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75"/>
  </p:notesMasterIdLst>
  <p:sldIdLst>
    <p:sldId id="736" r:id="rId2"/>
    <p:sldId id="737" r:id="rId3"/>
    <p:sldId id="547" r:id="rId4"/>
    <p:sldId id="590" r:id="rId5"/>
    <p:sldId id="595" r:id="rId6"/>
    <p:sldId id="709" r:id="rId7"/>
    <p:sldId id="710" r:id="rId8"/>
    <p:sldId id="606" r:id="rId9"/>
    <p:sldId id="607" r:id="rId10"/>
    <p:sldId id="608" r:id="rId11"/>
    <p:sldId id="718" r:id="rId12"/>
    <p:sldId id="722" r:id="rId13"/>
    <p:sldId id="723" r:id="rId14"/>
    <p:sldId id="720" r:id="rId15"/>
    <p:sldId id="721" r:id="rId16"/>
    <p:sldId id="724" r:id="rId17"/>
    <p:sldId id="611" r:id="rId18"/>
    <p:sldId id="725" r:id="rId19"/>
    <p:sldId id="726" r:id="rId20"/>
    <p:sldId id="689" r:id="rId21"/>
    <p:sldId id="727" r:id="rId22"/>
    <p:sldId id="609" r:id="rId23"/>
    <p:sldId id="610" r:id="rId24"/>
    <p:sldId id="612" r:id="rId25"/>
    <p:sldId id="716" r:id="rId26"/>
    <p:sldId id="613" r:id="rId27"/>
    <p:sldId id="614" r:id="rId28"/>
    <p:sldId id="615" r:id="rId29"/>
    <p:sldId id="616" r:id="rId30"/>
    <p:sldId id="728" r:id="rId31"/>
    <p:sldId id="678" r:id="rId32"/>
    <p:sldId id="388" r:id="rId33"/>
    <p:sldId id="729" r:id="rId34"/>
    <p:sldId id="730" r:id="rId35"/>
    <p:sldId id="731" r:id="rId36"/>
    <p:sldId id="732" r:id="rId37"/>
    <p:sldId id="733" r:id="rId38"/>
    <p:sldId id="735" r:id="rId39"/>
    <p:sldId id="683" r:id="rId40"/>
    <p:sldId id="679" r:id="rId41"/>
    <p:sldId id="684" r:id="rId42"/>
    <p:sldId id="680" r:id="rId43"/>
    <p:sldId id="624" r:id="rId44"/>
    <p:sldId id="701" r:id="rId45"/>
    <p:sldId id="681" r:id="rId46"/>
    <p:sldId id="682" r:id="rId47"/>
    <p:sldId id="676" r:id="rId48"/>
    <p:sldId id="699" r:id="rId49"/>
    <p:sldId id="700" r:id="rId50"/>
    <p:sldId id="625" r:id="rId51"/>
    <p:sldId id="627" r:id="rId52"/>
    <p:sldId id="649" r:id="rId53"/>
    <p:sldId id="651" r:id="rId54"/>
    <p:sldId id="652" r:id="rId55"/>
    <p:sldId id="654" r:id="rId56"/>
    <p:sldId id="653" r:id="rId57"/>
    <p:sldId id="655" r:id="rId58"/>
    <p:sldId id="656" r:id="rId59"/>
    <p:sldId id="658" r:id="rId60"/>
    <p:sldId id="660" r:id="rId61"/>
    <p:sldId id="659" r:id="rId62"/>
    <p:sldId id="662" r:id="rId63"/>
    <p:sldId id="661" r:id="rId64"/>
    <p:sldId id="663" r:id="rId65"/>
    <p:sldId id="664" r:id="rId66"/>
    <p:sldId id="665" r:id="rId67"/>
    <p:sldId id="666" r:id="rId68"/>
    <p:sldId id="667" r:id="rId69"/>
    <p:sldId id="668" r:id="rId70"/>
    <p:sldId id="669" r:id="rId71"/>
    <p:sldId id="673" r:id="rId72"/>
    <p:sldId id="698" r:id="rId73"/>
    <p:sldId id="674" r:id="rId74"/>
  </p:sldIdLst>
  <p:sldSz cx="9144000" cy="6858000" type="screen4x3"/>
  <p:notesSz cx="6858000" cy="9144000"/>
  <p:defaultTex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FF"/>
    <a:srgbClr val="FF9300"/>
    <a:srgbClr val="006600"/>
    <a:srgbClr val="FF0066"/>
    <a:srgbClr val="FF00FF"/>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5" autoAdjust="0"/>
    <p:restoredTop sz="92177" autoAdjust="0"/>
  </p:normalViewPr>
  <p:slideViewPr>
    <p:cSldViewPr>
      <p:cViewPr varScale="1">
        <p:scale>
          <a:sx n="113" d="100"/>
          <a:sy n="113" d="100"/>
        </p:scale>
        <p:origin x="2424"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a typeface="宋体" pitchFamily="2" charset="-122"/>
              </a:defRPr>
            </a:lvl1pPr>
          </a:lstStyle>
          <a:p>
            <a:pPr>
              <a:defRPr/>
            </a:pPr>
            <a:endParaRPr lang="zh-CN" altLang="en-US"/>
          </a:p>
        </p:txBody>
      </p:sp>
      <p:sp>
        <p:nvSpPr>
          <p:cNvPr id="360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a typeface="宋体" pitchFamily="2" charset="-122"/>
              </a:defRPr>
            </a:lvl1pPr>
          </a:lstStyle>
          <a:p>
            <a:pPr>
              <a:defRPr/>
            </a:pPr>
            <a:endParaRPr lang="en-US" altLang="zh-CN"/>
          </a:p>
        </p:txBody>
      </p:sp>
      <p:sp>
        <p:nvSpPr>
          <p:cNvPr id="1208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0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a typeface="宋体" pitchFamily="2" charset="-122"/>
              </a:defRPr>
            </a:lvl1pPr>
          </a:lstStyle>
          <a:p>
            <a:pPr>
              <a:defRPr/>
            </a:pPr>
            <a:endParaRPr lang="en-US" altLang="zh-CN"/>
          </a:p>
        </p:txBody>
      </p:sp>
      <p:sp>
        <p:nvSpPr>
          <p:cNvPr id="360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a typeface="宋体" pitchFamily="2" charset="-122"/>
              </a:defRPr>
            </a:lvl1pPr>
          </a:lstStyle>
          <a:p>
            <a:pPr>
              <a:defRPr/>
            </a:pPr>
            <a:fld id="{882BCE8A-8B5F-4A82-A9A6-C78961D23716}" type="slidenum">
              <a:rPr lang="zh-CN" altLang="en-US"/>
              <a:pPr>
                <a:defRPr/>
              </a:pPr>
              <a:t>‹#›</a:t>
            </a:fld>
            <a:endParaRPr lang="en-US" altLang="zh-CN"/>
          </a:p>
        </p:txBody>
      </p:sp>
    </p:spTree>
    <p:extLst>
      <p:ext uri="{BB962C8B-B14F-4D97-AF65-F5344CB8AC3E}">
        <p14:creationId xmlns:p14="http://schemas.microsoft.com/office/powerpoint/2010/main" val="197535582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baike.baidu.com/item/%E6%B1%BD%E8%BD%A6%E6%8E%92%E6%B0%94%E7%B3%BB%E7%BB%9F"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baike.baidu.com/view/1241761.htm"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4</a:t>
            </a:fld>
            <a:endParaRPr lang="en-US" altLang="zh-CN"/>
          </a:p>
        </p:txBody>
      </p:sp>
    </p:spTree>
    <p:extLst>
      <p:ext uri="{BB962C8B-B14F-4D97-AF65-F5344CB8AC3E}">
        <p14:creationId xmlns:p14="http://schemas.microsoft.com/office/powerpoint/2010/main" val="1806630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kumimoji="1" lang="zh-CN" altLang="en-US" sz="1400" kern="1200" dirty="0">
                <a:solidFill>
                  <a:schemeClr val="tx1"/>
                </a:solidFill>
                <a:latin typeface="+mj-ea"/>
                <a:ea typeface="宋体" pitchFamily="2" charset="-122"/>
                <a:cs typeface="+mn-cs"/>
              </a:rPr>
              <a:t>1．选取控制步骤法</a:t>
            </a:r>
            <a:endParaRPr kumimoji="1" lang="en-US" altLang="zh-CN" sz="1400" kern="1200" dirty="0">
              <a:solidFill>
                <a:schemeClr val="tx1"/>
              </a:solidFill>
              <a:latin typeface="+mj-ea"/>
              <a:ea typeface="宋体" pitchFamily="2" charset="-122"/>
              <a:cs typeface="+mn-cs"/>
            </a:endParaRPr>
          </a:p>
          <a:p>
            <a:r>
              <a:rPr lang="zh-CN" altLang="en-US" dirty="0"/>
              <a:t>在连续反应中，如果有某步很慢，该步的速率基本上等于整个反应的速率，则该慢步骤称为速率决定步骤，简称控制步骤或速控步骤。利用控制步骤近似，可以使复杂反应的动力学方程推导步骤简化。</a:t>
            </a:r>
            <a:endParaRPr lang="en-US" altLang="zh-CN" dirty="0"/>
          </a:p>
          <a:p>
            <a:endParaRPr kumimoji="1" lang="en-US" altLang="zh-CN" sz="800" kern="1200" dirty="0">
              <a:solidFill>
                <a:schemeClr val="tx1"/>
              </a:solidFill>
              <a:latin typeface="+mj-ea"/>
              <a:ea typeface="宋体" pitchFamily="2" charset="-122"/>
              <a:cs typeface="+mn-cs"/>
            </a:endParaRPr>
          </a:p>
          <a:p>
            <a:pPr>
              <a:lnSpc>
                <a:spcPct val="150000"/>
              </a:lnSpc>
            </a:pPr>
            <a:r>
              <a:rPr kumimoji="1" lang="en-US" altLang="zh-CN" sz="1400" kern="1200" dirty="0">
                <a:solidFill>
                  <a:schemeClr val="tx1"/>
                </a:solidFill>
                <a:latin typeface="+mj-ea"/>
                <a:ea typeface="宋体" pitchFamily="2" charset="-122"/>
                <a:cs typeface="+mn-cs"/>
              </a:rPr>
              <a:t>2.</a:t>
            </a:r>
            <a:r>
              <a:rPr kumimoji="1" lang="zh-CN" altLang="en-US" sz="1400" kern="1200" dirty="0">
                <a:solidFill>
                  <a:schemeClr val="tx1"/>
                </a:solidFill>
                <a:latin typeface="+mj-ea"/>
                <a:ea typeface="宋体" pitchFamily="2" charset="-122"/>
                <a:cs typeface="+mn-cs"/>
              </a:rPr>
              <a:t>平衡态近似法</a:t>
            </a:r>
            <a:endParaRPr kumimoji="1" lang="en-US" altLang="zh-CN" sz="1400" kern="1200" dirty="0">
              <a:solidFill>
                <a:schemeClr val="tx1"/>
              </a:solidFill>
              <a:latin typeface="+mj-ea"/>
              <a:ea typeface="宋体" pitchFamily="2" charset="-122"/>
              <a:cs typeface="+mn-cs"/>
            </a:endParaRPr>
          </a:p>
          <a:p>
            <a:r>
              <a:rPr lang="zh-CN" altLang="zh-CN" dirty="0"/>
              <a:t>在一个包括有对行反应的连续反应中，如果存在速控步时，则可以认为其它各反应步骤的正向和逆向间的平衡关系可以继续保持而不受速控步影响。而且总反应速率及以前的平衡过程，与速控步以下的各快速反应步骤无关。在化学动力学中，这种处理方法称为平衡近似。</a:t>
            </a:r>
            <a:endParaRPr kumimoji="1" lang="zh-CN" altLang="en-US" sz="800" kern="1200" dirty="0">
              <a:solidFill>
                <a:schemeClr val="tx1"/>
              </a:solidFill>
              <a:latin typeface="+mj-ea"/>
              <a:ea typeface="宋体" pitchFamily="2" charset="-122"/>
              <a:cs typeface="+mn-cs"/>
            </a:endParaRPr>
          </a:p>
          <a:p>
            <a:endParaRPr kumimoji="1" lang="zh-CN" altLang="en-US" dirty="0"/>
          </a:p>
        </p:txBody>
      </p:sp>
      <p:sp>
        <p:nvSpPr>
          <p:cNvPr id="4" name="灯片编号占位符 3"/>
          <p:cNvSpPr>
            <a:spLocks noGrp="1"/>
          </p:cNvSpPr>
          <p:nvPr>
            <p:ph type="sldNum" sz="quarter" idx="5"/>
          </p:nvPr>
        </p:nvSpPr>
        <p:spPr/>
        <p:txBody>
          <a:bodyPr/>
          <a:lstStyle/>
          <a:p>
            <a:pPr>
              <a:defRPr/>
            </a:pPr>
            <a:fld id="{882BCE8A-8B5F-4A82-A9A6-C78961D23716}" type="slidenum">
              <a:rPr lang="zh-CN" altLang="en-US" smtClean="0"/>
              <a:pPr>
                <a:defRPr/>
              </a:pPr>
              <a:t>16</a:t>
            </a:fld>
            <a:endParaRPr lang="en-US" altLang="zh-CN"/>
          </a:p>
        </p:txBody>
      </p:sp>
    </p:spTree>
    <p:extLst>
      <p:ext uri="{BB962C8B-B14F-4D97-AF65-F5344CB8AC3E}">
        <p14:creationId xmlns:p14="http://schemas.microsoft.com/office/powerpoint/2010/main" val="15790076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H-H  436, O-O  499  Br-Br 193 </a:t>
            </a:r>
            <a:endParaRPr kumimoji="1" lang="zh-CN" altLang="en-US" dirty="0"/>
          </a:p>
        </p:txBody>
      </p:sp>
      <p:sp>
        <p:nvSpPr>
          <p:cNvPr id="4" name="灯片编号占位符 3"/>
          <p:cNvSpPr>
            <a:spLocks noGrp="1"/>
          </p:cNvSpPr>
          <p:nvPr>
            <p:ph type="sldNum" sz="quarter" idx="5"/>
          </p:nvPr>
        </p:nvSpPr>
        <p:spPr/>
        <p:txBody>
          <a:bodyPr/>
          <a:lstStyle/>
          <a:p>
            <a:pPr>
              <a:defRPr/>
            </a:pPr>
            <a:fld id="{882BCE8A-8B5F-4A82-A9A6-C78961D23716}" type="slidenum">
              <a:rPr lang="zh-CN" altLang="en-US" smtClean="0"/>
              <a:pPr>
                <a:defRPr/>
              </a:pPr>
              <a:t>24</a:t>
            </a:fld>
            <a:endParaRPr lang="en-US" altLang="zh-CN"/>
          </a:p>
        </p:txBody>
      </p:sp>
    </p:spTree>
    <p:extLst>
      <p:ext uri="{BB962C8B-B14F-4D97-AF65-F5344CB8AC3E}">
        <p14:creationId xmlns:p14="http://schemas.microsoft.com/office/powerpoint/2010/main" val="1685803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Times New Roman" panose="02020603050405020304" pitchFamily="18" charset="0"/>
              </a:rPr>
              <a:t>1907年油脂加氢生产硬化油，为近代有机工业的先河。</a:t>
            </a:r>
            <a:r>
              <a:rPr lang="zh-CN" altLang="en-US" dirty="0"/>
              <a:t> （</a:t>
            </a:r>
            <a:r>
              <a:rPr lang="zh-CN" altLang="en-US" dirty="0">
                <a:latin typeface="Times New Roman" panose="02020603050405020304" pitchFamily="18" charset="0"/>
              </a:rPr>
              <a:t>法国</a:t>
            </a:r>
            <a:r>
              <a:rPr lang="en-US" altLang="zh-CN" dirty="0" err="1">
                <a:latin typeface="Times New Roman" panose="02020603050405020304" pitchFamily="18" charset="0"/>
              </a:rPr>
              <a:t>Scbatier</a:t>
            </a:r>
            <a:r>
              <a:rPr lang="en-US" altLang="zh-CN" dirty="0">
                <a:latin typeface="Times New Roman" panose="02020603050405020304" pitchFamily="18" charset="0"/>
              </a:rPr>
              <a:t> 1912</a:t>
            </a:r>
            <a:r>
              <a:rPr lang="zh-CN" altLang="en-US" dirty="0">
                <a:latin typeface="Times New Roman" panose="02020603050405020304" pitchFamily="18" charset="0"/>
              </a:rPr>
              <a:t>年获诺贝尔化学奖</a:t>
            </a:r>
            <a:r>
              <a:rPr lang="zh-CN" altLang="en-US" dirty="0"/>
              <a:t> ）</a:t>
            </a:r>
          </a:p>
          <a:p>
            <a:r>
              <a:rPr lang="zh-CN" altLang="en-US" dirty="0">
                <a:latin typeface="Times New Roman" panose="02020603050405020304" pitchFamily="18" charset="0"/>
              </a:rPr>
              <a:t>1904开始德国化学家</a:t>
            </a:r>
            <a:r>
              <a:rPr lang="en-US" altLang="zh-CN" dirty="0">
                <a:latin typeface="Times New Roman" panose="02020603050405020304" pitchFamily="18" charset="0"/>
              </a:rPr>
              <a:t>Haber</a:t>
            </a:r>
            <a:r>
              <a:rPr lang="zh-CN" altLang="en-US" dirty="0">
                <a:latin typeface="Times New Roman" panose="02020603050405020304" pitchFamily="18" charset="0"/>
              </a:rPr>
              <a:t>研究合成氨催化剂，（1918年获诺贝尔化学奖）</a:t>
            </a:r>
            <a:r>
              <a:rPr lang="zh-CN" altLang="en-US" dirty="0"/>
              <a:t> </a:t>
            </a:r>
          </a:p>
          <a:p>
            <a:endParaRPr kumimoji="1" lang="zh-CN" altLang="en-US" dirty="0"/>
          </a:p>
        </p:txBody>
      </p:sp>
      <p:sp>
        <p:nvSpPr>
          <p:cNvPr id="4" name="灯片编号占位符 3"/>
          <p:cNvSpPr>
            <a:spLocks noGrp="1"/>
          </p:cNvSpPr>
          <p:nvPr>
            <p:ph type="sldNum" sz="quarter" idx="5"/>
          </p:nvPr>
        </p:nvSpPr>
        <p:spPr/>
        <p:txBody>
          <a:bodyPr/>
          <a:lstStyle/>
          <a:p>
            <a:pPr>
              <a:defRPr/>
            </a:pPr>
            <a:fld id="{882BCE8A-8B5F-4A82-A9A6-C78961D23716}" type="slidenum">
              <a:rPr lang="zh-CN" altLang="en-US" smtClean="0"/>
              <a:pPr>
                <a:defRPr/>
              </a:pPr>
              <a:t>30</a:t>
            </a:fld>
            <a:endParaRPr lang="en-US" altLang="zh-CN"/>
          </a:p>
        </p:txBody>
      </p:sp>
    </p:spTree>
    <p:extLst>
      <p:ext uri="{BB962C8B-B14F-4D97-AF65-F5344CB8AC3E}">
        <p14:creationId xmlns:p14="http://schemas.microsoft.com/office/powerpoint/2010/main" val="2830553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瑞典皇家科学院举行的新闻发布会上，瑞典皇家科学院常任秘书诺尔马克首先宣读了获奖者名单。他说，赫克、根岸英一和铃木章在“钯催化交叉偶联反应”研究领域作出了杰出贡献，其研究成果使人类能有效合成复杂有机物。</a:t>
            </a:r>
          </a:p>
          <a:p>
            <a:r>
              <a:rPr lang="zh-CN" altLang="en-US" dirty="0"/>
              <a:t>随后，诺贝尔化学奖评选委员会主席特兰德和评委拜克瓦尔介绍了</a:t>
            </a:r>
            <a:r>
              <a:rPr lang="en-US" altLang="zh-CN" dirty="0"/>
              <a:t>3</a:t>
            </a:r>
            <a:r>
              <a:rPr lang="zh-CN" altLang="en-US" dirty="0"/>
              <a:t>名获奖者的主要研究成果。</a:t>
            </a:r>
          </a:p>
          <a:p>
            <a:r>
              <a:rPr lang="zh-CN" altLang="en-US" dirty="0"/>
              <a:t>他们说，为制造复杂的有机材料，需要通过化学反应将碳原子集合在一起。但是碳原子本身非常稳定，不易发生化学反应。解决该问题的一个思路是通过某些方法让碳的化学性质更加活泼，更容易发生反应。这类方法能有效地制造出很多简单有机物，但当化学家们试图合成更为复杂的有机物时，往往有大量无用的物质生成，而赫克、根岸英一和铃木章的研究成果解决了这一难题。</a:t>
            </a:r>
          </a:p>
          <a:p>
            <a:r>
              <a:rPr lang="zh-CN" altLang="en-US" dirty="0"/>
              <a:t>两位评委介绍说，赫克、根岸英一和铃木章通过实验发现，碳原子会和钯原子连接在一起，进行一系列化学反应。这一技术让化学家们能够精确有效地制造他们需要的复杂化合物。目前钯催化交叉偶联反应技术已在全球的科研、医药生产和电子工业等领域得到广泛应用。</a:t>
            </a:r>
          </a:p>
        </p:txBody>
      </p:sp>
      <p:sp>
        <p:nvSpPr>
          <p:cNvPr id="4" name="灯片编号占位符 3"/>
          <p:cNvSpPr>
            <a:spLocks noGrp="1"/>
          </p:cNvSpPr>
          <p:nvPr>
            <p:ph type="sldNum" sz="quarter" idx="10"/>
          </p:nvPr>
        </p:nvSpPr>
        <p:spPr/>
        <p:txBody>
          <a:bodyPr/>
          <a:lstStyle/>
          <a:p>
            <a:pPr>
              <a:defRPr/>
            </a:pPr>
            <a:fld id="{882BCE8A-8B5F-4A82-A9A6-C78961D23716}" type="slidenum">
              <a:rPr lang="zh-CN" altLang="en-US" smtClean="0"/>
              <a:pPr>
                <a:defRPr/>
              </a:pPr>
              <a:t>44</a:t>
            </a:fld>
            <a:endParaRPr lang="en-US" altLang="zh-CN"/>
          </a:p>
        </p:txBody>
      </p:sp>
    </p:spTree>
    <p:extLst>
      <p:ext uri="{BB962C8B-B14F-4D97-AF65-F5344CB8AC3E}">
        <p14:creationId xmlns:p14="http://schemas.microsoft.com/office/powerpoint/2010/main" val="1772850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三元催化，是指将汽车尾气排出的</a:t>
            </a:r>
            <a:r>
              <a:rPr lang="en-US" altLang="zh-CN" dirty="0"/>
              <a:t>CO</a:t>
            </a:r>
            <a:r>
              <a:rPr lang="zh-CN" altLang="en-US" dirty="0"/>
              <a:t>、</a:t>
            </a:r>
            <a:r>
              <a:rPr lang="en-US" altLang="zh-CN" dirty="0"/>
              <a:t>HC</a:t>
            </a:r>
            <a:r>
              <a:rPr lang="zh-CN" altLang="en-US" dirty="0"/>
              <a:t>和</a:t>
            </a:r>
            <a:r>
              <a:rPr lang="en-US" altLang="zh-CN" dirty="0"/>
              <a:t>NOx</a:t>
            </a:r>
            <a:r>
              <a:rPr lang="zh-CN" altLang="en-US" dirty="0"/>
              <a:t>等有害气体通过氧化和还原作用转变为无害的二氧化碳、水和氮气的催化。主要是用三元催化器，三元催化器的载体部件是一块多孔陶瓷材料，安装在特制的排气管当中。称它是载体，是因为它本身并不参加催化反应，而是在上面覆盖着一层铂、铑、钯等贵重金属和稀土涂层。是安装在</a:t>
            </a:r>
            <a:r>
              <a:rPr lang="zh-CN" altLang="en-US" dirty="0">
                <a:hlinkClick r:id="rId3"/>
              </a:rPr>
              <a:t>汽车排气系统</a:t>
            </a:r>
            <a:r>
              <a:rPr lang="zh-CN" altLang="en-US" dirty="0"/>
              <a:t>中最重要的机外净化装置。</a:t>
            </a:r>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45</a:t>
            </a:fld>
            <a:endParaRPr lang="en-US" altLang="zh-CN"/>
          </a:p>
        </p:txBody>
      </p:sp>
    </p:spTree>
    <p:extLst>
      <p:ext uri="{BB962C8B-B14F-4D97-AF65-F5344CB8AC3E}">
        <p14:creationId xmlns:p14="http://schemas.microsoft.com/office/powerpoint/2010/main" val="3683112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埃特尔利用多种现代表面科学研究技术系统研究了哈伯－博施合成氨过程的模型催化体系，确定吸附的氮原子和氢原子是反应活性物种，并且氮气在催化剂表面解离是催化反应速控步，吸附氮原子逐步加氢最终生成氨分子；利用多种谱学技术鉴定了反应过程中全部的反应中间物种，并给出了反应的势能图。埃特尔同时利用电子能谱仪研究了工业催化剂在高压反应条件下的表面组成和反应过程中催化剂表面吸附氮物种浓度与氢气压力的变化关系，发现高压反应条件下的变化关系与低压反应条件下模型催化体系测得的变化关系一致，从而证实了在这个催化反应体系中，模型催化体系表面化学研究结果可以推广到工业催化体系。埃特尔对哈伯－博施合成氨反应机理的研究，已成为如何合理利用多种现代表面科学研究手段的组合，来研究并理解复杂催化反应相关的表面化学过程的教科书般的典范。</a:t>
            </a:r>
            <a:r>
              <a:rPr lang="en-US" altLang="zh-CN" dirty="0"/>
              <a:t>CO</a:t>
            </a:r>
            <a:r>
              <a:rPr lang="zh-CN" altLang="en-US" dirty="0"/>
              <a:t>氧化和表面非线性反应动力学金属 </a:t>
            </a:r>
            <a:r>
              <a:rPr lang="en-US" altLang="zh-CN" dirty="0"/>
              <a:t>Pt </a:t>
            </a:r>
            <a:r>
              <a:rPr lang="zh-CN" altLang="en-US" dirty="0"/>
              <a:t>表面催化 </a:t>
            </a:r>
            <a:r>
              <a:rPr lang="en-US" altLang="zh-CN" dirty="0"/>
              <a:t>CO </a:t>
            </a:r>
            <a:r>
              <a:rPr lang="zh-CN" altLang="en-US" dirty="0"/>
              <a:t>氧化反应是汽车尾气催化净化过程中的主要反应之一。埃特尔对这个催化反应的模型体系进行了深入详尽的研究，并开创了固体表面化学反应非线性反应动力学研究领域。</a:t>
            </a:r>
          </a:p>
        </p:txBody>
      </p:sp>
      <p:sp>
        <p:nvSpPr>
          <p:cNvPr id="4" name="灯片编号占位符 3"/>
          <p:cNvSpPr>
            <a:spLocks noGrp="1"/>
          </p:cNvSpPr>
          <p:nvPr>
            <p:ph type="sldNum" sz="quarter" idx="10"/>
          </p:nvPr>
        </p:nvSpPr>
        <p:spPr/>
        <p:txBody>
          <a:bodyPr/>
          <a:lstStyle/>
          <a:p>
            <a:pPr>
              <a:defRPr/>
            </a:pPr>
            <a:fld id="{882BCE8A-8B5F-4A82-A9A6-C78961D23716}" type="slidenum">
              <a:rPr lang="zh-CN" altLang="en-US" smtClean="0"/>
              <a:pPr>
                <a:defRPr/>
              </a:pPr>
              <a:t>49</a:t>
            </a:fld>
            <a:endParaRPr lang="en-US" altLang="zh-CN"/>
          </a:p>
        </p:txBody>
      </p:sp>
    </p:spTree>
    <p:extLst>
      <p:ext uri="{BB962C8B-B14F-4D97-AF65-F5344CB8AC3E}">
        <p14:creationId xmlns:p14="http://schemas.microsoft.com/office/powerpoint/2010/main" val="6269068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下村修  马丁</a:t>
            </a:r>
            <a:r>
              <a:rPr lang="en-US" altLang="zh-CN" dirty="0"/>
              <a:t>·</a:t>
            </a:r>
            <a:r>
              <a:rPr lang="zh-CN" altLang="en-US" dirty="0"/>
              <a:t>沙尔菲   钱永健</a:t>
            </a:r>
            <a:endParaRPr lang="en-US" altLang="zh-CN" dirty="0"/>
          </a:p>
          <a:p>
            <a:r>
              <a:rPr lang="zh-CN" altLang="en-US" dirty="0"/>
              <a:t>因在发现和研究绿色荧光蛋白方面作出贡献而获奖。</a:t>
            </a:r>
            <a:endParaRPr lang="en-US" altLang="zh-CN" dirty="0"/>
          </a:p>
          <a:p>
            <a:r>
              <a:rPr lang="zh-CN" altLang="en-US" dirty="0"/>
              <a:t>装在“桶”中的发光基团对蓝色光照特别敏感。当它受到蓝光照射时，会吸收蓝光的部分能量，然后发射出绿色的荧光。利用这一性质，生物学家们可以用绿色荧光蛋白来标记几乎任何生物分子或细胞，然后在蓝光照射下进行显微镜观察。原本黑暗或透明的视场马上变得星光点点</a:t>
            </a:r>
            <a:r>
              <a:rPr lang="en-US" altLang="zh-CN" dirty="0"/>
              <a:t>——</a:t>
            </a:r>
            <a:r>
              <a:rPr lang="zh-CN" altLang="en-US" dirty="0"/>
              <a:t>那是被标记了的活动目标。对生物活体样本的实时观察，在绿色荧光蛋白被发现和应用以前，是根本不可想象的。而这种彻底改变了生物学研究的蛋白质，最初是从一种广泛生活于太平洋海域的发光水母体内分离得到的。</a:t>
            </a:r>
          </a:p>
          <a:p>
            <a:r>
              <a:rPr lang="zh-CN" altLang="en-US" dirty="0"/>
              <a:t>在大自然中，具有发光能力的生物有不少，萤火虫是陆地上最为我们所熟悉的发光生物，我国古代还有“捕萤数百入囊内照明夜读”的佳话。在海洋里，某些水母、珊瑚和深海鱼类也有发光的能力。特别是有的肉食性鱼类专门靠一条闪着荧光的触角来把其他小鱼吸引到自己的嘴边，</a:t>
            </a:r>
            <a:r>
              <a:rPr lang="en-US" altLang="zh-CN" dirty="0"/>
              <a:t>《</a:t>
            </a:r>
            <a:r>
              <a:rPr lang="zh-CN" altLang="en-US" dirty="0"/>
              <a:t>海底总动员</a:t>
            </a:r>
            <a:r>
              <a:rPr lang="en-US" altLang="zh-CN" dirty="0"/>
              <a:t>》</a:t>
            </a:r>
            <a:r>
              <a:rPr lang="zh-CN" altLang="en-US" dirty="0"/>
              <a:t>里就有这种鱼。事实上，大多数发光动物能发光是靠两种物质</a:t>
            </a:r>
            <a:r>
              <a:rPr lang="en-US" altLang="zh-CN" dirty="0"/>
              <a:t>——</a:t>
            </a:r>
            <a:r>
              <a:rPr lang="zh-CN" altLang="en-US" dirty="0"/>
              <a:t>荧光素和荧光素酶</a:t>
            </a:r>
            <a:r>
              <a:rPr lang="en-US" altLang="zh-CN" dirty="0"/>
              <a:t>——</a:t>
            </a:r>
            <a:r>
              <a:rPr lang="zh-CN" altLang="en-US" dirty="0"/>
              <a:t>合作产生的结果。不同发光生物的荧光素和荧光素酶结构是不一样的。因此，这些生物的发光本领只能是它们自己的“专利”。</a:t>
            </a:r>
          </a:p>
          <a:p>
            <a:r>
              <a:rPr lang="en-US" altLang="zh-CN" dirty="0"/>
              <a:t>20</a:t>
            </a:r>
            <a:r>
              <a:rPr lang="zh-CN" altLang="en-US" dirty="0"/>
              <a:t>世纪</a:t>
            </a:r>
            <a:r>
              <a:rPr lang="en-US" altLang="zh-CN" dirty="0"/>
              <a:t>60</a:t>
            </a:r>
            <a:r>
              <a:rPr lang="zh-CN" altLang="en-US" dirty="0"/>
              <a:t>年代，一位日本科学家从美国西岸打捞了大量发光水母，带回位于华盛顿州的实验室进行研究。这些水母在受到外界的惊扰时会发出绿色的荧光，这位科学家希望找到这种水母的荧光素酶。然而，经过长期的重复努力，居然毫无收获。他大胆地假设，这种学名叫</a:t>
            </a:r>
            <a:r>
              <a:rPr lang="en-US" altLang="zh-CN" dirty="0" err="1"/>
              <a:t>Aequorea</a:t>
            </a:r>
            <a:r>
              <a:rPr lang="en-US" altLang="zh-CN" dirty="0"/>
              <a:t> </a:t>
            </a:r>
            <a:r>
              <a:rPr lang="en-US" altLang="zh-CN" dirty="0" err="1"/>
              <a:t>victoria</a:t>
            </a:r>
            <a:r>
              <a:rPr lang="zh-CN" altLang="en-US" dirty="0"/>
              <a:t>的水母能发光也许并不是常规的荧光素</a:t>
            </a:r>
            <a:r>
              <a:rPr lang="en-US" altLang="zh-CN" dirty="0"/>
              <a:t>/</a:t>
            </a:r>
            <a:r>
              <a:rPr lang="zh-CN" altLang="en-US" dirty="0"/>
              <a:t>荧光素酶原理。他想，可能存在有另一种能产生荧光的蛋白。此后，他进行了更多的实验，终于搞清楚了这种水母的特殊发光原理。原来，在这种水母的体内有一种叫水母素的物质，在与钙离子结合时会发出蓝光，而这道蓝光未经人所见就已被一种蛋白质吸收，改发绿色的荧光。这种捕获蓝光并发出绿光的蛋白质，就是绿色荧光蛋白。</a:t>
            </a:r>
            <a:endParaRPr lang="en-US" altLang="zh-CN" dirty="0"/>
          </a:p>
          <a:p>
            <a:r>
              <a:rPr lang="zh-CN" altLang="en-US" dirty="0"/>
              <a:t>传统的荧光分子在发光的同时，会产生具有毒性的氧自由基，导致被观察的细胞死亡，这叫做“光毒性”，因此，在绿色荧光蛋白发现以前，科学家们只能通过荧光标记来研究死亡细胞静态结构，而绿色荧光蛋白的光毒性非常弱，非常适合用于标记活细胞。</a:t>
            </a:r>
          </a:p>
          <a:p>
            <a:r>
              <a:rPr lang="zh-CN" altLang="en-US" dirty="0"/>
              <a:t>然而，绿色荧光蛋白被发现</a:t>
            </a:r>
            <a:r>
              <a:rPr lang="en-US" altLang="zh-CN" dirty="0"/>
              <a:t>20</a:t>
            </a:r>
            <a:r>
              <a:rPr lang="zh-CN" altLang="en-US" dirty="0"/>
              <a:t>多年后，才有人将其应用在生物样品标记上。</a:t>
            </a:r>
            <a:r>
              <a:rPr lang="en-US" altLang="zh-CN" dirty="0"/>
              <a:t>1993</a:t>
            </a:r>
            <a:r>
              <a:rPr lang="zh-CN" altLang="en-US" dirty="0"/>
              <a:t>年，马丁</a:t>
            </a:r>
            <a:r>
              <a:rPr lang="en-US" altLang="zh-CN" dirty="0"/>
              <a:t>·</a:t>
            </a:r>
            <a:r>
              <a:rPr lang="zh-CN" altLang="en-US" dirty="0"/>
              <a:t>沙尔菲成功地通过基因重 组的方法使得除水母以外的其他生物</a:t>
            </a:r>
            <a:r>
              <a:rPr lang="en-US" altLang="zh-CN" dirty="0"/>
              <a:t>(</a:t>
            </a:r>
            <a:r>
              <a:rPr lang="zh-CN" altLang="en-US" dirty="0"/>
              <a:t>如大肠杆菌等</a:t>
            </a:r>
            <a:r>
              <a:rPr lang="en-US" altLang="zh-CN" dirty="0"/>
              <a:t>)</a:t>
            </a:r>
            <a:r>
              <a:rPr lang="zh-CN" altLang="en-US" dirty="0"/>
              <a:t>也能产生绿色荧光蛋白，这不仅证实了绿色荧光蛋白与活体生物的相容性，还建立了利用绿色荧光蛋白研究基 因表达的基本方法，而许多现代重大疾病都与基因表达的异常有关。至此，生物医学研究的一场“绿色革命”揭开了序幕。</a:t>
            </a:r>
          </a:p>
          <a:p>
            <a:r>
              <a:rPr lang="zh-CN" altLang="en-US" dirty="0"/>
              <a:t>后来，美籍华人钱永健系统地研究了绿色荧光蛋白的工作原理，并对它进行了大刀阔斧的化学改造，不但大大增强了它的发光效率，还发展出了红色、蓝色、黄色荧光蛋白，使得荧光蛋白真正成为了一个琳琅满目的</a:t>
            </a:r>
            <a:r>
              <a:rPr lang="zh-CN" altLang="en-US" dirty="0">
                <a:hlinkClick r:id="rId3"/>
              </a:rPr>
              <a:t>工具箱</a:t>
            </a:r>
            <a:r>
              <a:rPr lang="zh-CN" altLang="en-US" dirty="0"/>
              <a:t>，供生物学家们选用。目前生物实验室普遍使用的荧光蛋白，大部分是钱永健改造的变种。</a:t>
            </a:r>
          </a:p>
          <a:p>
            <a:endParaRPr lang="zh-CN" altLang="en-US" dirty="0"/>
          </a:p>
        </p:txBody>
      </p:sp>
      <p:sp>
        <p:nvSpPr>
          <p:cNvPr id="4" name="灯片编号占位符 3"/>
          <p:cNvSpPr>
            <a:spLocks noGrp="1"/>
          </p:cNvSpPr>
          <p:nvPr>
            <p:ph type="sldNum" sz="quarter" idx="10"/>
          </p:nvPr>
        </p:nvSpPr>
        <p:spPr/>
        <p:txBody>
          <a:bodyPr/>
          <a:lstStyle/>
          <a:p>
            <a:pPr>
              <a:defRPr/>
            </a:pPr>
            <a:fld id="{882BCE8A-8B5F-4A82-A9A6-C78961D23716}" type="slidenum">
              <a:rPr lang="zh-CN" altLang="en-US" smtClean="0"/>
              <a:pPr>
                <a:defRPr/>
              </a:pPr>
              <a:t>52</a:t>
            </a:fld>
            <a:endParaRPr lang="en-US" altLang="zh-CN"/>
          </a:p>
        </p:txBody>
      </p:sp>
    </p:spTree>
    <p:extLst>
      <p:ext uri="{BB962C8B-B14F-4D97-AF65-F5344CB8AC3E}">
        <p14:creationId xmlns:p14="http://schemas.microsoft.com/office/powerpoint/2010/main" val="30476637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pPr>
              <a:defRPr/>
            </a:pPr>
            <a:fld id="{882BCE8A-8B5F-4A82-A9A6-C78961D23716}" type="slidenum">
              <a:rPr lang="zh-CN" altLang="en-US" smtClean="0"/>
              <a:pPr>
                <a:defRPr/>
              </a:pPr>
              <a:t>63</a:t>
            </a:fld>
            <a:endParaRPr lang="en-US" altLang="zh-CN"/>
          </a:p>
        </p:txBody>
      </p:sp>
    </p:spTree>
    <p:extLst>
      <p:ext uri="{BB962C8B-B14F-4D97-AF65-F5344CB8AC3E}">
        <p14:creationId xmlns:p14="http://schemas.microsoft.com/office/powerpoint/2010/main" val="31704000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A492339A-4172-454C-ABB5-0B850308DCB5}" type="slidenum">
              <a:rPr lang="zh-CN" altLang="en-US"/>
              <a:pPr>
                <a:defRPr/>
              </a:pPr>
              <a:t>‹#›</a:t>
            </a:fld>
            <a:endParaRPr lang="en-US" altLang="zh-CN"/>
          </a:p>
        </p:txBody>
      </p:sp>
    </p:spTree>
    <p:extLst>
      <p:ext uri="{BB962C8B-B14F-4D97-AF65-F5344CB8AC3E}">
        <p14:creationId xmlns:p14="http://schemas.microsoft.com/office/powerpoint/2010/main" val="969306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1C9D8B56-C741-48BB-AA3E-23C6E8BD2317}" type="slidenum">
              <a:rPr lang="zh-CN" altLang="en-US"/>
              <a:pPr>
                <a:defRPr/>
              </a:pPr>
              <a:t>‹#›</a:t>
            </a:fld>
            <a:endParaRPr lang="en-US" altLang="zh-CN"/>
          </a:p>
        </p:txBody>
      </p:sp>
    </p:spTree>
    <p:extLst>
      <p:ext uri="{BB962C8B-B14F-4D97-AF65-F5344CB8AC3E}">
        <p14:creationId xmlns:p14="http://schemas.microsoft.com/office/powerpoint/2010/main" val="425117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0"/>
            <a:ext cx="56769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7616A925-91B1-4C09-B751-1A1A7A6B4809}" type="slidenum">
              <a:rPr lang="zh-CN" altLang="en-US"/>
              <a:pPr>
                <a:defRPr/>
              </a:pPr>
              <a:t>‹#›</a:t>
            </a:fld>
            <a:endParaRPr lang="en-US" altLang="zh-CN"/>
          </a:p>
        </p:txBody>
      </p:sp>
    </p:spTree>
    <p:extLst>
      <p:ext uri="{BB962C8B-B14F-4D97-AF65-F5344CB8AC3E}">
        <p14:creationId xmlns:p14="http://schemas.microsoft.com/office/powerpoint/2010/main" val="36047864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2482587F-4700-441F-AE54-9EC4EA2D6C90}" type="slidenum">
              <a:rPr lang="zh-CN" altLang="en-US"/>
              <a:pPr>
                <a:defRPr/>
              </a:pPr>
              <a:t>‹#›</a:t>
            </a:fld>
            <a:endParaRPr lang="en-US" altLang="zh-CN"/>
          </a:p>
        </p:txBody>
      </p:sp>
    </p:spTree>
    <p:extLst>
      <p:ext uri="{BB962C8B-B14F-4D97-AF65-F5344CB8AC3E}">
        <p14:creationId xmlns:p14="http://schemas.microsoft.com/office/powerpoint/2010/main" val="17014591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FEFC4896-5869-4253-94A4-90D0F63B124C}" type="slidenum">
              <a:rPr lang="zh-CN" altLang="en-US"/>
              <a:pPr>
                <a:defRPr/>
              </a:pPr>
              <a:t>‹#›</a:t>
            </a:fld>
            <a:endParaRPr lang="en-US" altLang="zh-CN"/>
          </a:p>
        </p:txBody>
      </p:sp>
    </p:spTree>
    <p:extLst>
      <p:ext uri="{BB962C8B-B14F-4D97-AF65-F5344CB8AC3E}">
        <p14:creationId xmlns:p14="http://schemas.microsoft.com/office/powerpoint/2010/main" val="34391384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8A26A081-6D64-44AA-A388-822E7EB6E87F}" type="slidenum">
              <a:rPr lang="zh-CN" altLang="en-US"/>
              <a:pPr>
                <a:defRPr/>
              </a:pPr>
              <a:t>‹#›</a:t>
            </a:fld>
            <a:endParaRPr lang="en-US" altLang="zh-CN"/>
          </a:p>
        </p:txBody>
      </p:sp>
    </p:spTree>
    <p:extLst>
      <p:ext uri="{BB962C8B-B14F-4D97-AF65-F5344CB8AC3E}">
        <p14:creationId xmlns:p14="http://schemas.microsoft.com/office/powerpoint/2010/main" val="3036362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A501702F-A1E3-4E05-8B95-451684E452C8}" type="slidenum">
              <a:rPr lang="zh-CN" altLang="en-US"/>
              <a:pPr>
                <a:defRPr/>
              </a:pPr>
              <a:t>‹#›</a:t>
            </a:fld>
            <a:endParaRPr lang="en-US" altLang="zh-CN"/>
          </a:p>
        </p:txBody>
      </p:sp>
    </p:spTree>
    <p:extLst>
      <p:ext uri="{BB962C8B-B14F-4D97-AF65-F5344CB8AC3E}">
        <p14:creationId xmlns:p14="http://schemas.microsoft.com/office/powerpoint/2010/main" val="20031864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972CC0B7-D254-468E-B8E6-ABF68BC4708F}" type="slidenum">
              <a:rPr lang="zh-CN" altLang="en-US"/>
              <a:pPr>
                <a:defRPr/>
              </a:pPr>
              <a:t>‹#›</a:t>
            </a:fld>
            <a:endParaRPr lang="en-US" altLang="zh-CN"/>
          </a:p>
        </p:txBody>
      </p:sp>
    </p:spTree>
    <p:extLst>
      <p:ext uri="{BB962C8B-B14F-4D97-AF65-F5344CB8AC3E}">
        <p14:creationId xmlns:p14="http://schemas.microsoft.com/office/powerpoint/2010/main" val="14520147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DF0A6764-F8AE-4256-B866-94C26512E199}" type="slidenum">
              <a:rPr lang="zh-CN" altLang="en-US"/>
              <a:pPr>
                <a:defRPr/>
              </a:pPr>
              <a:t>‹#›</a:t>
            </a:fld>
            <a:endParaRPr lang="en-US" altLang="zh-CN"/>
          </a:p>
        </p:txBody>
      </p:sp>
    </p:spTree>
    <p:extLst>
      <p:ext uri="{BB962C8B-B14F-4D97-AF65-F5344CB8AC3E}">
        <p14:creationId xmlns:p14="http://schemas.microsoft.com/office/powerpoint/2010/main" val="42111802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3512E108-64B0-41F2-AACE-584DF1979935}" type="slidenum">
              <a:rPr lang="zh-CN" altLang="en-US"/>
              <a:pPr>
                <a:defRPr/>
              </a:pPr>
              <a:t>‹#›</a:t>
            </a:fld>
            <a:endParaRPr lang="en-US" altLang="zh-CN"/>
          </a:p>
        </p:txBody>
      </p:sp>
    </p:spTree>
    <p:extLst>
      <p:ext uri="{BB962C8B-B14F-4D97-AF65-F5344CB8AC3E}">
        <p14:creationId xmlns:p14="http://schemas.microsoft.com/office/powerpoint/2010/main" val="1518276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600F982E-F0B5-4224-918D-DCE2533DF4FF}" type="slidenum">
              <a:rPr lang="zh-CN" altLang="en-US"/>
              <a:pPr>
                <a:defRPr/>
              </a:pPr>
              <a:t>‹#›</a:t>
            </a:fld>
            <a:endParaRPr lang="en-US" altLang="zh-CN"/>
          </a:p>
        </p:txBody>
      </p:sp>
    </p:spTree>
    <p:extLst>
      <p:ext uri="{BB962C8B-B14F-4D97-AF65-F5344CB8AC3E}">
        <p14:creationId xmlns:p14="http://schemas.microsoft.com/office/powerpoint/2010/main" val="1219282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宋体" pitchFamily="2" charset="-122"/>
              </a:defRPr>
            </a:lvl1pPr>
          </a:lstStyle>
          <a:p>
            <a:pPr>
              <a:defRPr/>
            </a:pPr>
            <a:fld id="{196639A6-D000-458A-BDAC-ACA6BC47037E}"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image" Target="../media/image15.emf"/><Relationship Id="rId3" Type="http://schemas.openxmlformats.org/officeDocument/2006/relationships/image" Target="../media/image10.emf"/><Relationship Id="rId7" Type="http://schemas.openxmlformats.org/officeDocument/2006/relationships/image" Target="../media/image12.emf"/><Relationship Id="rId12" Type="http://schemas.openxmlformats.org/officeDocument/2006/relationships/oleObject" Target="../embeddings/oleObject7.bin"/><Relationship Id="rId2" Type="http://schemas.openxmlformats.org/officeDocument/2006/relationships/oleObject" Target="../embeddings/oleObject2.bin"/><Relationship Id="rId1" Type="http://schemas.openxmlformats.org/officeDocument/2006/relationships/slideLayout" Target="../slideLayouts/slideLayout7.xml"/><Relationship Id="rId6" Type="http://schemas.openxmlformats.org/officeDocument/2006/relationships/oleObject" Target="../embeddings/oleObject4.bin"/><Relationship Id="rId11" Type="http://schemas.openxmlformats.org/officeDocument/2006/relationships/image" Target="../media/image14.emf"/><Relationship Id="rId5" Type="http://schemas.openxmlformats.org/officeDocument/2006/relationships/image" Target="../media/image11.emf"/><Relationship Id="rId15" Type="http://schemas.openxmlformats.org/officeDocument/2006/relationships/image" Target="../media/image16.e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13.emf"/><Relationship Id="rId14" Type="http://schemas.openxmlformats.org/officeDocument/2006/relationships/oleObject" Target="../embeddings/oleObject8.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2.bin"/><Relationship Id="rId13" Type="http://schemas.openxmlformats.org/officeDocument/2006/relationships/image" Target="../media/image22.emf"/><Relationship Id="rId3" Type="http://schemas.openxmlformats.org/officeDocument/2006/relationships/image" Target="../media/image17.emf"/><Relationship Id="rId7" Type="http://schemas.openxmlformats.org/officeDocument/2006/relationships/image" Target="../media/image19.emf"/><Relationship Id="rId12" Type="http://schemas.openxmlformats.org/officeDocument/2006/relationships/oleObject" Target="../embeddings/oleObject14.bin"/><Relationship Id="rId2" Type="http://schemas.openxmlformats.org/officeDocument/2006/relationships/oleObject" Target="../embeddings/oleObject9.bin"/><Relationship Id="rId1" Type="http://schemas.openxmlformats.org/officeDocument/2006/relationships/slideLayout" Target="../slideLayouts/slideLayout7.xml"/><Relationship Id="rId6" Type="http://schemas.openxmlformats.org/officeDocument/2006/relationships/oleObject" Target="../embeddings/oleObject11.bin"/><Relationship Id="rId11" Type="http://schemas.openxmlformats.org/officeDocument/2006/relationships/image" Target="../media/image21.emf"/><Relationship Id="rId5" Type="http://schemas.openxmlformats.org/officeDocument/2006/relationships/image" Target="../media/image18.emf"/><Relationship Id="rId10" Type="http://schemas.openxmlformats.org/officeDocument/2006/relationships/oleObject" Target="../embeddings/oleObject13.bin"/><Relationship Id="rId4" Type="http://schemas.openxmlformats.org/officeDocument/2006/relationships/oleObject" Target="../embeddings/oleObject10.bin"/><Relationship Id="rId9" Type="http://schemas.openxmlformats.org/officeDocument/2006/relationships/image" Target="../media/image20.emf"/></Relationships>
</file>

<file path=ppt/slides/_rels/slide13.xml.rels><?xml version="1.0" encoding="UTF-8" standalone="yes"?>
<Relationships xmlns="http://schemas.openxmlformats.org/package/2006/relationships"><Relationship Id="rId3" Type="http://schemas.openxmlformats.org/officeDocument/2006/relationships/image" Target="../media/image23.emf"/><Relationship Id="rId7" Type="http://schemas.openxmlformats.org/officeDocument/2006/relationships/image" Target="../media/image25.emf"/><Relationship Id="rId2" Type="http://schemas.openxmlformats.org/officeDocument/2006/relationships/oleObject" Target="../embeddings/oleObject15.bin"/><Relationship Id="rId1" Type="http://schemas.openxmlformats.org/officeDocument/2006/relationships/slideLayout" Target="../slideLayouts/slideLayout7.xml"/><Relationship Id="rId6" Type="http://schemas.openxmlformats.org/officeDocument/2006/relationships/oleObject" Target="../embeddings/oleObject17.bin"/><Relationship Id="rId5" Type="http://schemas.openxmlformats.org/officeDocument/2006/relationships/image" Target="../media/image24.emf"/><Relationship Id="rId4" Type="http://schemas.openxmlformats.org/officeDocument/2006/relationships/oleObject" Target="../embeddings/oleObject16.bin"/></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image" Target="../media/image26.emf"/><Relationship Id="rId7" Type="http://schemas.openxmlformats.org/officeDocument/2006/relationships/image" Target="../media/image28.emf"/><Relationship Id="rId2" Type="http://schemas.openxmlformats.org/officeDocument/2006/relationships/oleObject" Target="../embeddings/oleObject18.bin"/><Relationship Id="rId1" Type="http://schemas.openxmlformats.org/officeDocument/2006/relationships/slideLayout" Target="../slideLayouts/slideLayout7.xml"/><Relationship Id="rId6" Type="http://schemas.openxmlformats.org/officeDocument/2006/relationships/oleObject" Target="../embeddings/oleObject20.bin"/><Relationship Id="rId11" Type="http://schemas.openxmlformats.org/officeDocument/2006/relationships/image" Target="../media/image30.emf"/><Relationship Id="rId5" Type="http://schemas.openxmlformats.org/officeDocument/2006/relationships/image" Target="../media/image27.e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29.emf"/></Relationships>
</file>

<file path=ppt/slides/_rels/slide15.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3.emf"/><Relationship Id="rId5" Type="http://schemas.openxmlformats.org/officeDocument/2006/relationships/oleObject" Target="../embeddings/oleObject24.bin"/><Relationship Id="rId4" Type="http://schemas.openxmlformats.org/officeDocument/2006/relationships/image" Target="../media/image32.emf"/></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image" Target="../media/image35.emf"/><Relationship Id="rId7" Type="http://schemas.openxmlformats.org/officeDocument/2006/relationships/image" Target="../media/image37.emf"/><Relationship Id="rId2" Type="http://schemas.openxmlformats.org/officeDocument/2006/relationships/oleObject" Target="../embeddings/oleObject25.bin"/><Relationship Id="rId1" Type="http://schemas.openxmlformats.org/officeDocument/2006/relationships/slideLayout" Target="../slideLayouts/slideLayout7.xml"/><Relationship Id="rId6" Type="http://schemas.openxmlformats.org/officeDocument/2006/relationships/oleObject" Target="../embeddings/oleObject27.bin"/><Relationship Id="rId11" Type="http://schemas.openxmlformats.org/officeDocument/2006/relationships/image" Target="../media/image39.emf"/><Relationship Id="rId5" Type="http://schemas.openxmlformats.org/officeDocument/2006/relationships/image" Target="../media/image36.e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38.e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image" Target="../media/image40.emf"/><Relationship Id="rId7" Type="http://schemas.openxmlformats.org/officeDocument/2006/relationships/image" Target="../media/image41.emf"/><Relationship Id="rId2" Type="http://schemas.openxmlformats.org/officeDocument/2006/relationships/oleObject" Target="../embeddings/oleObject30.bin"/><Relationship Id="rId1" Type="http://schemas.openxmlformats.org/officeDocument/2006/relationships/slideLayout" Target="../slideLayouts/slideLayout7.xml"/><Relationship Id="rId6" Type="http://schemas.openxmlformats.org/officeDocument/2006/relationships/oleObject" Target="../embeddings/oleObject32.bin"/><Relationship Id="rId5" Type="http://schemas.openxmlformats.org/officeDocument/2006/relationships/image" Target="../media/image32.emf"/><Relationship Id="rId4" Type="http://schemas.openxmlformats.org/officeDocument/2006/relationships/oleObject" Target="../embeddings/oleObject31.bin"/><Relationship Id="rId9" Type="http://schemas.openxmlformats.org/officeDocument/2006/relationships/image" Target="../media/image42.e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31.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7.bin"/><Relationship Id="rId13" Type="http://schemas.openxmlformats.org/officeDocument/2006/relationships/image" Target="../media/image48.emf"/><Relationship Id="rId3" Type="http://schemas.openxmlformats.org/officeDocument/2006/relationships/image" Target="../media/image43.emf"/><Relationship Id="rId7" Type="http://schemas.openxmlformats.org/officeDocument/2006/relationships/image" Target="../media/image45.emf"/><Relationship Id="rId12" Type="http://schemas.openxmlformats.org/officeDocument/2006/relationships/oleObject" Target="../embeddings/oleObject39.bin"/><Relationship Id="rId2" Type="http://schemas.openxmlformats.org/officeDocument/2006/relationships/oleObject" Target="../embeddings/oleObject34.bin"/><Relationship Id="rId1" Type="http://schemas.openxmlformats.org/officeDocument/2006/relationships/slideLayout" Target="../slideLayouts/slideLayout7.xml"/><Relationship Id="rId6" Type="http://schemas.openxmlformats.org/officeDocument/2006/relationships/oleObject" Target="../embeddings/oleObject36.bin"/><Relationship Id="rId11" Type="http://schemas.openxmlformats.org/officeDocument/2006/relationships/image" Target="../media/image47.emf"/><Relationship Id="rId5" Type="http://schemas.openxmlformats.org/officeDocument/2006/relationships/image" Target="../media/image44.emf"/><Relationship Id="rId10" Type="http://schemas.openxmlformats.org/officeDocument/2006/relationships/oleObject" Target="../embeddings/oleObject38.bin"/><Relationship Id="rId4" Type="http://schemas.openxmlformats.org/officeDocument/2006/relationships/oleObject" Target="../embeddings/oleObject35.bin"/><Relationship Id="rId9" Type="http://schemas.openxmlformats.org/officeDocument/2006/relationships/image" Target="../media/image46.emf"/><Relationship Id="rId14" Type="http://schemas.openxmlformats.org/officeDocument/2006/relationships/image" Target="../media/image4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4.wmf"/><Relationship Id="rId7" Type="http://schemas.openxmlformats.org/officeDocument/2006/relationships/image" Target="../media/image56.wmf"/><Relationship Id="rId2" Type="http://schemas.openxmlformats.org/officeDocument/2006/relationships/oleObject" Target="../embeddings/oleObject40.bin"/><Relationship Id="rId1" Type="http://schemas.openxmlformats.org/officeDocument/2006/relationships/slideLayout" Target="../slideLayouts/slideLayout7.xml"/><Relationship Id="rId6" Type="http://schemas.openxmlformats.org/officeDocument/2006/relationships/oleObject" Target="../embeddings/oleObject42.bin"/><Relationship Id="rId5" Type="http://schemas.openxmlformats.org/officeDocument/2006/relationships/image" Target="../media/image55.wmf"/><Relationship Id="rId4" Type="http://schemas.openxmlformats.org/officeDocument/2006/relationships/oleObject" Target="../embeddings/oleObject41.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3.jpeg"/><Relationship Id="rId4" Type="http://schemas.openxmlformats.org/officeDocument/2006/relationships/image" Target="../media/image62.jpeg"/></Relationships>
</file>

<file path=ppt/slides/_rels/slide4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65.jpeg"/></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jpeg"/></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43.bin"/><Relationship Id="rId7" Type="http://schemas.openxmlformats.org/officeDocument/2006/relationships/image" Target="../media/image73.jpe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oleObject" Target="../embeddings/oleObject44.bin"/><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tupian.hudong.com/s/%E7%BB%BF%E8%89%B2%E8%8D%A7%E5%85%89%E8%9B%8B%E7%99%BD/xgtupian/1/7"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3.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hyperlink" Target="http://tupian.hudong.com/s/%E7%BB%BF%E8%89%B2%E8%8D%A7%E5%85%89%E8%9B%8B%E7%99%BD/xgtupian/1/6" TargetMode="External"/><Relationship Id="rId7" Type="http://schemas.openxmlformats.org/officeDocument/2006/relationships/image" Target="../media/image81.jpeg"/><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image" Target="../media/image80.jpeg"/><Relationship Id="rId5" Type="http://schemas.openxmlformats.org/officeDocument/2006/relationships/image" Target="../media/image79.jpeg"/><Relationship Id="rId4" Type="http://schemas.openxmlformats.org/officeDocument/2006/relationships/image" Target="../media/image78.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85.e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oleObject" Target="../embeddings/oleObject45.bin"/><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image" Target="../media/image88.wmf"/><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emf"/><Relationship Id="rId1" Type="http://schemas.openxmlformats.org/officeDocument/2006/relationships/slideLayout" Target="../slideLayouts/slideLayout7.xml"/><Relationship Id="rId5" Type="http://schemas.openxmlformats.org/officeDocument/2006/relationships/image" Target="../media/image92.wmf"/><Relationship Id="rId4" Type="http://schemas.openxmlformats.org/officeDocument/2006/relationships/image" Target="../media/image91.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5FDC2DB-4F60-F94B-9759-BAA1FAA38E96}"/>
              </a:ext>
            </a:extLst>
          </p:cNvPr>
          <p:cNvSpPr>
            <a:spLocks noGrp="1"/>
          </p:cNvSpPr>
          <p:nvPr>
            <p:ph type="ftr" sz="quarter" idx="10"/>
          </p:nvPr>
        </p:nvSpPr>
        <p:spPr/>
        <p:txBody>
          <a:bodyPr/>
          <a:lstStyle/>
          <a:p>
            <a:pPr>
              <a:defRPr/>
            </a:pPr>
            <a:fld id="{DF0A6764-F8AE-4256-B866-94C26512E199}" type="slidenum">
              <a:rPr lang="zh-CN" altLang="en-US" smtClean="0"/>
              <a:pPr>
                <a:defRPr/>
              </a:pPr>
              <a:t>1</a:t>
            </a:fld>
            <a:endParaRPr lang="en-US" altLang="zh-CN"/>
          </a:p>
        </p:txBody>
      </p:sp>
      <p:sp>
        <p:nvSpPr>
          <p:cNvPr id="3" name="矩形 2">
            <a:extLst>
              <a:ext uri="{FF2B5EF4-FFF2-40B4-BE49-F238E27FC236}">
                <a16:creationId xmlns:a16="http://schemas.microsoft.com/office/drawing/2014/main" id="{21353F20-8D59-8940-97CE-664636BDC26D}"/>
              </a:ext>
            </a:extLst>
          </p:cNvPr>
          <p:cNvSpPr/>
          <p:nvPr/>
        </p:nvSpPr>
        <p:spPr>
          <a:xfrm>
            <a:off x="1900850" y="1124744"/>
            <a:ext cx="5191430" cy="584775"/>
          </a:xfrm>
          <a:prstGeom prst="rect">
            <a:avLst/>
          </a:prstGeom>
        </p:spPr>
        <p:txBody>
          <a:bodyPr wrap="square">
            <a:spAutoFit/>
          </a:bodyPr>
          <a:lstStyle/>
          <a:p>
            <a:pPr algn="ctr"/>
            <a:r>
              <a:rPr lang="zh-CN" altLang="en-US" sz="3200" dirty="0">
                <a:latin typeface="+mn-lt"/>
                <a:ea typeface="+mj-ea"/>
              </a:rPr>
              <a:t>分子动力学之时间的尺度</a:t>
            </a:r>
          </a:p>
        </p:txBody>
      </p:sp>
      <p:sp>
        <p:nvSpPr>
          <p:cNvPr id="5" name="矩形 4">
            <a:extLst>
              <a:ext uri="{FF2B5EF4-FFF2-40B4-BE49-F238E27FC236}">
                <a16:creationId xmlns:a16="http://schemas.microsoft.com/office/drawing/2014/main" id="{6A349221-7906-BC44-8762-F6D8F5DAFD0C}"/>
              </a:ext>
            </a:extLst>
          </p:cNvPr>
          <p:cNvSpPr/>
          <p:nvPr/>
        </p:nvSpPr>
        <p:spPr>
          <a:xfrm>
            <a:off x="1115616" y="2175247"/>
            <a:ext cx="6818633" cy="461665"/>
          </a:xfrm>
          <a:prstGeom prst="rect">
            <a:avLst/>
          </a:prstGeom>
        </p:spPr>
        <p:txBody>
          <a:bodyPr wrap="square">
            <a:spAutoFit/>
          </a:bodyPr>
          <a:lstStyle/>
          <a:p>
            <a:pPr algn="ctr"/>
            <a:r>
              <a:rPr lang="zh-CN" altLang="en-US" dirty="0"/>
              <a:t>https://www.bilibili.com/video/BV1F54y157dh</a:t>
            </a:r>
          </a:p>
        </p:txBody>
      </p:sp>
    </p:spTree>
    <p:extLst>
      <p:ext uri="{BB962C8B-B14F-4D97-AF65-F5344CB8AC3E}">
        <p14:creationId xmlns:p14="http://schemas.microsoft.com/office/powerpoint/2010/main" val="2630462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9427" name="Text Box 1027"/>
          <p:cNvSpPr txBox="1">
            <a:spLocks noChangeArrowheads="1"/>
          </p:cNvSpPr>
          <p:nvPr/>
        </p:nvSpPr>
        <p:spPr bwMode="auto">
          <a:xfrm>
            <a:off x="179513" y="1124744"/>
            <a:ext cx="8856984" cy="1865313"/>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en-US" altLang="zh-CN" dirty="0">
                <a:latin typeface="+mj-ea"/>
                <a:ea typeface="+mj-ea"/>
              </a:rPr>
              <a:t>    </a:t>
            </a:r>
            <a:r>
              <a:rPr kumimoji="0" lang="zh-CN" altLang="en-US" dirty="0">
                <a:latin typeface="+mj-ea"/>
                <a:ea typeface="+mj-ea"/>
              </a:rPr>
              <a:t>要确定一个非基元反应的历程，首先要系统的进行实验，测定速率常数、反应级数、活化能、中间产物等。综合实验结果，参考理论，利用经验规则推测反应历程。再经过多方面推敲，才能初步确立一个反应的机理。</a:t>
            </a:r>
          </a:p>
        </p:txBody>
      </p:sp>
      <p:grpSp>
        <p:nvGrpSpPr>
          <p:cNvPr id="67588" name="Group 1045"/>
          <p:cNvGrpSpPr>
            <a:grpSpLocks/>
          </p:cNvGrpSpPr>
          <p:nvPr/>
        </p:nvGrpSpPr>
        <p:grpSpPr bwMode="auto">
          <a:xfrm>
            <a:off x="2225377" y="3140968"/>
            <a:ext cx="4419600" cy="461962"/>
            <a:chOff x="1586" y="1968"/>
            <a:chExt cx="3016" cy="291"/>
          </a:xfrm>
        </p:grpSpPr>
        <p:sp>
          <p:nvSpPr>
            <p:cNvPr id="999428" name="Text Box 1028"/>
            <p:cNvSpPr txBox="1">
              <a:spLocks noChangeArrowheads="1"/>
            </p:cNvSpPr>
            <p:nvPr/>
          </p:nvSpPr>
          <p:spPr bwMode="auto">
            <a:xfrm>
              <a:off x="1586" y="1968"/>
              <a:ext cx="3016" cy="291"/>
            </a:xfrm>
            <a:prstGeom prst="rect">
              <a:avLst/>
            </a:prstGeom>
            <a:noFill/>
            <a:ln w="9525">
              <a:noFill/>
              <a:miter lim="800000"/>
              <a:headEnd/>
              <a:tailEnd/>
            </a:ln>
            <a:effectLst/>
          </p:spPr>
          <p:txBody>
            <a:bodyPr wrap="none">
              <a:spAutoFit/>
            </a:bodyPr>
            <a:lstStyle/>
            <a:p>
              <a:pPr>
                <a:defRPr/>
              </a:pPr>
              <a:r>
                <a:rPr kumimoji="0" lang="en-US" altLang="zh-CN"/>
                <a:t>2NO (</a:t>
              </a:r>
              <a:r>
                <a:rPr kumimoji="0" lang="en-US" altLang="zh-CN" i="1"/>
                <a:t>g</a:t>
              </a:r>
              <a:r>
                <a:rPr kumimoji="0" lang="en-US" altLang="zh-CN"/>
                <a:t>) + O</a:t>
              </a:r>
              <a:r>
                <a:rPr kumimoji="0" lang="en-US" altLang="zh-CN" baseline="-25000"/>
                <a:t>2</a:t>
              </a:r>
              <a:r>
                <a:rPr kumimoji="0" lang="en-US" altLang="zh-CN"/>
                <a:t> (</a:t>
              </a:r>
              <a:r>
                <a:rPr kumimoji="0" lang="en-US" altLang="zh-CN" i="1"/>
                <a:t>g</a:t>
              </a:r>
              <a:r>
                <a:rPr kumimoji="0" lang="en-US" altLang="zh-CN"/>
                <a:t>)            2NO</a:t>
              </a:r>
              <a:r>
                <a:rPr kumimoji="0" lang="en-US" altLang="zh-CN" baseline="-25000"/>
                <a:t>2</a:t>
              </a:r>
              <a:r>
                <a:rPr kumimoji="0" lang="en-US" altLang="zh-CN"/>
                <a:t> (</a:t>
              </a:r>
              <a:r>
                <a:rPr kumimoji="0" lang="en-US" altLang="zh-CN" i="1"/>
                <a:t>g</a:t>
              </a:r>
              <a:r>
                <a:rPr kumimoji="0" lang="en-US" altLang="zh-CN"/>
                <a:t>)</a:t>
              </a:r>
            </a:p>
          </p:txBody>
        </p:sp>
        <p:sp>
          <p:nvSpPr>
            <p:cNvPr id="67605" name="Line 1029"/>
            <p:cNvSpPr>
              <a:spLocks noChangeShapeType="1"/>
            </p:cNvSpPr>
            <p:nvPr/>
          </p:nvSpPr>
          <p:spPr bwMode="auto">
            <a:xfrm>
              <a:off x="3187" y="2130"/>
              <a:ext cx="46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999430" name="Text Box 1030"/>
          <p:cNvSpPr txBox="1">
            <a:spLocks noChangeArrowheads="1"/>
          </p:cNvSpPr>
          <p:nvPr/>
        </p:nvSpPr>
        <p:spPr bwMode="auto">
          <a:xfrm>
            <a:off x="2742958" y="3844230"/>
            <a:ext cx="3403496" cy="461665"/>
          </a:xfrm>
          <a:prstGeom prst="rect">
            <a:avLst/>
          </a:prstGeom>
          <a:noFill/>
          <a:ln w="9525">
            <a:noFill/>
            <a:miter lim="800000"/>
            <a:headEnd/>
            <a:tailEnd/>
          </a:ln>
          <a:effectLst/>
        </p:spPr>
        <p:txBody>
          <a:bodyPr wrap="none">
            <a:spAutoFit/>
          </a:bodyPr>
          <a:lstStyle/>
          <a:p>
            <a:pPr algn="ctr">
              <a:defRPr/>
            </a:pPr>
            <a:r>
              <a:rPr kumimoji="0" lang="zh-CN" altLang="en-US" dirty="0">
                <a:solidFill>
                  <a:srgbClr val="002060"/>
                </a:solidFill>
              </a:rPr>
              <a:t>反应中能够观测到 </a:t>
            </a:r>
            <a:r>
              <a:rPr kumimoji="0" lang="en-US" altLang="zh-CN" dirty="0">
                <a:solidFill>
                  <a:srgbClr val="002060"/>
                </a:solidFill>
              </a:rPr>
              <a:t>N</a:t>
            </a:r>
            <a:r>
              <a:rPr kumimoji="0" lang="en-US" altLang="zh-CN" baseline="-25000" dirty="0">
                <a:solidFill>
                  <a:srgbClr val="002060"/>
                </a:solidFill>
              </a:rPr>
              <a:t>2</a:t>
            </a:r>
            <a:r>
              <a:rPr kumimoji="0" lang="en-US" altLang="zh-CN" dirty="0">
                <a:solidFill>
                  <a:srgbClr val="002060"/>
                </a:solidFill>
              </a:rPr>
              <a:t>O</a:t>
            </a:r>
            <a:r>
              <a:rPr kumimoji="0" lang="en-US" altLang="zh-CN" baseline="-25000" dirty="0">
                <a:solidFill>
                  <a:srgbClr val="002060"/>
                </a:solidFill>
              </a:rPr>
              <a:t>2</a:t>
            </a:r>
            <a:endParaRPr kumimoji="0" lang="en-US" altLang="zh-CN" dirty="0">
              <a:solidFill>
                <a:srgbClr val="002060"/>
              </a:solidFill>
            </a:endParaRPr>
          </a:p>
        </p:txBody>
      </p:sp>
      <p:sp>
        <p:nvSpPr>
          <p:cNvPr id="999432" name="Text Box 1032"/>
          <p:cNvSpPr txBox="1">
            <a:spLocks noChangeArrowheads="1"/>
          </p:cNvSpPr>
          <p:nvPr/>
        </p:nvSpPr>
        <p:spPr bwMode="auto">
          <a:xfrm>
            <a:off x="1514369" y="4574480"/>
            <a:ext cx="2432941" cy="461963"/>
          </a:xfrm>
          <a:prstGeom prst="rect">
            <a:avLst/>
          </a:prstGeom>
          <a:noFill/>
          <a:ln w="9525">
            <a:noFill/>
            <a:miter lim="800000"/>
            <a:headEnd/>
            <a:tailEnd/>
          </a:ln>
          <a:effectLst/>
        </p:spPr>
        <p:txBody>
          <a:bodyPr wrap="none">
            <a:spAutoFit/>
          </a:bodyPr>
          <a:lstStyle/>
          <a:p>
            <a:pPr>
              <a:defRPr/>
            </a:pPr>
            <a:r>
              <a:rPr kumimoji="0" lang="en-US" altLang="zh-CN"/>
              <a:t>Elementary step:</a:t>
            </a:r>
          </a:p>
        </p:txBody>
      </p:sp>
      <p:sp>
        <p:nvSpPr>
          <p:cNvPr id="999433" name="Text Box 1033"/>
          <p:cNvSpPr txBox="1">
            <a:spLocks noChangeArrowheads="1"/>
          </p:cNvSpPr>
          <p:nvPr/>
        </p:nvSpPr>
        <p:spPr bwMode="auto">
          <a:xfrm>
            <a:off x="4790045" y="4574480"/>
            <a:ext cx="2875560" cy="461963"/>
          </a:xfrm>
          <a:prstGeom prst="rect">
            <a:avLst/>
          </a:prstGeom>
          <a:noFill/>
          <a:ln w="9525">
            <a:noFill/>
            <a:miter lim="800000"/>
            <a:headEnd/>
            <a:tailEnd/>
          </a:ln>
          <a:effectLst/>
        </p:spPr>
        <p:txBody>
          <a:bodyPr wrap="none">
            <a:spAutoFit/>
          </a:bodyPr>
          <a:lstStyle/>
          <a:p>
            <a:pPr>
              <a:defRPr/>
            </a:pPr>
            <a:r>
              <a:rPr kumimoji="0" lang="en-US" altLang="zh-CN"/>
              <a:t>NO + NO          N</a:t>
            </a:r>
            <a:r>
              <a:rPr kumimoji="0" lang="en-US" altLang="zh-CN" baseline="-25000"/>
              <a:t>2</a:t>
            </a:r>
            <a:r>
              <a:rPr kumimoji="0" lang="en-US" altLang="zh-CN"/>
              <a:t>O</a:t>
            </a:r>
            <a:r>
              <a:rPr kumimoji="0" lang="en-US" altLang="zh-CN" baseline="-25000"/>
              <a:t>2</a:t>
            </a:r>
            <a:endParaRPr kumimoji="0" lang="en-US" altLang="zh-CN"/>
          </a:p>
        </p:txBody>
      </p:sp>
      <p:sp>
        <p:nvSpPr>
          <p:cNvPr id="67593" name="Line 1034"/>
          <p:cNvSpPr>
            <a:spLocks noChangeShapeType="1"/>
          </p:cNvSpPr>
          <p:nvPr/>
        </p:nvSpPr>
        <p:spPr bwMode="auto">
          <a:xfrm>
            <a:off x="6194115" y="4812605"/>
            <a:ext cx="60970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9435" name="Text Box 1035"/>
          <p:cNvSpPr txBox="1">
            <a:spLocks noChangeArrowheads="1"/>
          </p:cNvSpPr>
          <p:nvPr/>
        </p:nvSpPr>
        <p:spPr bwMode="auto">
          <a:xfrm>
            <a:off x="1505575" y="5106293"/>
            <a:ext cx="2425613" cy="461963"/>
          </a:xfrm>
          <a:prstGeom prst="rect">
            <a:avLst/>
          </a:prstGeom>
          <a:noFill/>
          <a:ln w="9525">
            <a:noFill/>
            <a:miter lim="800000"/>
            <a:headEnd/>
            <a:tailEnd/>
          </a:ln>
          <a:effectLst/>
        </p:spPr>
        <p:txBody>
          <a:bodyPr wrap="none">
            <a:spAutoFit/>
          </a:bodyPr>
          <a:lstStyle/>
          <a:p>
            <a:pPr>
              <a:defRPr/>
            </a:pPr>
            <a:r>
              <a:rPr kumimoji="0" lang="en-US" altLang="zh-CN"/>
              <a:t>Elementary step:</a:t>
            </a:r>
          </a:p>
        </p:txBody>
      </p:sp>
      <p:grpSp>
        <p:nvGrpSpPr>
          <p:cNvPr id="2" name="组合 1"/>
          <p:cNvGrpSpPr/>
          <p:nvPr/>
        </p:nvGrpSpPr>
        <p:grpSpPr>
          <a:xfrm>
            <a:off x="4716016" y="5142805"/>
            <a:ext cx="2906338" cy="461963"/>
            <a:chOff x="6773182" y="5142805"/>
            <a:chExt cx="2906338" cy="461963"/>
          </a:xfrm>
        </p:grpSpPr>
        <p:sp>
          <p:nvSpPr>
            <p:cNvPr id="67595" name="Line 1036"/>
            <p:cNvSpPr>
              <a:spLocks noChangeShapeType="1"/>
            </p:cNvSpPr>
            <p:nvPr/>
          </p:nvSpPr>
          <p:spPr bwMode="auto">
            <a:xfrm>
              <a:off x="8226351" y="5373786"/>
              <a:ext cx="60970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9437" name="Text Box 1037"/>
            <p:cNvSpPr txBox="1">
              <a:spLocks noChangeArrowheads="1"/>
            </p:cNvSpPr>
            <p:nvPr/>
          </p:nvSpPr>
          <p:spPr bwMode="auto">
            <a:xfrm>
              <a:off x="6773182" y="5142805"/>
              <a:ext cx="2906338" cy="461963"/>
            </a:xfrm>
            <a:prstGeom prst="rect">
              <a:avLst/>
            </a:prstGeom>
            <a:noFill/>
            <a:ln w="9525">
              <a:noFill/>
              <a:miter lim="800000"/>
              <a:headEnd/>
              <a:tailEnd/>
            </a:ln>
            <a:effectLst/>
          </p:spPr>
          <p:txBody>
            <a:bodyPr wrap="none">
              <a:spAutoFit/>
            </a:bodyPr>
            <a:lstStyle/>
            <a:p>
              <a:pPr>
                <a:defRPr/>
              </a:pPr>
              <a:r>
                <a:rPr kumimoji="0" lang="en-US" altLang="zh-CN" dirty="0"/>
                <a:t>N</a:t>
              </a:r>
              <a:r>
                <a:rPr kumimoji="0" lang="en-US" altLang="zh-CN" baseline="-25000" dirty="0"/>
                <a:t>2</a:t>
              </a:r>
              <a:r>
                <a:rPr kumimoji="0" lang="en-US" altLang="zh-CN" dirty="0"/>
                <a:t>O</a:t>
              </a:r>
              <a:r>
                <a:rPr kumimoji="0" lang="en-US" altLang="zh-CN" baseline="-25000" dirty="0"/>
                <a:t>2</a:t>
              </a:r>
              <a:r>
                <a:rPr kumimoji="0" lang="en-US" altLang="zh-CN" dirty="0"/>
                <a:t> + O</a:t>
              </a:r>
              <a:r>
                <a:rPr kumimoji="0" lang="en-US" altLang="zh-CN" baseline="-25000" dirty="0"/>
                <a:t>2 </a:t>
              </a:r>
              <a:r>
                <a:rPr kumimoji="0" lang="en-US" altLang="zh-CN" dirty="0"/>
                <a:t>        2NO</a:t>
              </a:r>
              <a:r>
                <a:rPr kumimoji="0" lang="en-US" altLang="zh-CN" baseline="-25000" dirty="0"/>
                <a:t>2</a:t>
              </a:r>
              <a:endParaRPr kumimoji="0" lang="en-US" altLang="zh-CN" dirty="0"/>
            </a:p>
          </p:txBody>
        </p:sp>
      </p:grpSp>
      <p:sp>
        <p:nvSpPr>
          <p:cNvPr id="999438" name="Text Box 1038"/>
          <p:cNvSpPr txBox="1">
            <a:spLocks noChangeArrowheads="1"/>
          </p:cNvSpPr>
          <p:nvPr/>
        </p:nvSpPr>
        <p:spPr bwMode="auto">
          <a:xfrm>
            <a:off x="1505575" y="5882580"/>
            <a:ext cx="2424147" cy="461963"/>
          </a:xfrm>
          <a:prstGeom prst="rect">
            <a:avLst/>
          </a:prstGeom>
          <a:noFill/>
          <a:ln w="9525">
            <a:noFill/>
            <a:miter lim="800000"/>
            <a:headEnd/>
            <a:tailEnd/>
          </a:ln>
          <a:effectLst/>
        </p:spPr>
        <p:txBody>
          <a:bodyPr wrap="none">
            <a:spAutoFit/>
          </a:bodyPr>
          <a:lstStyle/>
          <a:p>
            <a:pPr>
              <a:defRPr/>
            </a:pPr>
            <a:r>
              <a:rPr kumimoji="0" lang="en-US" altLang="zh-CN"/>
              <a:t>Overall reaction:</a:t>
            </a:r>
          </a:p>
        </p:txBody>
      </p:sp>
      <p:grpSp>
        <p:nvGrpSpPr>
          <p:cNvPr id="3" name="组合 2"/>
          <p:cNvGrpSpPr/>
          <p:nvPr/>
        </p:nvGrpSpPr>
        <p:grpSpPr>
          <a:xfrm>
            <a:off x="4728716" y="5863530"/>
            <a:ext cx="2957635" cy="461963"/>
            <a:chOff x="6870949" y="5901630"/>
            <a:chExt cx="2957635" cy="461963"/>
          </a:xfrm>
        </p:grpSpPr>
        <p:sp>
          <p:nvSpPr>
            <p:cNvPr id="67598" name="Line 1039"/>
            <p:cNvSpPr>
              <a:spLocks noChangeShapeType="1"/>
            </p:cNvSpPr>
            <p:nvPr/>
          </p:nvSpPr>
          <p:spPr bwMode="auto">
            <a:xfrm>
              <a:off x="8316416" y="6147693"/>
              <a:ext cx="609701"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99440" name="Text Box 1040"/>
            <p:cNvSpPr txBox="1">
              <a:spLocks noChangeArrowheads="1"/>
            </p:cNvSpPr>
            <p:nvPr/>
          </p:nvSpPr>
          <p:spPr bwMode="auto">
            <a:xfrm>
              <a:off x="6870949" y="5901630"/>
              <a:ext cx="2957635" cy="461963"/>
            </a:xfrm>
            <a:prstGeom prst="rect">
              <a:avLst/>
            </a:prstGeom>
            <a:noFill/>
            <a:ln w="9525">
              <a:noFill/>
              <a:miter lim="800000"/>
              <a:headEnd/>
              <a:tailEnd/>
            </a:ln>
            <a:effectLst/>
          </p:spPr>
          <p:txBody>
            <a:bodyPr wrap="none">
              <a:spAutoFit/>
            </a:bodyPr>
            <a:lstStyle/>
            <a:p>
              <a:pPr>
                <a:defRPr/>
              </a:pPr>
              <a:r>
                <a:rPr kumimoji="0" lang="en-US" altLang="zh-CN" dirty="0"/>
                <a:t>2NO + O</a:t>
              </a:r>
              <a:r>
                <a:rPr kumimoji="0" lang="en-US" altLang="zh-CN" baseline="-25000" dirty="0"/>
                <a:t>2</a:t>
              </a:r>
              <a:r>
                <a:rPr kumimoji="0" lang="en-US" altLang="zh-CN" dirty="0"/>
                <a:t>          2NO</a:t>
              </a:r>
              <a:r>
                <a:rPr kumimoji="0" lang="en-US" altLang="zh-CN" baseline="-25000" dirty="0"/>
                <a:t>2</a:t>
              </a:r>
              <a:endParaRPr kumimoji="0" lang="en-US" altLang="zh-CN" dirty="0"/>
            </a:p>
          </p:txBody>
        </p:sp>
      </p:grpSp>
      <p:sp>
        <p:nvSpPr>
          <p:cNvPr id="999442" name="Text Box 1042"/>
          <p:cNvSpPr txBox="1">
            <a:spLocks noChangeArrowheads="1"/>
          </p:cNvSpPr>
          <p:nvPr/>
        </p:nvSpPr>
        <p:spPr bwMode="auto">
          <a:xfrm>
            <a:off x="1225640" y="5093593"/>
            <a:ext cx="359079" cy="461963"/>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t>+</a:t>
            </a:r>
          </a:p>
        </p:txBody>
      </p:sp>
      <p:sp>
        <p:nvSpPr>
          <p:cNvPr id="67601" name="Line 1043"/>
          <p:cNvSpPr>
            <a:spLocks noChangeShapeType="1"/>
          </p:cNvSpPr>
          <p:nvPr/>
        </p:nvSpPr>
        <p:spPr bwMode="auto">
          <a:xfrm flipH="1">
            <a:off x="4672795" y="5142805"/>
            <a:ext cx="762126"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2" name="Line 1044"/>
          <p:cNvSpPr>
            <a:spLocks noChangeShapeType="1"/>
          </p:cNvSpPr>
          <p:nvPr/>
        </p:nvSpPr>
        <p:spPr bwMode="auto">
          <a:xfrm flipH="1">
            <a:off x="6642597" y="4634805"/>
            <a:ext cx="762126" cy="38100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603" name="Line 1047"/>
          <p:cNvSpPr>
            <a:spLocks noChangeShapeType="1"/>
          </p:cNvSpPr>
          <p:nvPr/>
        </p:nvSpPr>
        <p:spPr bwMode="auto">
          <a:xfrm>
            <a:off x="1096665" y="5749230"/>
            <a:ext cx="6542559"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Rectangle 6"/>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a:t>
            </a:r>
          </a:p>
        </p:txBody>
      </p:sp>
      <p:sp>
        <p:nvSpPr>
          <p:cNvPr id="2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10</a:t>
            </a:fld>
            <a:endParaRPr lang="en-US" altLang="zh-CN" dirty="0">
              <a:solidFill>
                <a:srgbClr val="000000"/>
              </a:solidFill>
            </a:endParaRPr>
          </a:p>
        </p:txBody>
      </p:sp>
    </p:spTree>
    <p:extLst>
      <p:ext uri="{BB962C8B-B14F-4D97-AF65-F5344CB8AC3E}">
        <p14:creationId xmlns:p14="http://schemas.microsoft.com/office/powerpoint/2010/main" val="3189570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FA3E4BF-038E-994A-AD4C-BDE545FA5BEF}"/>
              </a:ext>
            </a:extLst>
          </p:cNvPr>
          <p:cNvSpPr>
            <a:spLocks noGrp="1"/>
          </p:cNvSpPr>
          <p:nvPr>
            <p:ph type="ftr" sz="quarter" idx="10"/>
          </p:nvPr>
        </p:nvSpPr>
        <p:spPr/>
        <p:txBody>
          <a:bodyPr/>
          <a:lstStyle/>
          <a:p>
            <a:pPr>
              <a:defRPr/>
            </a:pPr>
            <a:fld id="{DF0A6764-F8AE-4256-B866-94C26512E199}" type="slidenum">
              <a:rPr lang="zh-CN" altLang="en-US" smtClean="0"/>
              <a:pPr>
                <a:defRPr/>
              </a:pPr>
              <a:t>11</a:t>
            </a:fld>
            <a:endParaRPr lang="en-US" altLang="zh-CN"/>
          </a:p>
        </p:txBody>
      </p:sp>
      <p:sp>
        <p:nvSpPr>
          <p:cNvPr id="3" name="矩形 2">
            <a:extLst>
              <a:ext uri="{FF2B5EF4-FFF2-40B4-BE49-F238E27FC236}">
                <a16:creationId xmlns:a16="http://schemas.microsoft.com/office/drawing/2014/main" id="{2B50466D-0181-2B47-B97C-E35E394A3A2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a:extLst>
              <a:ext uri="{FF2B5EF4-FFF2-40B4-BE49-F238E27FC236}">
                <a16:creationId xmlns:a16="http://schemas.microsoft.com/office/drawing/2014/main" id="{FC5777F4-9AF0-2147-A0F8-9C944677EC3D}"/>
              </a:ext>
            </a:extLst>
          </p:cNvPr>
          <p:cNvSpPr>
            <a:spLocks noChangeArrowheads="1"/>
          </p:cNvSpPr>
          <p:nvPr/>
        </p:nvSpPr>
        <p:spPr bwMode="auto">
          <a:xfrm>
            <a:off x="1259632" y="122531"/>
            <a:ext cx="669674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非基元反应的反应机理</a:t>
            </a:r>
          </a:p>
        </p:txBody>
      </p:sp>
      <p:sp>
        <p:nvSpPr>
          <p:cNvPr id="5" name="矩形 4">
            <a:extLst>
              <a:ext uri="{FF2B5EF4-FFF2-40B4-BE49-F238E27FC236}">
                <a16:creationId xmlns:a16="http://schemas.microsoft.com/office/drawing/2014/main" id="{87FD7E49-C286-1E46-BDE8-647420B73BB4}"/>
              </a:ext>
            </a:extLst>
          </p:cNvPr>
          <p:cNvSpPr/>
          <p:nvPr/>
        </p:nvSpPr>
        <p:spPr>
          <a:xfrm>
            <a:off x="0" y="1196752"/>
            <a:ext cx="8964488" cy="1598386"/>
          </a:xfrm>
          <a:prstGeom prst="rect">
            <a:avLst/>
          </a:prstGeom>
        </p:spPr>
        <p:txBody>
          <a:bodyPr wrap="square">
            <a:spAutoFit/>
          </a:bodyPr>
          <a:lstStyle/>
          <a:p>
            <a:pPr marL="514350" indent="-514350">
              <a:lnSpc>
                <a:spcPct val="120000"/>
              </a:lnSpc>
              <a:buFont typeface="+mj-lt"/>
              <a:buAutoNum type="arabicPeriod"/>
            </a:pPr>
            <a:r>
              <a:rPr lang="zh-CN" altLang="en-US" sz="2800" dirty="0">
                <a:latin typeface="+mn-lt"/>
                <a:ea typeface="+mj-ea"/>
              </a:rPr>
              <a:t>在正、逆两个方向同时进行的反应称为对行反应，也称可逆反应</a:t>
            </a:r>
            <a:endParaRPr lang="en-US" altLang="zh-CN" sz="2800" dirty="0">
              <a:latin typeface="+mn-lt"/>
              <a:ea typeface="+mj-ea"/>
            </a:endParaRPr>
          </a:p>
          <a:p>
            <a:pPr>
              <a:lnSpc>
                <a:spcPct val="120000"/>
              </a:lnSpc>
            </a:pPr>
            <a:endParaRPr lang="en-US" altLang="zh-CN" sz="2800" dirty="0">
              <a:latin typeface="+mn-lt"/>
              <a:ea typeface="+mj-ea"/>
            </a:endParaRPr>
          </a:p>
        </p:txBody>
      </p:sp>
      <p:grpSp>
        <p:nvGrpSpPr>
          <p:cNvPr id="23" name="组合 22">
            <a:extLst>
              <a:ext uri="{FF2B5EF4-FFF2-40B4-BE49-F238E27FC236}">
                <a16:creationId xmlns:a16="http://schemas.microsoft.com/office/drawing/2014/main" id="{46CB7029-007D-CE46-8F9F-9E5D3647B57A}"/>
              </a:ext>
            </a:extLst>
          </p:cNvPr>
          <p:cNvGrpSpPr/>
          <p:nvPr/>
        </p:nvGrpSpPr>
        <p:grpSpPr>
          <a:xfrm>
            <a:off x="3123755" y="2146949"/>
            <a:ext cx="2395272" cy="523220"/>
            <a:chOff x="3040824" y="3033403"/>
            <a:chExt cx="2395272" cy="523220"/>
          </a:xfrm>
        </p:grpSpPr>
        <p:sp>
          <p:nvSpPr>
            <p:cNvPr id="21" name="矩形 20">
              <a:extLst>
                <a:ext uri="{FF2B5EF4-FFF2-40B4-BE49-F238E27FC236}">
                  <a16:creationId xmlns:a16="http://schemas.microsoft.com/office/drawing/2014/main" id="{E6B83F16-2478-DC4F-B936-9CD789DD9810}"/>
                </a:ext>
              </a:extLst>
            </p:cNvPr>
            <p:cNvSpPr/>
            <p:nvPr/>
          </p:nvSpPr>
          <p:spPr>
            <a:xfrm>
              <a:off x="3040824" y="3033403"/>
              <a:ext cx="2395272" cy="523220"/>
            </a:xfrm>
            <a:prstGeom prst="rect">
              <a:avLst/>
            </a:prstGeom>
          </p:spPr>
          <p:txBody>
            <a:bodyPr wrap="square">
              <a:spAutoFit/>
            </a:bodyPr>
            <a:lstStyle/>
            <a:p>
              <a:r>
                <a:rPr lang="zh-CN" altLang="en-US" sz="2800" b="0" dirty="0">
                  <a:latin typeface="+mn-lt"/>
                  <a:ea typeface="黑体" panose="02010609060101010101" pitchFamily="49" charset="-122"/>
                </a:rPr>
                <a:t>A</a:t>
              </a:r>
              <a:r>
                <a:rPr lang="en-US" altLang="zh-CN" sz="2800" b="0" dirty="0">
                  <a:latin typeface="+mn-lt"/>
                  <a:ea typeface="黑体" panose="02010609060101010101" pitchFamily="49" charset="-122"/>
                </a:rPr>
                <a:t>     </a:t>
              </a:r>
              <a:r>
                <a:rPr lang="zh-CN" altLang="en-US" sz="2800" b="0" dirty="0">
                  <a:latin typeface="+mn-lt"/>
                  <a:ea typeface="黑体" panose="02010609060101010101" pitchFamily="49" charset="-122"/>
                </a:rPr>
                <a:t>         B</a:t>
              </a:r>
              <a:endParaRPr lang="zh-CN" altLang="en-US" sz="2800" dirty="0">
                <a:latin typeface="+mn-lt"/>
              </a:endParaRPr>
            </a:p>
          </p:txBody>
        </p:sp>
        <p:sp>
          <p:nvSpPr>
            <p:cNvPr id="52" name="Line 2074">
              <a:extLst>
                <a:ext uri="{FF2B5EF4-FFF2-40B4-BE49-F238E27FC236}">
                  <a16:creationId xmlns:a16="http://schemas.microsoft.com/office/drawing/2014/main" id="{323A0F7D-A4ED-9548-BF47-D9F5066EE424}"/>
                </a:ext>
              </a:extLst>
            </p:cNvPr>
            <p:cNvSpPr>
              <a:spLocks noChangeShapeType="1"/>
            </p:cNvSpPr>
            <p:nvPr/>
          </p:nvSpPr>
          <p:spPr bwMode="auto">
            <a:xfrm>
              <a:off x="3552965" y="3288671"/>
              <a:ext cx="9593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graphicFrame>
        <p:nvGraphicFramePr>
          <p:cNvPr id="53" name="Object 9">
            <a:extLst>
              <a:ext uri="{FF2B5EF4-FFF2-40B4-BE49-F238E27FC236}">
                <a16:creationId xmlns:a16="http://schemas.microsoft.com/office/drawing/2014/main" id="{7A93B2BC-C093-3B45-9529-5B9AFFE3A4A4}"/>
              </a:ext>
            </a:extLst>
          </p:cNvPr>
          <p:cNvGraphicFramePr>
            <a:graphicFrameLocks noChangeAspect="1"/>
          </p:cNvGraphicFramePr>
          <p:nvPr>
            <p:extLst>
              <p:ext uri="{D42A27DB-BD31-4B8C-83A1-F6EECF244321}">
                <p14:modId xmlns:p14="http://schemas.microsoft.com/office/powerpoint/2010/main" val="1907724558"/>
              </p:ext>
            </p:extLst>
          </p:nvPr>
        </p:nvGraphicFramePr>
        <p:xfrm>
          <a:off x="107504" y="2708920"/>
          <a:ext cx="2600325" cy="1293813"/>
        </p:xfrm>
        <a:graphic>
          <a:graphicData uri="http://schemas.openxmlformats.org/presentationml/2006/ole">
            <mc:AlternateContent xmlns:mc="http://schemas.openxmlformats.org/markup-compatibility/2006">
              <mc:Choice xmlns:v="urn:schemas-microsoft-com:vml" Requires="v">
                <p:oleObj r:id="rId2" imgW="18135600" imgH="9067800" progId="">
                  <p:embed/>
                </p:oleObj>
              </mc:Choice>
              <mc:Fallback>
                <p:oleObj r:id="rId2" imgW="18135600" imgH="9067800" progId="">
                  <p:embed/>
                  <p:pic>
                    <p:nvPicPr>
                      <p:cNvPr id="78857" name="Object 9">
                        <a:extLst>
                          <a:ext uri="{FF2B5EF4-FFF2-40B4-BE49-F238E27FC236}">
                            <a16:creationId xmlns:a16="http://schemas.microsoft.com/office/drawing/2014/main" id="{362BFE65-BC60-6E4A-98B9-BF29A66F42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2708920"/>
                        <a:ext cx="2600325" cy="1293813"/>
                      </a:xfrm>
                      <a:prstGeom prst="rect">
                        <a:avLst/>
                      </a:prstGeom>
                      <a:solidFill>
                        <a:srgbClr val="3333FF"/>
                      </a:solidFill>
                      <a:ln>
                        <a:noFill/>
                      </a:ln>
                      <a:effectLst/>
                    </p:spPr>
                  </p:pic>
                </p:oleObj>
              </mc:Fallback>
            </mc:AlternateContent>
          </a:graphicData>
        </a:graphic>
      </p:graphicFrame>
      <p:graphicFrame>
        <p:nvGraphicFramePr>
          <p:cNvPr id="54" name="Object 19">
            <a:extLst>
              <a:ext uri="{FF2B5EF4-FFF2-40B4-BE49-F238E27FC236}">
                <a16:creationId xmlns:a16="http://schemas.microsoft.com/office/drawing/2014/main" id="{FE422083-ECC8-6A46-9714-3868595918F8}"/>
              </a:ext>
            </a:extLst>
          </p:cNvPr>
          <p:cNvGraphicFramePr>
            <a:graphicFrameLocks noChangeAspect="1"/>
          </p:cNvGraphicFramePr>
          <p:nvPr>
            <p:extLst>
              <p:ext uri="{D42A27DB-BD31-4B8C-83A1-F6EECF244321}">
                <p14:modId xmlns:p14="http://schemas.microsoft.com/office/powerpoint/2010/main" val="1003763855"/>
              </p:ext>
            </p:extLst>
          </p:nvPr>
        </p:nvGraphicFramePr>
        <p:xfrm>
          <a:off x="5893124" y="2976643"/>
          <a:ext cx="3120740" cy="820710"/>
        </p:xfrm>
        <a:graphic>
          <a:graphicData uri="http://schemas.openxmlformats.org/presentationml/2006/ole">
            <mc:AlternateContent xmlns:mc="http://schemas.openxmlformats.org/markup-compatibility/2006">
              <mc:Choice xmlns:v="urn:schemas-microsoft-com:vml" Requires="v">
                <p:oleObj r:id="rId4" imgW="21069300" imgH="5562600" progId="">
                  <p:embed/>
                </p:oleObj>
              </mc:Choice>
              <mc:Fallback>
                <p:oleObj r:id="rId4" imgW="21069300" imgH="5562600" progId="">
                  <p:embed/>
                  <p:pic>
                    <p:nvPicPr>
                      <p:cNvPr id="78867" name="Object 19">
                        <a:extLst>
                          <a:ext uri="{FF2B5EF4-FFF2-40B4-BE49-F238E27FC236}">
                            <a16:creationId xmlns:a16="http://schemas.microsoft.com/office/drawing/2014/main" id="{D6D11447-B035-2D43-AA9E-0B6386AC93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93124" y="2976643"/>
                        <a:ext cx="3120740" cy="820710"/>
                      </a:xfrm>
                      <a:prstGeom prst="rect">
                        <a:avLst/>
                      </a:prstGeom>
                      <a:solidFill>
                        <a:srgbClr val="3333FF"/>
                      </a:solidFill>
                      <a:ln>
                        <a:noFill/>
                      </a:ln>
                      <a:effectLst/>
                    </p:spPr>
                  </p:pic>
                </p:oleObj>
              </mc:Fallback>
            </mc:AlternateContent>
          </a:graphicData>
        </a:graphic>
      </p:graphicFrame>
      <p:graphicFrame>
        <p:nvGraphicFramePr>
          <p:cNvPr id="55" name="Object 20">
            <a:extLst>
              <a:ext uri="{FF2B5EF4-FFF2-40B4-BE49-F238E27FC236}">
                <a16:creationId xmlns:a16="http://schemas.microsoft.com/office/drawing/2014/main" id="{FC7D1752-FBE6-BE44-8864-E5EF53B7ED4E}"/>
              </a:ext>
            </a:extLst>
          </p:cNvPr>
          <p:cNvGraphicFramePr>
            <a:graphicFrameLocks noChangeAspect="1"/>
          </p:cNvGraphicFramePr>
          <p:nvPr>
            <p:extLst>
              <p:ext uri="{D42A27DB-BD31-4B8C-83A1-F6EECF244321}">
                <p14:modId xmlns:p14="http://schemas.microsoft.com/office/powerpoint/2010/main" val="2647705701"/>
              </p:ext>
            </p:extLst>
          </p:nvPr>
        </p:nvGraphicFramePr>
        <p:xfrm>
          <a:off x="2706653" y="2890660"/>
          <a:ext cx="1752600" cy="954087"/>
        </p:xfrm>
        <a:graphic>
          <a:graphicData uri="http://schemas.openxmlformats.org/presentationml/2006/ole">
            <mc:AlternateContent xmlns:mc="http://schemas.openxmlformats.org/markup-compatibility/2006">
              <mc:Choice xmlns:v="urn:schemas-microsoft-com:vml" Requires="v">
                <p:oleObj r:id="rId6" imgW="9652000" imgH="5270500" progId="">
                  <p:embed/>
                </p:oleObj>
              </mc:Choice>
              <mc:Fallback>
                <p:oleObj r:id="rId6" imgW="9652000" imgH="5270500" progId="">
                  <p:embed/>
                  <p:pic>
                    <p:nvPicPr>
                      <p:cNvPr id="78868" name="Object 20">
                        <a:extLst>
                          <a:ext uri="{FF2B5EF4-FFF2-40B4-BE49-F238E27FC236}">
                            <a16:creationId xmlns:a16="http://schemas.microsoft.com/office/drawing/2014/main" id="{3FDA1141-4A4A-AF43-80CF-235F1CC24E9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6653" y="2890660"/>
                        <a:ext cx="1752600" cy="954087"/>
                      </a:xfrm>
                      <a:prstGeom prst="rect">
                        <a:avLst/>
                      </a:prstGeom>
                      <a:solidFill>
                        <a:srgbClr val="3333FF"/>
                      </a:solidFill>
                      <a:ln>
                        <a:noFill/>
                      </a:ln>
                      <a:effectLst/>
                    </p:spPr>
                  </p:pic>
                </p:oleObj>
              </mc:Fallback>
            </mc:AlternateContent>
          </a:graphicData>
        </a:graphic>
      </p:graphicFrame>
      <p:graphicFrame>
        <p:nvGraphicFramePr>
          <p:cNvPr id="56" name="Object 21">
            <a:extLst>
              <a:ext uri="{FF2B5EF4-FFF2-40B4-BE49-F238E27FC236}">
                <a16:creationId xmlns:a16="http://schemas.microsoft.com/office/drawing/2014/main" id="{E5E1397B-82FB-AE49-9E7D-CEDC3712422E}"/>
              </a:ext>
            </a:extLst>
          </p:cNvPr>
          <p:cNvGraphicFramePr>
            <a:graphicFrameLocks noChangeAspect="1"/>
          </p:cNvGraphicFramePr>
          <p:nvPr>
            <p:extLst>
              <p:ext uri="{D42A27DB-BD31-4B8C-83A1-F6EECF244321}">
                <p14:modId xmlns:p14="http://schemas.microsoft.com/office/powerpoint/2010/main" val="2031555650"/>
              </p:ext>
            </p:extLst>
          </p:nvPr>
        </p:nvGraphicFramePr>
        <p:xfrm>
          <a:off x="4419924" y="2973038"/>
          <a:ext cx="1473200" cy="823913"/>
        </p:xfrm>
        <a:graphic>
          <a:graphicData uri="http://schemas.openxmlformats.org/presentationml/2006/ole">
            <mc:AlternateContent xmlns:mc="http://schemas.openxmlformats.org/markup-compatibility/2006">
              <mc:Choice xmlns:v="urn:schemas-microsoft-com:vml" Requires="v">
                <p:oleObj r:id="rId8" imgW="9359900" imgH="5270500" progId="">
                  <p:embed/>
                </p:oleObj>
              </mc:Choice>
              <mc:Fallback>
                <p:oleObj r:id="rId8" imgW="9359900" imgH="5270500" progId="">
                  <p:embed/>
                  <p:pic>
                    <p:nvPicPr>
                      <p:cNvPr id="78869" name="Object 21">
                        <a:extLst>
                          <a:ext uri="{FF2B5EF4-FFF2-40B4-BE49-F238E27FC236}">
                            <a16:creationId xmlns:a16="http://schemas.microsoft.com/office/drawing/2014/main" id="{9A85F8DF-6449-A34A-81EA-7D779554D29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19924" y="2973038"/>
                        <a:ext cx="1473200" cy="823913"/>
                      </a:xfrm>
                      <a:prstGeom prst="rect">
                        <a:avLst/>
                      </a:prstGeom>
                      <a:solidFill>
                        <a:srgbClr val="3333FF"/>
                      </a:solidFill>
                      <a:ln>
                        <a:noFill/>
                      </a:ln>
                      <a:effectLst/>
                    </p:spPr>
                  </p:pic>
                </p:oleObj>
              </mc:Fallback>
            </mc:AlternateContent>
          </a:graphicData>
        </a:graphic>
      </p:graphicFrame>
      <p:graphicFrame>
        <p:nvGraphicFramePr>
          <p:cNvPr id="57" name="Object 3">
            <a:extLst>
              <a:ext uri="{FF2B5EF4-FFF2-40B4-BE49-F238E27FC236}">
                <a16:creationId xmlns:a16="http://schemas.microsoft.com/office/drawing/2014/main" id="{8F6FF542-D294-B641-B4B4-90E7585195CB}"/>
              </a:ext>
            </a:extLst>
          </p:cNvPr>
          <p:cNvGraphicFramePr>
            <a:graphicFrameLocks noChangeAspect="1"/>
          </p:cNvGraphicFramePr>
          <p:nvPr>
            <p:extLst>
              <p:ext uri="{D42A27DB-BD31-4B8C-83A1-F6EECF244321}">
                <p14:modId xmlns:p14="http://schemas.microsoft.com/office/powerpoint/2010/main" val="3418813141"/>
              </p:ext>
            </p:extLst>
          </p:nvPr>
        </p:nvGraphicFramePr>
        <p:xfrm>
          <a:off x="941550" y="4084873"/>
          <a:ext cx="6390405" cy="1218116"/>
        </p:xfrm>
        <a:graphic>
          <a:graphicData uri="http://schemas.openxmlformats.org/presentationml/2006/ole">
            <mc:AlternateContent xmlns:mc="http://schemas.openxmlformats.org/markup-compatibility/2006">
              <mc:Choice xmlns:v="urn:schemas-microsoft-com:vml" Requires="v">
                <p:oleObj r:id="rId10" imgW="48856900" imgH="9359900" progId="">
                  <p:embed/>
                </p:oleObj>
              </mc:Choice>
              <mc:Fallback>
                <p:oleObj r:id="rId10" imgW="48856900" imgH="9359900" progId="">
                  <p:embed/>
                  <p:pic>
                    <p:nvPicPr>
                      <p:cNvPr id="79875" name="Object 3">
                        <a:extLst>
                          <a:ext uri="{FF2B5EF4-FFF2-40B4-BE49-F238E27FC236}">
                            <a16:creationId xmlns:a16="http://schemas.microsoft.com/office/drawing/2014/main" id="{AA4DF75B-2698-3047-AC0F-3C74DFFE68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41550" y="4084873"/>
                        <a:ext cx="6390405" cy="1218116"/>
                      </a:xfrm>
                      <a:prstGeom prst="rect">
                        <a:avLst/>
                      </a:prstGeom>
                      <a:solidFill>
                        <a:srgbClr val="3333FF"/>
                      </a:solidFill>
                      <a:ln>
                        <a:noFill/>
                      </a:ln>
                      <a:effectLst/>
                    </p:spPr>
                  </p:pic>
                </p:oleObj>
              </mc:Fallback>
            </mc:AlternateContent>
          </a:graphicData>
        </a:graphic>
      </p:graphicFrame>
      <p:graphicFrame>
        <p:nvGraphicFramePr>
          <p:cNvPr id="58" name="Object 4">
            <a:extLst>
              <a:ext uri="{FF2B5EF4-FFF2-40B4-BE49-F238E27FC236}">
                <a16:creationId xmlns:a16="http://schemas.microsoft.com/office/drawing/2014/main" id="{726340CF-BA52-2E4E-8210-E8C9C8FA6893}"/>
              </a:ext>
            </a:extLst>
          </p:cNvPr>
          <p:cNvGraphicFramePr>
            <a:graphicFrameLocks noChangeAspect="1"/>
          </p:cNvGraphicFramePr>
          <p:nvPr>
            <p:extLst>
              <p:ext uri="{D42A27DB-BD31-4B8C-83A1-F6EECF244321}">
                <p14:modId xmlns:p14="http://schemas.microsoft.com/office/powerpoint/2010/main" val="3459894153"/>
              </p:ext>
            </p:extLst>
          </p:nvPr>
        </p:nvGraphicFramePr>
        <p:xfrm>
          <a:off x="941550" y="5453025"/>
          <a:ext cx="3935336" cy="1226313"/>
        </p:xfrm>
        <a:graphic>
          <a:graphicData uri="http://schemas.openxmlformats.org/presentationml/2006/ole">
            <mc:AlternateContent xmlns:mc="http://schemas.openxmlformats.org/markup-compatibility/2006">
              <mc:Choice xmlns:v="urn:schemas-microsoft-com:vml" Requires="v">
                <p:oleObj r:id="rId12" imgW="33642300" imgH="10528300" progId="">
                  <p:embed/>
                </p:oleObj>
              </mc:Choice>
              <mc:Fallback>
                <p:oleObj r:id="rId12" imgW="33642300" imgH="10528300" progId="">
                  <p:embed/>
                  <p:pic>
                    <p:nvPicPr>
                      <p:cNvPr id="79876" name="Object 4">
                        <a:extLst>
                          <a:ext uri="{FF2B5EF4-FFF2-40B4-BE49-F238E27FC236}">
                            <a16:creationId xmlns:a16="http://schemas.microsoft.com/office/drawing/2014/main" id="{1E17AB72-59C2-2C40-9BFA-1A763BAB822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1550" y="5453025"/>
                        <a:ext cx="3935336" cy="1226313"/>
                      </a:xfrm>
                      <a:prstGeom prst="rect">
                        <a:avLst/>
                      </a:prstGeom>
                      <a:solidFill>
                        <a:srgbClr val="3333FF"/>
                      </a:solidFill>
                      <a:ln>
                        <a:noFill/>
                      </a:ln>
                      <a:effectLst/>
                    </p:spPr>
                  </p:pic>
                </p:oleObj>
              </mc:Fallback>
            </mc:AlternateContent>
          </a:graphicData>
        </a:graphic>
      </p:graphicFrame>
      <p:graphicFrame>
        <p:nvGraphicFramePr>
          <p:cNvPr id="59" name="Object 5">
            <a:extLst>
              <a:ext uri="{FF2B5EF4-FFF2-40B4-BE49-F238E27FC236}">
                <a16:creationId xmlns:a16="http://schemas.microsoft.com/office/drawing/2014/main" id="{4A026B3C-8816-0644-9650-AB9656E0F1C0}"/>
              </a:ext>
            </a:extLst>
          </p:cNvPr>
          <p:cNvGraphicFramePr>
            <a:graphicFrameLocks noChangeAspect="1"/>
          </p:cNvGraphicFramePr>
          <p:nvPr>
            <p:extLst>
              <p:ext uri="{D42A27DB-BD31-4B8C-83A1-F6EECF244321}">
                <p14:modId xmlns:p14="http://schemas.microsoft.com/office/powerpoint/2010/main" val="556857800"/>
              </p:ext>
            </p:extLst>
          </p:nvPr>
        </p:nvGraphicFramePr>
        <p:xfrm>
          <a:off x="4874088" y="5720915"/>
          <a:ext cx="933420" cy="668214"/>
        </p:xfrm>
        <a:graphic>
          <a:graphicData uri="http://schemas.openxmlformats.org/presentationml/2006/ole">
            <mc:AlternateContent xmlns:mc="http://schemas.openxmlformats.org/markup-compatibility/2006">
              <mc:Choice xmlns:v="urn:schemas-microsoft-com:vml" Requires="v">
                <p:oleObj r:id="rId14" imgW="7315200" imgH="5270500" progId="">
                  <p:embed/>
                </p:oleObj>
              </mc:Choice>
              <mc:Fallback>
                <p:oleObj r:id="rId14" imgW="7315200" imgH="5270500" progId="">
                  <p:embed/>
                  <p:pic>
                    <p:nvPicPr>
                      <p:cNvPr id="79877" name="Object 5">
                        <a:extLst>
                          <a:ext uri="{FF2B5EF4-FFF2-40B4-BE49-F238E27FC236}">
                            <a16:creationId xmlns:a16="http://schemas.microsoft.com/office/drawing/2014/main" id="{42DCE142-94E7-1544-932E-3A110C27CD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874088" y="5720915"/>
                        <a:ext cx="933420" cy="668214"/>
                      </a:xfrm>
                      <a:prstGeom prst="rect">
                        <a:avLst/>
                      </a:prstGeom>
                      <a:solidFill>
                        <a:srgbClr val="3333FF"/>
                      </a:solidFill>
                      <a:ln>
                        <a:noFill/>
                      </a:ln>
                      <a:effectLst/>
                    </p:spPr>
                  </p:pic>
                </p:oleObj>
              </mc:Fallback>
            </mc:AlternateContent>
          </a:graphicData>
        </a:graphic>
      </p:graphicFrame>
    </p:spTree>
    <p:extLst>
      <p:ext uri="{BB962C8B-B14F-4D97-AF65-F5344CB8AC3E}">
        <p14:creationId xmlns:p14="http://schemas.microsoft.com/office/powerpoint/2010/main" val="28467974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90E4FB2-A9A3-F140-8F29-241E12EB4A25}"/>
              </a:ext>
            </a:extLst>
          </p:cNvPr>
          <p:cNvSpPr>
            <a:spLocks noGrp="1"/>
          </p:cNvSpPr>
          <p:nvPr>
            <p:ph type="ftr" sz="quarter" idx="10"/>
          </p:nvPr>
        </p:nvSpPr>
        <p:spPr/>
        <p:txBody>
          <a:bodyPr/>
          <a:lstStyle/>
          <a:p>
            <a:pPr>
              <a:defRPr/>
            </a:pPr>
            <a:fld id="{DF0A6764-F8AE-4256-B866-94C26512E199}" type="slidenum">
              <a:rPr lang="zh-CN" altLang="en-US" smtClean="0"/>
              <a:pPr>
                <a:defRPr/>
              </a:pPr>
              <a:t>12</a:t>
            </a:fld>
            <a:endParaRPr lang="en-US" altLang="zh-CN"/>
          </a:p>
        </p:txBody>
      </p:sp>
      <p:grpSp>
        <p:nvGrpSpPr>
          <p:cNvPr id="4" name="Group 2">
            <a:extLst>
              <a:ext uri="{FF2B5EF4-FFF2-40B4-BE49-F238E27FC236}">
                <a16:creationId xmlns:a16="http://schemas.microsoft.com/office/drawing/2014/main" id="{ABB788A3-A3F5-5E49-9AF3-568D5842A723}"/>
              </a:ext>
            </a:extLst>
          </p:cNvPr>
          <p:cNvGrpSpPr>
            <a:grpSpLocks/>
          </p:cNvGrpSpPr>
          <p:nvPr/>
        </p:nvGrpSpPr>
        <p:grpSpPr bwMode="auto">
          <a:xfrm>
            <a:off x="1908362" y="1338364"/>
            <a:ext cx="5121177" cy="1130445"/>
            <a:chOff x="-55" y="0"/>
            <a:chExt cx="3347" cy="779"/>
          </a:xfrm>
          <a:noFill/>
        </p:grpSpPr>
        <p:grpSp>
          <p:nvGrpSpPr>
            <p:cNvPr id="5" name="Group 3">
              <a:extLst>
                <a:ext uri="{FF2B5EF4-FFF2-40B4-BE49-F238E27FC236}">
                  <a16:creationId xmlns:a16="http://schemas.microsoft.com/office/drawing/2014/main" id="{A78FCE96-F754-DC42-BF95-C4707F619DF9}"/>
                </a:ext>
              </a:extLst>
            </p:cNvPr>
            <p:cNvGrpSpPr>
              <a:grpSpLocks/>
            </p:cNvGrpSpPr>
            <p:nvPr/>
          </p:nvGrpSpPr>
          <p:grpSpPr bwMode="auto">
            <a:xfrm>
              <a:off x="-55" y="0"/>
              <a:ext cx="2311" cy="779"/>
              <a:chOff x="-55" y="0"/>
              <a:chExt cx="2311" cy="779"/>
            </a:xfrm>
            <a:grpFill/>
          </p:grpSpPr>
          <p:sp>
            <p:nvSpPr>
              <p:cNvPr id="8" name="Text Box 4">
                <a:extLst>
                  <a:ext uri="{FF2B5EF4-FFF2-40B4-BE49-F238E27FC236}">
                    <a16:creationId xmlns:a16="http://schemas.microsoft.com/office/drawing/2014/main" id="{D023E960-3B01-F54F-8506-077632D93362}"/>
                  </a:ext>
                </a:extLst>
              </p:cNvPr>
              <p:cNvSpPr txBox="1">
                <a:spLocks noChangeArrowheads="1"/>
              </p:cNvSpPr>
              <p:nvPr/>
            </p:nvSpPr>
            <p:spPr bwMode="auto">
              <a:xfrm>
                <a:off x="-55" y="226"/>
                <a:ext cx="192" cy="34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nSpc>
                    <a:spcPct val="130000"/>
                  </a:lnSpc>
                </a:pPr>
                <a:r>
                  <a:rPr lang="zh-CN" altLang="zh-CN" sz="2800" b="0" dirty="0">
                    <a:latin typeface="+mn-lt"/>
                  </a:rPr>
                  <a:t>A</a:t>
                </a:r>
              </a:p>
            </p:txBody>
          </p:sp>
          <p:sp>
            <p:nvSpPr>
              <p:cNvPr id="9" name="Line 5">
                <a:extLst>
                  <a:ext uri="{FF2B5EF4-FFF2-40B4-BE49-F238E27FC236}">
                    <a16:creationId xmlns:a16="http://schemas.microsoft.com/office/drawing/2014/main" id="{25E71226-41AE-6D4E-91C2-8D362E9A532A}"/>
                  </a:ext>
                </a:extLst>
              </p:cNvPr>
              <p:cNvSpPr>
                <a:spLocks noChangeShapeType="1"/>
              </p:cNvSpPr>
              <p:nvPr/>
            </p:nvSpPr>
            <p:spPr bwMode="auto">
              <a:xfrm>
                <a:off x="240" y="432"/>
                <a:ext cx="624" cy="0"/>
              </a:xfrm>
              <a:prstGeom prst="line">
                <a:avLst/>
              </a:prstGeom>
              <a:grpFill/>
              <a:ln w="28575" cap="sq"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zh-CN" altLang="en-US">
                  <a:latin typeface="+mn-lt"/>
                </a:endParaRPr>
              </a:p>
            </p:txBody>
          </p:sp>
          <p:sp>
            <p:nvSpPr>
              <p:cNvPr id="10" name="Line 6">
                <a:extLst>
                  <a:ext uri="{FF2B5EF4-FFF2-40B4-BE49-F238E27FC236}">
                    <a16:creationId xmlns:a16="http://schemas.microsoft.com/office/drawing/2014/main" id="{0335EA17-9EB8-AC43-B0AC-CA5D2558AC7F}"/>
                  </a:ext>
                </a:extLst>
              </p:cNvPr>
              <p:cNvSpPr>
                <a:spLocks noChangeShapeType="1"/>
              </p:cNvSpPr>
              <p:nvPr/>
            </p:nvSpPr>
            <p:spPr bwMode="auto">
              <a:xfrm>
                <a:off x="864" y="240"/>
                <a:ext cx="1104" cy="0"/>
              </a:xfrm>
              <a:prstGeom prst="line">
                <a:avLst/>
              </a:prstGeom>
              <a:grpFill/>
              <a:ln w="28575" cap="sq" cmpd="sng">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zh-CN" altLang="en-US">
                  <a:latin typeface="+mn-lt"/>
                </a:endParaRPr>
              </a:p>
            </p:txBody>
          </p:sp>
          <p:sp>
            <p:nvSpPr>
              <p:cNvPr id="11" name="Line 7">
                <a:extLst>
                  <a:ext uri="{FF2B5EF4-FFF2-40B4-BE49-F238E27FC236}">
                    <a16:creationId xmlns:a16="http://schemas.microsoft.com/office/drawing/2014/main" id="{E396E399-70C1-EA41-901A-48C342076263}"/>
                  </a:ext>
                </a:extLst>
              </p:cNvPr>
              <p:cNvSpPr>
                <a:spLocks noChangeShapeType="1"/>
              </p:cNvSpPr>
              <p:nvPr/>
            </p:nvSpPr>
            <p:spPr bwMode="auto">
              <a:xfrm flipV="1">
                <a:off x="864" y="240"/>
                <a:ext cx="0" cy="384"/>
              </a:xfrm>
              <a:prstGeom prst="line">
                <a:avLst/>
              </a:prstGeom>
              <a:grpFill/>
              <a:ln w="28575" cap="sq"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zh-CN" altLang="en-US">
                  <a:latin typeface="+mn-lt"/>
                </a:endParaRPr>
              </a:p>
            </p:txBody>
          </p:sp>
          <p:sp>
            <p:nvSpPr>
              <p:cNvPr id="12" name="Line 8">
                <a:extLst>
                  <a:ext uri="{FF2B5EF4-FFF2-40B4-BE49-F238E27FC236}">
                    <a16:creationId xmlns:a16="http://schemas.microsoft.com/office/drawing/2014/main" id="{84B8CD28-BE7F-4542-9D4D-514076104D79}"/>
                  </a:ext>
                </a:extLst>
              </p:cNvPr>
              <p:cNvSpPr>
                <a:spLocks noChangeShapeType="1"/>
              </p:cNvSpPr>
              <p:nvPr/>
            </p:nvSpPr>
            <p:spPr bwMode="auto">
              <a:xfrm>
                <a:off x="864" y="624"/>
                <a:ext cx="1104" cy="0"/>
              </a:xfrm>
              <a:prstGeom prst="line">
                <a:avLst/>
              </a:prstGeom>
              <a:grpFill/>
              <a:ln w="28575" cap="sq" cmpd="sng">
                <a:solidFill>
                  <a:schemeClr val="tx1"/>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nchor="ctr"/>
              <a:lstStyle/>
              <a:p>
                <a:endParaRPr lang="zh-CN" altLang="en-US">
                  <a:latin typeface="+mn-lt"/>
                </a:endParaRPr>
              </a:p>
            </p:txBody>
          </p:sp>
          <p:sp>
            <p:nvSpPr>
              <p:cNvPr id="13" name="Text Box 9">
                <a:extLst>
                  <a:ext uri="{FF2B5EF4-FFF2-40B4-BE49-F238E27FC236}">
                    <a16:creationId xmlns:a16="http://schemas.microsoft.com/office/drawing/2014/main" id="{C4E6831B-443C-644C-8893-2AD125A12CB9}"/>
                  </a:ext>
                </a:extLst>
              </p:cNvPr>
              <p:cNvSpPr txBox="1">
                <a:spLocks noChangeArrowheads="1"/>
              </p:cNvSpPr>
              <p:nvPr/>
            </p:nvSpPr>
            <p:spPr bwMode="auto">
              <a:xfrm>
                <a:off x="2016" y="0"/>
                <a:ext cx="240" cy="34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nSpc>
                    <a:spcPct val="130000"/>
                  </a:lnSpc>
                </a:pPr>
                <a:r>
                  <a:rPr lang="zh-CN" altLang="zh-CN" sz="2800" b="0" dirty="0">
                    <a:latin typeface="+mn-lt"/>
                  </a:rPr>
                  <a:t>B</a:t>
                </a:r>
              </a:p>
            </p:txBody>
          </p:sp>
          <p:sp>
            <p:nvSpPr>
              <p:cNvPr id="14" name="Text Box 10">
                <a:extLst>
                  <a:ext uri="{FF2B5EF4-FFF2-40B4-BE49-F238E27FC236}">
                    <a16:creationId xmlns:a16="http://schemas.microsoft.com/office/drawing/2014/main" id="{845A8E25-DB36-524C-ACA0-94AD4EC562A1}"/>
                  </a:ext>
                </a:extLst>
              </p:cNvPr>
              <p:cNvSpPr txBox="1">
                <a:spLocks noChangeArrowheads="1"/>
              </p:cNvSpPr>
              <p:nvPr/>
            </p:nvSpPr>
            <p:spPr bwMode="auto">
              <a:xfrm>
                <a:off x="2016" y="432"/>
                <a:ext cx="240" cy="347"/>
              </a:xfrm>
              <a:prstGeom prst="rect">
                <a:avLst/>
              </a:prstGeom>
              <a:gr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nSpc>
                    <a:spcPct val="130000"/>
                  </a:lnSpc>
                </a:pPr>
                <a:r>
                  <a:rPr lang="zh-CN" altLang="zh-CN" sz="2800" b="0" dirty="0">
                    <a:latin typeface="+mn-lt"/>
                  </a:rPr>
                  <a:t>C</a:t>
                </a:r>
              </a:p>
            </p:txBody>
          </p:sp>
        </p:grpSp>
        <p:sp>
          <p:nvSpPr>
            <p:cNvPr id="6" name="Rectangle 11">
              <a:extLst>
                <a:ext uri="{FF2B5EF4-FFF2-40B4-BE49-F238E27FC236}">
                  <a16:creationId xmlns:a16="http://schemas.microsoft.com/office/drawing/2014/main" id="{17CAD61B-F124-4244-87D7-56EAD544BE76}"/>
                </a:ext>
              </a:extLst>
            </p:cNvPr>
            <p:cNvSpPr>
              <a:spLocks noChangeArrowheads="1"/>
            </p:cNvSpPr>
            <p:nvPr/>
          </p:nvSpPr>
          <p:spPr bwMode="auto">
            <a:xfrm>
              <a:off x="2832" y="81"/>
              <a:ext cx="460" cy="297"/>
            </a:xfrm>
            <a:prstGeom prst="rect">
              <a:avLst/>
            </a:prstGeom>
            <a:gr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p>
              <a:r>
                <a:rPr lang="zh-CN" altLang="en-US" sz="2800" b="0">
                  <a:latin typeface="+mn-lt"/>
                </a:rPr>
                <a:t>(</a:t>
              </a:r>
              <a:r>
                <a:rPr lang="zh-CN" altLang="en-US" sz="2800" b="0" i="1">
                  <a:latin typeface="+mn-lt"/>
                </a:rPr>
                <a:t>k</a:t>
              </a:r>
              <a:r>
                <a:rPr lang="zh-CN" altLang="en-US" sz="2800" b="0" baseline="-25000">
                  <a:latin typeface="+mn-lt"/>
                </a:rPr>
                <a:t>1</a:t>
              </a:r>
              <a:r>
                <a:rPr lang="zh-CN" altLang="en-US" sz="2800" b="0">
                  <a:latin typeface="+mn-lt"/>
                </a:rPr>
                <a:t>)</a:t>
              </a:r>
            </a:p>
          </p:txBody>
        </p:sp>
        <p:sp>
          <p:nvSpPr>
            <p:cNvPr id="7" name="Rectangle 12">
              <a:extLst>
                <a:ext uri="{FF2B5EF4-FFF2-40B4-BE49-F238E27FC236}">
                  <a16:creationId xmlns:a16="http://schemas.microsoft.com/office/drawing/2014/main" id="{EB0A6A2E-3DF2-D24E-9D88-23871F040414}"/>
                </a:ext>
              </a:extLst>
            </p:cNvPr>
            <p:cNvSpPr>
              <a:spLocks noChangeArrowheads="1"/>
            </p:cNvSpPr>
            <p:nvPr/>
          </p:nvSpPr>
          <p:spPr bwMode="auto">
            <a:xfrm>
              <a:off x="2832" y="446"/>
              <a:ext cx="460" cy="297"/>
            </a:xfrm>
            <a:prstGeom prst="rect">
              <a:avLst/>
            </a:prstGeom>
            <a:grp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tIns="0" bIns="0">
              <a:spAutoFit/>
            </a:bodyPr>
            <a:lstStyle/>
            <a:p>
              <a:r>
                <a:rPr lang="zh-CN" altLang="en-US" sz="2800" b="0">
                  <a:latin typeface="+mn-lt"/>
                </a:rPr>
                <a:t>(</a:t>
              </a:r>
              <a:r>
                <a:rPr lang="zh-CN" altLang="en-US" sz="2800" b="0" i="1">
                  <a:latin typeface="+mn-lt"/>
                </a:rPr>
                <a:t>k</a:t>
              </a:r>
              <a:r>
                <a:rPr lang="zh-CN" altLang="en-US" sz="2800" b="0" baseline="-25000">
                  <a:latin typeface="+mn-lt"/>
                </a:rPr>
                <a:t>2</a:t>
              </a:r>
              <a:r>
                <a:rPr lang="zh-CN" altLang="en-US" sz="2800" b="0">
                  <a:latin typeface="+mn-lt"/>
                </a:rPr>
                <a:t>)</a:t>
              </a:r>
            </a:p>
          </p:txBody>
        </p:sp>
      </p:grpSp>
      <p:sp>
        <p:nvSpPr>
          <p:cNvPr id="19" name="矩形 18">
            <a:extLst>
              <a:ext uri="{FF2B5EF4-FFF2-40B4-BE49-F238E27FC236}">
                <a16:creationId xmlns:a16="http://schemas.microsoft.com/office/drawing/2014/main" id="{A08190E2-E438-7F4D-B2B8-B73D7379775C}"/>
              </a:ext>
            </a:extLst>
          </p:cNvPr>
          <p:cNvSpPr/>
          <p:nvPr/>
        </p:nvSpPr>
        <p:spPr>
          <a:xfrm>
            <a:off x="216106" y="647806"/>
            <a:ext cx="8917225" cy="559897"/>
          </a:xfrm>
          <a:prstGeom prst="rect">
            <a:avLst/>
          </a:prstGeom>
        </p:spPr>
        <p:txBody>
          <a:bodyPr wrap="square">
            <a:spAutoFit/>
          </a:bodyPr>
          <a:lstStyle/>
          <a:p>
            <a:pPr>
              <a:lnSpc>
                <a:spcPct val="120000"/>
              </a:lnSpc>
            </a:pPr>
            <a:r>
              <a:rPr lang="en-US" altLang="zh-CN" sz="2800" dirty="0">
                <a:latin typeface="+mn-lt"/>
                <a:ea typeface="+mj-ea"/>
              </a:rPr>
              <a:t>2.</a:t>
            </a:r>
            <a:r>
              <a:rPr lang="zh-CN" altLang="en-US" sz="2800" dirty="0">
                <a:latin typeface="+mn-lt"/>
                <a:ea typeface="+mj-ea"/>
              </a:rPr>
              <a:t> 相同反应物同时进行若干个不同的反应称为平行反应</a:t>
            </a:r>
            <a:endParaRPr lang="en-US" altLang="zh-CN" sz="2800" dirty="0">
              <a:latin typeface="+mn-lt"/>
              <a:ea typeface="+mj-ea"/>
            </a:endParaRPr>
          </a:p>
        </p:txBody>
      </p:sp>
      <p:graphicFrame>
        <p:nvGraphicFramePr>
          <p:cNvPr id="20" name="Object 13">
            <a:extLst>
              <a:ext uri="{FF2B5EF4-FFF2-40B4-BE49-F238E27FC236}">
                <a16:creationId xmlns:a16="http://schemas.microsoft.com/office/drawing/2014/main" id="{B34AA5AD-4C67-BD49-ABA0-2909972BD647}"/>
              </a:ext>
            </a:extLst>
          </p:cNvPr>
          <p:cNvGraphicFramePr>
            <a:graphicFrameLocks noChangeAspect="1"/>
          </p:cNvGraphicFramePr>
          <p:nvPr>
            <p:extLst>
              <p:ext uri="{D42A27DB-BD31-4B8C-83A1-F6EECF244321}">
                <p14:modId xmlns:p14="http://schemas.microsoft.com/office/powerpoint/2010/main" val="1765054329"/>
              </p:ext>
            </p:extLst>
          </p:nvPr>
        </p:nvGraphicFramePr>
        <p:xfrm>
          <a:off x="971600" y="2933615"/>
          <a:ext cx="912671" cy="954087"/>
        </p:xfrm>
        <a:graphic>
          <a:graphicData uri="http://schemas.openxmlformats.org/presentationml/2006/ole">
            <mc:AlternateContent xmlns:mc="http://schemas.openxmlformats.org/markup-compatibility/2006">
              <mc:Choice xmlns:v="urn:schemas-microsoft-com:vml" Requires="v">
                <p:oleObj r:id="rId2" imgW="9067800" imgH="9067800" progId="">
                  <p:embed/>
                </p:oleObj>
              </mc:Choice>
              <mc:Fallback>
                <p:oleObj r:id="rId2" imgW="9067800" imgH="9067800" progId="">
                  <p:embed/>
                  <p:pic>
                    <p:nvPicPr>
                      <p:cNvPr id="86029" name="Object 13">
                        <a:extLst>
                          <a:ext uri="{FF2B5EF4-FFF2-40B4-BE49-F238E27FC236}">
                            <a16:creationId xmlns:a16="http://schemas.microsoft.com/office/drawing/2014/main" id="{66C1C4DE-55A4-5A49-A513-34A95222C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933615"/>
                        <a:ext cx="912671" cy="954087"/>
                      </a:xfrm>
                      <a:prstGeom prst="rect">
                        <a:avLst/>
                      </a:prstGeom>
                      <a:solidFill>
                        <a:srgbClr val="3333FF"/>
                      </a:solidFill>
                      <a:ln>
                        <a:noFill/>
                      </a:ln>
                      <a:effectLst/>
                    </p:spPr>
                  </p:pic>
                </p:oleObj>
              </mc:Fallback>
            </mc:AlternateContent>
          </a:graphicData>
        </a:graphic>
      </p:graphicFrame>
      <p:graphicFrame>
        <p:nvGraphicFramePr>
          <p:cNvPr id="21" name="Object 16">
            <a:extLst>
              <a:ext uri="{FF2B5EF4-FFF2-40B4-BE49-F238E27FC236}">
                <a16:creationId xmlns:a16="http://schemas.microsoft.com/office/drawing/2014/main" id="{E9FDA6FB-BF91-F34A-BF0B-6C316C143964}"/>
              </a:ext>
            </a:extLst>
          </p:cNvPr>
          <p:cNvGraphicFramePr>
            <a:graphicFrameLocks noChangeAspect="1"/>
          </p:cNvGraphicFramePr>
          <p:nvPr>
            <p:extLst>
              <p:ext uri="{D42A27DB-BD31-4B8C-83A1-F6EECF244321}">
                <p14:modId xmlns:p14="http://schemas.microsoft.com/office/powerpoint/2010/main" val="2278936483"/>
              </p:ext>
            </p:extLst>
          </p:nvPr>
        </p:nvGraphicFramePr>
        <p:xfrm>
          <a:off x="1846312" y="2933615"/>
          <a:ext cx="1884363" cy="954087"/>
        </p:xfrm>
        <a:graphic>
          <a:graphicData uri="http://schemas.openxmlformats.org/presentationml/2006/ole">
            <mc:AlternateContent xmlns:mc="http://schemas.openxmlformats.org/markup-compatibility/2006">
              <mc:Choice xmlns:v="urn:schemas-microsoft-com:vml" Requires="v">
                <p:oleObj r:id="rId4" imgW="17843500" imgH="9067800" progId="">
                  <p:embed/>
                </p:oleObj>
              </mc:Choice>
              <mc:Fallback>
                <p:oleObj r:id="rId4" imgW="17843500" imgH="9067800" progId="">
                  <p:embed/>
                  <p:pic>
                    <p:nvPicPr>
                      <p:cNvPr id="86032" name="Object 16">
                        <a:extLst>
                          <a:ext uri="{FF2B5EF4-FFF2-40B4-BE49-F238E27FC236}">
                            <a16:creationId xmlns:a16="http://schemas.microsoft.com/office/drawing/2014/main" id="{2D0774DD-C5B8-9F4C-A698-A1DD69BCCC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6312" y="2933615"/>
                        <a:ext cx="1884363" cy="954087"/>
                      </a:xfrm>
                      <a:prstGeom prst="rect">
                        <a:avLst/>
                      </a:prstGeom>
                      <a:solidFill>
                        <a:srgbClr val="3333FF"/>
                      </a:solidFill>
                      <a:ln>
                        <a:noFill/>
                      </a:ln>
                      <a:effectLst/>
                    </p:spPr>
                  </p:pic>
                </p:oleObj>
              </mc:Fallback>
            </mc:AlternateContent>
          </a:graphicData>
        </a:graphic>
      </p:graphicFrame>
      <p:graphicFrame>
        <p:nvGraphicFramePr>
          <p:cNvPr id="22" name="Object 17">
            <a:extLst>
              <a:ext uri="{FF2B5EF4-FFF2-40B4-BE49-F238E27FC236}">
                <a16:creationId xmlns:a16="http://schemas.microsoft.com/office/drawing/2014/main" id="{D002DC12-EED7-9843-B91F-1D455ACCBC68}"/>
              </a:ext>
            </a:extLst>
          </p:cNvPr>
          <p:cNvGraphicFramePr>
            <a:graphicFrameLocks noChangeAspect="1"/>
          </p:cNvGraphicFramePr>
          <p:nvPr>
            <p:extLst>
              <p:ext uri="{D42A27DB-BD31-4B8C-83A1-F6EECF244321}">
                <p14:modId xmlns:p14="http://schemas.microsoft.com/office/powerpoint/2010/main" val="3772324286"/>
              </p:ext>
            </p:extLst>
          </p:nvPr>
        </p:nvGraphicFramePr>
        <p:xfrm>
          <a:off x="3730675" y="3117765"/>
          <a:ext cx="2286000" cy="636587"/>
        </p:xfrm>
        <a:graphic>
          <a:graphicData uri="http://schemas.openxmlformats.org/presentationml/2006/ole">
            <mc:AlternateContent xmlns:mc="http://schemas.openxmlformats.org/markup-compatibility/2006">
              <mc:Choice xmlns:v="urn:schemas-microsoft-com:vml" Requires="v">
                <p:oleObj r:id="rId6" imgW="18719800" imgH="5270500" progId="">
                  <p:embed/>
                </p:oleObj>
              </mc:Choice>
              <mc:Fallback>
                <p:oleObj r:id="rId6" imgW="18719800" imgH="5270500" progId="">
                  <p:embed/>
                  <p:pic>
                    <p:nvPicPr>
                      <p:cNvPr id="86033" name="Object 17">
                        <a:extLst>
                          <a:ext uri="{FF2B5EF4-FFF2-40B4-BE49-F238E27FC236}">
                            <a16:creationId xmlns:a16="http://schemas.microsoft.com/office/drawing/2014/main" id="{5F265076-01FB-2447-8473-A48693B437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30675" y="3117765"/>
                        <a:ext cx="2286000" cy="636587"/>
                      </a:xfrm>
                      <a:prstGeom prst="rect">
                        <a:avLst/>
                      </a:prstGeom>
                      <a:solidFill>
                        <a:srgbClr val="3333FF"/>
                      </a:solidFill>
                      <a:ln>
                        <a:noFill/>
                      </a:ln>
                      <a:effectLst/>
                    </p:spPr>
                  </p:pic>
                </p:oleObj>
              </mc:Fallback>
            </mc:AlternateContent>
          </a:graphicData>
        </a:graphic>
      </p:graphicFrame>
      <p:graphicFrame>
        <p:nvGraphicFramePr>
          <p:cNvPr id="23" name="Object 18">
            <a:extLst>
              <a:ext uri="{FF2B5EF4-FFF2-40B4-BE49-F238E27FC236}">
                <a16:creationId xmlns:a16="http://schemas.microsoft.com/office/drawing/2014/main" id="{4BF2333C-1F69-7E4B-978B-F7D205EB5B0A}"/>
              </a:ext>
            </a:extLst>
          </p:cNvPr>
          <p:cNvGraphicFramePr>
            <a:graphicFrameLocks noChangeAspect="1"/>
          </p:cNvGraphicFramePr>
          <p:nvPr>
            <p:extLst>
              <p:ext uri="{D42A27DB-BD31-4B8C-83A1-F6EECF244321}">
                <p14:modId xmlns:p14="http://schemas.microsoft.com/office/powerpoint/2010/main" val="766367256"/>
              </p:ext>
            </p:extLst>
          </p:nvPr>
        </p:nvGraphicFramePr>
        <p:xfrm>
          <a:off x="5940152" y="3117765"/>
          <a:ext cx="2204990" cy="636587"/>
        </p:xfrm>
        <a:graphic>
          <a:graphicData uri="http://schemas.openxmlformats.org/presentationml/2006/ole">
            <mc:AlternateContent xmlns:mc="http://schemas.openxmlformats.org/markup-compatibility/2006">
              <mc:Choice xmlns:v="urn:schemas-microsoft-com:vml" Requires="v">
                <p:oleObj r:id="rId8" imgW="18135600" imgH="5270500" progId="">
                  <p:embed/>
                </p:oleObj>
              </mc:Choice>
              <mc:Fallback>
                <p:oleObj r:id="rId8" imgW="18135600" imgH="5270500" progId="">
                  <p:embed/>
                  <p:pic>
                    <p:nvPicPr>
                      <p:cNvPr id="86034" name="Object 18">
                        <a:extLst>
                          <a:ext uri="{FF2B5EF4-FFF2-40B4-BE49-F238E27FC236}">
                            <a16:creationId xmlns:a16="http://schemas.microsoft.com/office/drawing/2014/main" id="{A2618F52-9A17-F741-B574-63FFB56DB6F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40152" y="3117765"/>
                        <a:ext cx="2204990" cy="636587"/>
                      </a:xfrm>
                      <a:prstGeom prst="rect">
                        <a:avLst/>
                      </a:prstGeom>
                      <a:solidFill>
                        <a:srgbClr val="3333FF"/>
                      </a:solidFill>
                      <a:ln>
                        <a:noFill/>
                      </a:ln>
                      <a:effectLst/>
                    </p:spPr>
                  </p:pic>
                </p:oleObj>
              </mc:Fallback>
            </mc:AlternateContent>
          </a:graphicData>
        </a:graphic>
      </p:graphicFrame>
      <p:graphicFrame>
        <p:nvGraphicFramePr>
          <p:cNvPr id="24" name="Object 15">
            <a:extLst>
              <a:ext uri="{FF2B5EF4-FFF2-40B4-BE49-F238E27FC236}">
                <a16:creationId xmlns:a16="http://schemas.microsoft.com/office/drawing/2014/main" id="{E665DB65-16BF-794A-A2F0-AA80AFC98DA3}"/>
              </a:ext>
            </a:extLst>
          </p:cNvPr>
          <p:cNvGraphicFramePr>
            <a:graphicFrameLocks noChangeAspect="1"/>
          </p:cNvGraphicFramePr>
          <p:nvPr>
            <p:extLst>
              <p:ext uri="{D42A27DB-BD31-4B8C-83A1-F6EECF244321}">
                <p14:modId xmlns:p14="http://schemas.microsoft.com/office/powerpoint/2010/main" val="2814965691"/>
              </p:ext>
            </p:extLst>
          </p:nvPr>
        </p:nvGraphicFramePr>
        <p:xfrm>
          <a:off x="2086198" y="3933056"/>
          <a:ext cx="4718050" cy="1309687"/>
        </p:xfrm>
        <a:graphic>
          <a:graphicData uri="http://schemas.openxmlformats.org/presentationml/2006/ole">
            <mc:AlternateContent xmlns:mc="http://schemas.openxmlformats.org/markup-compatibility/2006">
              <mc:Choice xmlns:v="urn:schemas-microsoft-com:vml" Requires="v">
                <p:oleObj r:id="rId10" imgW="35699700" imgH="9944100" progId="">
                  <p:embed/>
                </p:oleObj>
              </mc:Choice>
              <mc:Fallback>
                <p:oleObj r:id="rId10" imgW="35699700" imgH="9944100" progId="">
                  <p:embed/>
                  <p:pic>
                    <p:nvPicPr>
                      <p:cNvPr id="86031" name="Object 15">
                        <a:extLst>
                          <a:ext uri="{FF2B5EF4-FFF2-40B4-BE49-F238E27FC236}">
                            <a16:creationId xmlns:a16="http://schemas.microsoft.com/office/drawing/2014/main" id="{70D0E249-FDEB-D543-88DE-490E9DADE3C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86198" y="3933056"/>
                        <a:ext cx="4718050" cy="1309687"/>
                      </a:xfrm>
                      <a:prstGeom prst="rect">
                        <a:avLst/>
                      </a:prstGeom>
                      <a:solidFill>
                        <a:srgbClr val="3333FF"/>
                      </a:solidFill>
                      <a:ln>
                        <a:noFill/>
                      </a:ln>
                      <a:effectLst/>
                    </p:spPr>
                  </p:pic>
                </p:oleObj>
              </mc:Fallback>
            </mc:AlternateContent>
          </a:graphicData>
        </a:graphic>
      </p:graphicFrame>
      <p:graphicFrame>
        <p:nvGraphicFramePr>
          <p:cNvPr id="25" name="Object 14">
            <a:extLst>
              <a:ext uri="{FF2B5EF4-FFF2-40B4-BE49-F238E27FC236}">
                <a16:creationId xmlns:a16="http://schemas.microsoft.com/office/drawing/2014/main" id="{2FC5A2D0-3680-0641-B83B-27B3EF944FC9}"/>
              </a:ext>
            </a:extLst>
          </p:cNvPr>
          <p:cNvGraphicFramePr>
            <a:graphicFrameLocks noChangeAspect="1"/>
          </p:cNvGraphicFramePr>
          <p:nvPr>
            <p:extLst>
              <p:ext uri="{D42A27DB-BD31-4B8C-83A1-F6EECF244321}">
                <p14:modId xmlns:p14="http://schemas.microsoft.com/office/powerpoint/2010/main" val="2063553470"/>
              </p:ext>
            </p:extLst>
          </p:nvPr>
        </p:nvGraphicFramePr>
        <p:xfrm>
          <a:off x="2551621" y="5301208"/>
          <a:ext cx="3381375" cy="1338262"/>
        </p:xfrm>
        <a:graphic>
          <a:graphicData uri="http://schemas.openxmlformats.org/presentationml/2006/ole">
            <mc:AlternateContent xmlns:mc="http://schemas.openxmlformats.org/markup-compatibility/2006">
              <mc:Choice xmlns:v="urn:schemas-microsoft-com:vml" Requires="v">
                <p:oleObj r:id="rId12" imgW="25742900" imgH="10236200" progId="">
                  <p:embed/>
                </p:oleObj>
              </mc:Choice>
              <mc:Fallback>
                <p:oleObj r:id="rId12" imgW="25742900" imgH="10236200" progId="">
                  <p:embed/>
                  <p:pic>
                    <p:nvPicPr>
                      <p:cNvPr id="86030" name="Object 14">
                        <a:extLst>
                          <a:ext uri="{FF2B5EF4-FFF2-40B4-BE49-F238E27FC236}">
                            <a16:creationId xmlns:a16="http://schemas.microsoft.com/office/drawing/2014/main" id="{EF1B9A4C-9B4B-5846-98FE-D8C06114FA0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1621" y="5301208"/>
                        <a:ext cx="3381375" cy="1338262"/>
                      </a:xfrm>
                      <a:prstGeom prst="rect">
                        <a:avLst/>
                      </a:prstGeom>
                      <a:solidFill>
                        <a:srgbClr val="3333FF"/>
                      </a:solidFill>
                      <a:ln>
                        <a:noFill/>
                      </a:ln>
                      <a:effectLst/>
                    </p:spPr>
                  </p:pic>
                </p:oleObj>
              </mc:Fallback>
            </mc:AlternateContent>
          </a:graphicData>
        </a:graphic>
      </p:graphicFrame>
    </p:spTree>
    <p:extLst>
      <p:ext uri="{BB962C8B-B14F-4D97-AF65-F5344CB8AC3E}">
        <p14:creationId xmlns:p14="http://schemas.microsoft.com/office/powerpoint/2010/main" val="4163599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A3B452A-6E06-2D42-8C14-5B159530CEE7}"/>
              </a:ext>
            </a:extLst>
          </p:cNvPr>
          <p:cNvSpPr>
            <a:spLocks noGrp="1"/>
          </p:cNvSpPr>
          <p:nvPr>
            <p:ph type="ftr" sz="quarter" idx="10"/>
          </p:nvPr>
        </p:nvSpPr>
        <p:spPr/>
        <p:txBody>
          <a:bodyPr/>
          <a:lstStyle/>
          <a:p>
            <a:pPr>
              <a:defRPr/>
            </a:pPr>
            <a:fld id="{DF0A6764-F8AE-4256-B866-94C26512E199}" type="slidenum">
              <a:rPr lang="zh-CN" altLang="en-US" smtClean="0"/>
              <a:pPr>
                <a:defRPr/>
              </a:pPr>
              <a:t>13</a:t>
            </a:fld>
            <a:endParaRPr lang="en-US" altLang="zh-CN"/>
          </a:p>
        </p:txBody>
      </p:sp>
      <p:sp>
        <p:nvSpPr>
          <p:cNvPr id="3" name="矩形 2">
            <a:extLst>
              <a:ext uri="{FF2B5EF4-FFF2-40B4-BE49-F238E27FC236}">
                <a16:creationId xmlns:a16="http://schemas.microsoft.com/office/drawing/2014/main" id="{639F00C9-1336-784A-85D2-FECF4800C25A}"/>
              </a:ext>
            </a:extLst>
          </p:cNvPr>
          <p:cNvSpPr/>
          <p:nvPr/>
        </p:nvSpPr>
        <p:spPr>
          <a:xfrm>
            <a:off x="591943" y="379272"/>
            <a:ext cx="4572000" cy="559897"/>
          </a:xfrm>
          <a:prstGeom prst="rect">
            <a:avLst/>
          </a:prstGeom>
        </p:spPr>
        <p:txBody>
          <a:bodyPr>
            <a:spAutoFit/>
          </a:bodyPr>
          <a:lstStyle/>
          <a:p>
            <a:pPr>
              <a:lnSpc>
                <a:spcPct val="120000"/>
              </a:lnSpc>
            </a:pPr>
            <a:r>
              <a:rPr lang="en-US" altLang="zh-CN" sz="2800" dirty="0">
                <a:latin typeface="+mn-lt"/>
                <a:ea typeface="+mj-ea"/>
              </a:rPr>
              <a:t>3.</a:t>
            </a:r>
            <a:r>
              <a:rPr lang="zh-CN" altLang="en-US" sz="2800" dirty="0">
                <a:latin typeface="+mn-lt"/>
                <a:ea typeface="+mj-ea"/>
              </a:rPr>
              <a:t> 连串反应</a:t>
            </a:r>
            <a:endParaRPr lang="en-US" altLang="zh-CN" sz="2800" dirty="0">
              <a:latin typeface="+mn-lt"/>
              <a:ea typeface="+mj-ea"/>
            </a:endParaRPr>
          </a:p>
        </p:txBody>
      </p:sp>
      <p:grpSp>
        <p:nvGrpSpPr>
          <p:cNvPr id="8" name="Group 2">
            <a:extLst>
              <a:ext uri="{FF2B5EF4-FFF2-40B4-BE49-F238E27FC236}">
                <a16:creationId xmlns:a16="http://schemas.microsoft.com/office/drawing/2014/main" id="{80A13BDD-DF7B-8146-92D9-9D5ECF230CEC}"/>
              </a:ext>
            </a:extLst>
          </p:cNvPr>
          <p:cNvGrpSpPr>
            <a:grpSpLocks/>
          </p:cNvGrpSpPr>
          <p:nvPr/>
        </p:nvGrpSpPr>
        <p:grpSpPr bwMode="auto">
          <a:xfrm>
            <a:off x="489168" y="1258094"/>
            <a:ext cx="4648200" cy="2657477"/>
            <a:chOff x="0" y="0"/>
            <a:chExt cx="2928" cy="1674"/>
          </a:xfrm>
        </p:grpSpPr>
        <p:sp>
          <p:nvSpPr>
            <p:cNvPr id="9" name="Text Box 3">
              <a:extLst>
                <a:ext uri="{FF2B5EF4-FFF2-40B4-BE49-F238E27FC236}">
                  <a16:creationId xmlns:a16="http://schemas.microsoft.com/office/drawing/2014/main" id="{BEEA3573-63B8-934D-9910-1E4D62FB83DC}"/>
                </a:ext>
              </a:extLst>
            </p:cNvPr>
            <p:cNvSpPr txBox="1">
              <a:spLocks noChangeArrowheads="1"/>
            </p:cNvSpPr>
            <p:nvPr/>
          </p:nvSpPr>
          <p:spPr bwMode="auto">
            <a:xfrm>
              <a:off x="0" y="0"/>
              <a:ext cx="2784" cy="40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tabLst>
                  <a:tab pos="3948113" algn="l"/>
                </a:tabLst>
                <a:defRPr>
                  <a:solidFill>
                    <a:schemeClr val="tx1"/>
                  </a:solidFill>
                  <a:latin typeface="Arial" panose="020B0604020202020204" pitchFamily="34" charset="0"/>
                  <a:ea typeface="宋体" panose="02010600030101010101" pitchFamily="2" charset="-122"/>
                </a:defRPr>
              </a:lvl1pPr>
              <a:lvl2pPr>
                <a:tabLst>
                  <a:tab pos="3948113" algn="l"/>
                </a:tabLst>
                <a:defRPr>
                  <a:solidFill>
                    <a:schemeClr val="tx1"/>
                  </a:solidFill>
                  <a:latin typeface="Arial" panose="020B0604020202020204" pitchFamily="34" charset="0"/>
                  <a:ea typeface="宋体" panose="02010600030101010101" pitchFamily="2" charset="-122"/>
                </a:defRPr>
              </a:lvl2pPr>
              <a:lvl3pPr>
                <a:tabLst>
                  <a:tab pos="3948113" algn="l"/>
                </a:tabLst>
                <a:defRPr>
                  <a:solidFill>
                    <a:schemeClr val="tx1"/>
                  </a:solidFill>
                  <a:latin typeface="Arial" panose="020B0604020202020204" pitchFamily="34" charset="0"/>
                  <a:ea typeface="宋体" panose="02010600030101010101" pitchFamily="2" charset="-122"/>
                </a:defRPr>
              </a:lvl3pPr>
              <a:lvl4pPr>
                <a:tabLst>
                  <a:tab pos="3948113" algn="l"/>
                </a:tabLst>
                <a:defRPr>
                  <a:solidFill>
                    <a:schemeClr val="tx1"/>
                  </a:solidFill>
                  <a:latin typeface="Arial" panose="020B0604020202020204" pitchFamily="34" charset="0"/>
                  <a:ea typeface="宋体" panose="02010600030101010101" pitchFamily="2" charset="-122"/>
                </a:defRPr>
              </a:lvl4pPr>
              <a:lvl5pPr>
                <a:tabLst>
                  <a:tab pos="3948113"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600" b="0" dirty="0">
                  <a:latin typeface="+mn-lt"/>
                  <a:ea typeface="黑体" panose="02010609060101010101" pitchFamily="49" charset="-122"/>
                </a:rPr>
                <a:t>    A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B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C</a:t>
              </a:r>
            </a:p>
          </p:txBody>
        </p:sp>
        <p:sp>
          <p:nvSpPr>
            <p:cNvPr id="10" name="Rectangle 4">
              <a:extLst>
                <a:ext uri="{FF2B5EF4-FFF2-40B4-BE49-F238E27FC236}">
                  <a16:creationId xmlns:a16="http://schemas.microsoft.com/office/drawing/2014/main" id="{D1F04C8D-4E32-A043-9552-28CAF9A9F412}"/>
                </a:ext>
              </a:extLst>
            </p:cNvPr>
            <p:cNvSpPr>
              <a:spLocks noChangeArrowheads="1"/>
            </p:cNvSpPr>
            <p:nvPr/>
          </p:nvSpPr>
          <p:spPr bwMode="auto">
            <a:xfrm>
              <a:off x="0" y="936"/>
              <a:ext cx="2928" cy="7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p>
              <a:pPr>
                <a:lnSpc>
                  <a:spcPct val="80000"/>
                </a:lnSpc>
              </a:pPr>
              <a:r>
                <a:rPr lang="zh-CN" altLang="zh-CN" sz="3200" b="0" i="1">
                  <a:latin typeface="Times New Roman" panose="02020603050405020304" pitchFamily="18" charset="0"/>
                </a:rPr>
                <a:t>t</a:t>
              </a:r>
              <a:r>
                <a:rPr lang="zh-CN" altLang="zh-CN" sz="3200" b="0">
                  <a:latin typeface="Times New Roman" panose="02020603050405020304" pitchFamily="18" charset="0"/>
                </a:rPr>
                <a:t>=0	</a:t>
              </a:r>
              <a:r>
                <a:rPr lang="zh-CN" altLang="zh-CN" sz="3200" b="0" i="1">
                  <a:latin typeface="Times New Roman" panose="02020603050405020304" pitchFamily="18" charset="0"/>
                </a:rPr>
                <a:t>c</a:t>
              </a:r>
              <a:r>
                <a:rPr lang="zh-CN" altLang="zh-CN" sz="3200" b="0" baseline="-25000">
                  <a:latin typeface="Times New Roman" panose="02020603050405020304" pitchFamily="18" charset="0"/>
                </a:rPr>
                <a:t>A,0    </a:t>
              </a:r>
              <a:r>
                <a:rPr lang="zh-CN" altLang="zh-CN" sz="3200" b="0" i="1">
                  <a:latin typeface="Times New Roman" panose="02020603050405020304" pitchFamily="18" charset="0"/>
                </a:rPr>
                <a:t>    </a:t>
              </a:r>
              <a:r>
                <a:rPr lang="zh-CN" altLang="zh-CN" sz="3200" b="0">
                  <a:latin typeface="Times New Roman" panose="02020603050405020304" pitchFamily="18" charset="0"/>
                </a:rPr>
                <a:t>0             0</a:t>
              </a:r>
            </a:p>
            <a:p>
              <a:pPr>
                <a:lnSpc>
                  <a:spcPct val="80000"/>
                </a:lnSpc>
              </a:pPr>
              <a:endParaRPr lang="zh-CN" altLang="zh-CN" sz="3200" b="0" i="1">
                <a:latin typeface="Times New Roman" panose="02020603050405020304" pitchFamily="18" charset="0"/>
              </a:endParaRPr>
            </a:p>
            <a:p>
              <a:pPr>
                <a:lnSpc>
                  <a:spcPct val="80000"/>
                </a:lnSpc>
              </a:pPr>
              <a:r>
                <a:rPr lang="zh-CN" altLang="zh-CN" sz="3200" b="0" i="1">
                  <a:latin typeface="Times New Roman" panose="02020603050405020304" pitchFamily="18" charset="0"/>
                </a:rPr>
                <a:t>t</a:t>
              </a:r>
              <a:r>
                <a:rPr lang="zh-CN" altLang="zh-CN" sz="3200" b="0">
                  <a:latin typeface="Times New Roman" panose="02020603050405020304" pitchFamily="18" charset="0"/>
                </a:rPr>
                <a:t>=</a:t>
              </a:r>
              <a:r>
                <a:rPr lang="zh-CN" altLang="zh-CN" sz="3200" b="0" i="1">
                  <a:latin typeface="Times New Roman" panose="02020603050405020304" pitchFamily="18" charset="0"/>
                </a:rPr>
                <a:t>t</a:t>
              </a:r>
              <a:r>
                <a:rPr lang="zh-CN" altLang="zh-CN" sz="3200" b="0">
                  <a:latin typeface="Times New Roman" panose="02020603050405020304" pitchFamily="18" charset="0"/>
                </a:rPr>
                <a:t>    </a:t>
              </a:r>
              <a:r>
                <a:rPr lang="zh-CN" altLang="zh-CN" sz="3200" b="0" i="1">
                  <a:latin typeface="Times New Roman" panose="02020603050405020304" pitchFamily="18" charset="0"/>
                </a:rPr>
                <a:t>c</a:t>
              </a:r>
              <a:r>
                <a:rPr lang="zh-CN" altLang="zh-CN" sz="3200" b="0" baseline="-25000">
                  <a:latin typeface="Times New Roman" panose="02020603050405020304" pitchFamily="18" charset="0"/>
                </a:rPr>
                <a:t>A</a:t>
              </a:r>
              <a:r>
                <a:rPr lang="zh-CN" altLang="zh-CN" sz="3200" b="0" i="1">
                  <a:latin typeface="Times New Roman" panose="02020603050405020304" pitchFamily="18" charset="0"/>
                </a:rPr>
                <a:t>         c</a:t>
              </a:r>
              <a:r>
                <a:rPr lang="zh-CN" altLang="zh-CN" sz="3200" b="0" baseline="-25000">
                  <a:latin typeface="Times New Roman" panose="02020603050405020304" pitchFamily="18" charset="0"/>
                </a:rPr>
                <a:t>B    </a:t>
              </a:r>
              <a:r>
                <a:rPr lang="zh-CN" altLang="zh-CN" sz="3200" b="0" i="1">
                  <a:latin typeface="Times New Roman" panose="02020603050405020304" pitchFamily="18" charset="0"/>
                </a:rPr>
                <a:t>        c</a:t>
              </a:r>
              <a:r>
                <a:rPr lang="zh-CN" altLang="zh-CN" sz="3200" b="0" baseline="-25000">
                  <a:latin typeface="Times New Roman" panose="02020603050405020304" pitchFamily="18" charset="0"/>
                </a:rPr>
                <a:t>C</a:t>
              </a:r>
            </a:p>
          </p:txBody>
        </p:sp>
      </p:grpSp>
      <p:graphicFrame>
        <p:nvGraphicFramePr>
          <p:cNvPr id="11" name="Object 7">
            <a:extLst>
              <a:ext uri="{FF2B5EF4-FFF2-40B4-BE49-F238E27FC236}">
                <a16:creationId xmlns:a16="http://schemas.microsoft.com/office/drawing/2014/main" id="{0C424FE7-BEC3-B94B-A8ED-FF73E31E72FF}"/>
              </a:ext>
            </a:extLst>
          </p:cNvPr>
          <p:cNvGraphicFramePr>
            <a:graphicFrameLocks noChangeAspect="1"/>
          </p:cNvGraphicFramePr>
          <p:nvPr>
            <p:extLst>
              <p:ext uri="{D42A27DB-BD31-4B8C-83A1-F6EECF244321}">
                <p14:modId xmlns:p14="http://schemas.microsoft.com/office/powerpoint/2010/main" val="3338480485"/>
              </p:ext>
            </p:extLst>
          </p:nvPr>
        </p:nvGraphicFramePr>
        <p:xfrm>
          <a:off x="5651718" y="1124744"/>
          <a:ext cx="2779713" cy="1179513"/>
        </p:xfrm>
        <a:graphic>
          <a:graphicData uri="http://schemas.openxmlformats.org/presentationml/2006/ole">
            <mc:AlternateContent xmlns:mc="http://schemas.openxmlformats.org/markup-compatibility/2006">
              <mc:Choice xmlns:v="urn:schemas-microsoft-com:vml" Requires="v">
                <p:oleObj r:id="rId2" imgW="21361400" imgH="9067800" progId="">
                  <p:embed/>
                </p:oleObj>
              </mc:Choice>
              <mc:Fallback>
                <p:oleObj r:id="rId2" imgW="21361400" imgH="9067800" progId="">
                  <p:embed/>
                  <p:pic>
                    <p:nvPicPr>
                      <p:cNvPr id="8" name="Object 7">
                        <a:extLst>
                          <a:ext uri="{FF2B5EF4-FFF2-40B4-BE49-F238E27FC236}">
                            <a16:creationId xmlns:a16="http://schemas.microsoft.com/office/drawing/2014/main" id="{D5C3AC28-8282-AA4D-9157-0D1991D410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1718" y="1124744"/>
                        <a:ext cx="2779713" cy="1179513"/>
                      </a:xfrm>
                      <a:prstGeom prst="rect">
                        <a:avLst/>
                      </a:prstGeom>
                      <a:solidFill>
                        <a:srgbClr val="3333FF"/>
                      </a:solidFill>
                      <a:ln>
                        <a:noFill/>
                      </a:ln>
                      <a:effectLst/>
                    </p:spPr>
                  </p:pic>
                </p:oleObj>
              </mc:Fallback>
            </mc:AlternateContent>
          </a:graphicData>
        </a:graphic>
      </p:graphicFrame>
      <p:graphicFrame>
        <p:nvGraphicFramePr>
          <p:cNvPr id="12" name="Object 8">
            <a:extLst>
              <a:ext uri="{FF2B5EF4-FFF2-40B4-BE49-F238E27FC236}">
                <a16:creationId xmlns:a16="http://schemas.microsoft.com/office/drawing/2014/main" id="{332E7D81-2DC8-004A-BDAA-A160026CEFA4}"/>
              </a:ext>
            </a:extLst>
          </p:cNvPr>
          <p:cNvGraphicFramePr>
            <a:graphicFrameLocks noChangeAspect="1"/>
          </p:cNvGraphicFramePr>
          <p:nvPr>
            <p:extLst>
              <p:ext uri="{D42A27DB-BD31-4B8C-83A1-F6EECF244321}">
                <p14:modId xmlns:p14="http://schemas.microsoft.com/office/powerpoint/2010/main" val="2198231842"/>
              </p:ext>
            </p:extLst>
          </p:nvPr>
        </p:nvGraphicFramePr>
        <p:xfrm>
          <a:off x="5624731" y="2972594"/>
          <a:ext cx="2170112" cy="1331913"/>
        </p:xfrm>
        <a:graphic>
          <a:graphicData uri="http://schemas.openxmlformats.org/presentationml/2006/ole">
            <mc:AlternateContent xmlns:mc="http://schemas.openxmlformats.org/markup-compatibility/2006">
              <mc:Choice xmlns:v="urn:schemas-microsoft-com:vml" Requires="v">
                <p:oleObj r:id="rId4" imgW="16675100" imgH="10236200" progId="">
                  <p:embed/>
                </p:oleObj>
              </mc:Choice>
              <mc:Fallback>
                <p:oleObj r:id="rId4" imgW="16675100" imgH="10236200" progId="">
                  <p:embed/>
                  <p:pic>
                    <p:nvPicPr>
                      <p:cNvPr id="9" name="Object 8">
                        <a:extLst>
                          <a:ext uri="{FF2B5EF4-FFF2-40B4-BE49-F238E27FC236}">
                            <a16:creationId xmlns:a16="http://schemas.microsoft.com/office/drawing/2014/main" id="{311A0DA8-4002-C348-ACC0-37ABE11308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4731" y="2972594"/>
                        <a:ext cx="2170112" cy="1331913"/>
                      </a:xfrm>
                      <a:prstGeom prst="rect">
                        <a:avLst/>
                      </a:prstGeom>
                      <a:solidFill>
                        <a:srgbClr val="3333FF"/>
                      </a:solidFill>
                      <a:ln>
                        <a:noFill/>
                      </a:ln>
                      <a:effectLst/>
                    </p:spPr>
                  </p:pic>
                </p:oleObj>
              </mc:Fallback>
            </mc:AlternateContent>
          </a:graphicData>
        </a:graphic>
      </p:graphicFrame>
      <p:graphicFrame>
        <p:nvGraphicFramePr>
          <p:cNvPr id="13" name="Object 9">
            <a:extLst>
              <a:ext uri="{FF2B5EF4-FFF2-40B4-BE49-F238E27FC236}">
                <a16:creationId xmlns:a16="http://schemas.microsoft.com/office/drawing/2014/main" id="{7445FC3E-6FF9-C240-9E63-D710E81E68A7}"/>
              </a:ext>
            </a:extLst>
          </p:cNvPr>
          <p:cNvGraphicFramePr>
            <a:graphicFrameLocks noChangeAspect="1"/>
          </p:cNvGraphicFramePr>
          <p:nvPr>
            <p:extLst>
              <p:ext uri="{D42A27DB-BD31-4B8C-83A1-F6EECF244321}">
                <p14:modId xmlns:p14="http://schemas.microsoft.com/office/powerpoint/2010/main" val="2938293989"/>
              </p:ext>
            </p:extLst>
          </p:nvPr>
        </p:nvGraphicFramePr>
        <p:xfrm>
          <a:off x="5624731" y="5128379"/>
          <a:ext cx="2722563" cy="893763"/>
        </p:xfrm>
        <a:graphic>
          <a:graphicData uri="http://schemas.openxmlformats.org/presentationml/2006/ole">
            <mc:AlternateContent xmlns:mc="http://schemas.openxmlformats.org/markup-compatibility/2006">
              <mc:Choice xmlns:v="urn:schemas-microsoft-com:vml" Requires="v">
                <p:oleObj r:id="rId6" imgW="17843500" imgH="5854700" progId="">
                  <p:embed/>
                </p:oleObj>
              </mc:Choice>
              <mc:Fallback>
                <p:oleObj r:id="rId6" imgW="17843500" imgH="5854700" progId="">
                  <p:embed/>
                  <p:pic>
                    <p:nvPicPr>
                      <p:cNvPr id="10" name="Object 9">
                        <a:extLst>
                          <a:ext uri="{FF2B5EF4-FFF2-40B4-BE49-F238E27FC236}">
                            <a16:creationId xmlns:a16="http://schemas.microsoft.com/office/drawing/2014/main" id="{9A38BC03-D10F-B14A-9E31-2839378A576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4731" y="5128379"/>
                        <a:ext cx="2722563" cy="893763"/>
                      </a:xfrm>
                      <a:prstGeom prst="rect">
                        <a:avLst/>
                      </a:prstGeom>
                      <a:solidFill>
                        <a:srgbClr val="3333FF"/>
                      </a:solidFill>
                      <a:ln w="38100">
                        <a:solidFill>
                          <a:srgbClr val="FF0066"/>
                        </a:solidFill>
                      </a:ln>
                      <a:effectLst/>
                    </p:spPr>
                  </p:pic>
                </p:oleObj>
              </mc:Fallback>
            </mc:AlternateContent>
          </a:graphicData>
        </a:graphic>
      </p:graphicFrame>
      <p:sp>
        <p:nvSpPr>
          <p:cNvPr id="14" name="Line 10">
            <a:extLst>
              <a:ext uri="{FF2B5EF4-FFF2-40B4-BE49-F238E27FC236}">
                <a16:creationId xmlns:a16="http://schemas.microsoft.com/office/drawing/2014/main" id="{81F5D8FA-5F43-CA48-BB11-4F31D4A3964D}"/>
              </a:ext>
            </a:extLst>
          </p:cNvPr>
          <p:cNvSpPr>
            <a:spLocks noChangeShapeType="1"/>
          </p:cNvSpPr>
          <p:nvPr/>
        </p:nvSpPr>
        <p:spPr bwMode="auto">
          <a:xfrm>
            <a:off x="4984968" y="1268760"/>
            <a:ext cx="0" cy="5181600"/>
          </a:xfrm>
          <a:prstGeom prst="line">
            <a:avLst/>
          </a:prstGeom>
          <a:noFill/>
          <a:ln w="381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5" name="Text Box 11">
            <a:extLst>
              <a:ext uri="{FF2B5EF4-FFF2-40B4-BE49-F238E27FC236}">
                <a16:creationId xmlns:a16="http://schemas.microsoft.com/office/drawing/2014/main" id="{CF486668-78EA-AF46-A1BF-3CD794658D87}"/>
              </a:ext>
            </a:extLst>
          </p:cNvPr>
          <p:cNvSpPr txBox="1">
            <a:spLocks noChangeArrowheads="1"/>
          </p:cNvSpPr>
          <p:nvPr/>
        </p:nvSpPr>
        <p:spPr bwMode="auto">
          <a:xfrm>
            <a:off x="846356" y="4966494"/>
            <a:ext cx="3246437" cy="6686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nSpc>
                <a:spcPct val="130000"/>
              </a:lnSpc>
              <a:spcBef>
                <a:spcPct val="50000"/>
              </a:spcBef>
            </a:pPr>
            <a:r>
              <a:rPr lang="zh-CN" altLang="zh-CN" sz="3200" b="0" i="1" dirty="0">
                <a:latin typeface="Times New Roman" panose="02020603050405020304" pitchFamily="18" charset="0"/>
              </a:rPr>
              <a:t>c</a:t>
            </a:r>
            <a:r>
              <a:rPr lang="zh-CN" altLang="zh-CN" sz="3200" b="0" baseline="-25000" dirty="0">
                <a:latin typeface="Times New Roman" panose="02020603050405020304" pitchFamily="18" charset="0"/>
              </a:rPr>
              <a:t>A</a:t>
            </a:r>
            <a:r>
              <a:rPr lang="zh-CN" altLang="zh-CN" sz="3200" b="0" dirty="0">
                <a:latin typeface="Times New Roman" panose="02020603050405020304" pitchFamily="18" charset="0"/>
              </a:rPr>
              <a:t>+</a:t>
            </a:r>
            <a:r>
              <a:rPr lang="zh-CN" altLang="zh-CN" sz="3200" b="0" i="1" dirty="0">
                <a:latin typeface="Times New Roman" panose="02020603050405020304" pitchFamily="18" charset="0"/>
              </a:rPr>
              <a:t>c</a:t>
            </a:r>
            <a:r>
              <a:rPr lang="zh-CN" altLang="zh-CN" sz="3200" b="0" baseline="-25000" dirty="0">
                <a:latin typeface="Times New Roman" panose="02020603050405020304" pitchFamily="18" charset="0"/>
              </a:rPr>
              <a:t>B</a:t>
            </a:r>
            <a:r>
              <a:rPr lang="zh-CN" altLang="zh-CN" sz="3200" b="0" dirty="0">
                <a:latin typeface="Times New Roman" panose="02020603050405020304" pitchFamily="18" charset="0"/>
              </a:rPr>
              <a:t>+</a:t>
            </a:r>
            <a:r>
              <a:rPr lang="zh-CN" altLang="zh-CN" sz="3200" b="0" i="1" dirty="0">
                <a:latin typeface="Times New Roman" panose="02020603050405020304" pitchFamily="18" charset="0"/>
              </a:rPr>
              <a:t>c</a:t>
            </a:r>
            <a:r>
              <a:rPr lang="zh-CN" altLang="zh-CN" sz="3200" b="0" baseline="-25000" dirty="0">
                <a:latin typeface="Times New Roman" panose="02020603050405020304" pitchFamily="18" charset="0"/>
              </a:rPr>
              <a:t>C</a:t>
            </a:r>
            <a:r>
              <a:rPr lang="zh-CN" altLang="zh-CN" sz="3200" b="0" dirty="0">
                <a:latin typeface="Times New Roman" panose="02020603050405020304" pitchFamily="18" charset="0"/>
              </a:rPr>
              <a:t>=</a:t>
            </a:r>
            <a:r>
              <a:rPr lang="zh-CN" altLang="zh-CN" sz="3200" b="0" i="1" dirty="0">
                <a:latin typeface="Times New Roman" panose="02020603050405020304" pitchFamily="18" charset="0"/>
              </a:rPr>
              <a:t>c</a:t>
            </a:r>
            <a:r>
              <a:rPr lang="zh-CN" altLang="zh-CN" sz="3200" b="0" baseline="-25000" dirty="0">
                <a:latin typeface="Times New Roman" panose="02020603050405020304" pitchFamily="18" charset="0"/>
              </a:rPr>
              <a:t>A</a:t>
            </a:r>
            <a:r>
              <a:rPr lang="en-US" altLang="zh-CN" sz="3200" b="0" baseline="-25000" dirty="0"/>
              <a:t>,</a:t>
            </a:r>
            <a:r>
              <a:rPr lang="zh-CN" altLang="zh-CN" sz="3200" b="0" baseline="-25000" dirty="0">
                <a:latin typeface="Times New Roman" panose="02020603050405020304" pitchFamily="18" charset="0"/>
              </a:rPr>
              <a:t>0</a:t>
            </a:r>
          </a:p>
        </p:txBody>
      </p:sp>
      <p:sp>
        <p:nvSpPr>
          <p:cNvPr id="16" name="Line 2074">
            <a:extLst>
              <a:ext uri="{FF2B5EF4-FFF2-40B4-BE49-F238E27FC236}">
                <a16:creationId xmlns:a16="http://schemas.microsoft.com/office/drawing/2014/main" id="{6D828A77-B622-5C46-9AE5-F354FE365B8E}"/>
              </a:ext>
            </a:extLst>
          </p:cNvPr>
          <p:cNvSpPr>
            <a:spLocks noChangeShapeType="1"/>
          </p:cNvSpPr>
          <p:nvPr/>
        </p:nvSpPr>
        <p:spPr bwMode="auto">
          <a:xfrm>
            <a:off x="1380430" y="1618320"/>
            <a:ext cx="9593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7" name="Line 2074">
            <a:extLst>
              <a:ext uri="{FF2B5EF4-FFF2-40B4-BE49-F238E27FC236}">
                <a16:creationId xmlns:a16="http://schemas.microsoft.com/office/drawing/2014/main" id="{8A2FE3C0-DB35-6249-B0A6-8A78E0B64C9E}"/>
              </a:ext>
            </a:extLst>
          </p:cNvPr>
          <p:cNvSpPr>
            <a:spLocks noChangeShapeType="1"/>
          </p:cNvSpPr>
          <p:nvPr/>
        </p:nvSpPr>
        <p:spPr bwMode="auto">
          <a:xfrm>
            <a:off x="2915816" y="1640091"/>
            <a:ext cx="9593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Tree>
    <p:extLst>
      <p:ext uri="{BB962C8B-B14F-4D97-AF65-F5344CB8AC3E}">
        <p14:creationId xmlns:p14="http://schemas.microsoft.com/office/powerpoint/2010/main" val="37732578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A3296C7-B4B2-9D4B-B90E-9B3780109D9D}"/>
              </a:ext>
            </a:extLst>
          </p:cNvPr>
          <p:cNvSpPr>
            <a:spLocks noGrp="1"/>
          </p:cNvSpPr>
          <p:nvPr>
            <p:ph type="ftr" sz="quarter" idx="10"/>
          </p:nvPr>
        </p:nvSpPr>
        <p:spPr/>
        <p:txBody>
          <a:bodyPr/>
          <a:lstStyle/>
          <a:p>
            <a:pPr>
              <a:defRPr/>
            </a:pPr>
            <a:fld id="{DF0A6764-F8AE-4256-B866-94C26512E199}" type="slidenum">
              <a:rPr lang="zh-CN" altLang="en-US" smtClean="0"/>
              <a:pPr>
                <a:defRPr/>
              </a:pPr>
              <a:t>14</a:t>
            </a:fld>
            <a:endParaRPr lang="en-US" altLang="zh-CN"/>
          </a:p>
        </p:txBody>
      </p:sp>
      <p:graphicFrame>
        <p:nvGraphicFramePr>
          <p:cNvPr id="3" name="Object 2">
            <a:extLst>
              <a:ext uri="{FF2B5EF4-FFF2-40B4-BE49-F238E27FC236}">
                <a16:creationId xmlns:a16="http://schemas.microsoft.com/office/drawing/2014/main" id="{10A354F8-023C-CD47-B852-87A983157A19}"/>
              </a:ext>
            </a:extLst>
          </p:cNvPr>
          <p:cNvGraphicFramePr>
            <a:graphicFrameLocks noChangeAspect="1"/>
          </p:cNvGraphicFramePr>
          <p:nvPr>
            <p:extLst>
              <p:ext uri="{D42A27DB-BD31-4B8C-83A1-F6EECF244321}">
                <p14:modId xmlns:p14="http://schemas.microsoft.com/office/powerpoint/2010/main" val="3178702502"/>
              </p:ext>
            </p:extLst>
          </p:nvPr>
        </p:nvGraphicFramePr>
        <p:xfrm>
          <a:off x="946274" y="1357728"/>
          <a:ext cx="3337694" cy="989836"/>
        </p:xfrm>
        <a:graphic>
          <a:graphicData uri="http://schemas.openxmlformats.org/presentationml/2006/ole">
            <mc:AlternateContent xmlns:mc="http://schemas.openxmlformats.org/markup-compatibility/2006">
              <mc:Choice xmlns:v="urn:schemas-microsoft-com:vml" Requires="v">
                <p:oleObj r:id="rId2" imgW="25742900" imgH="9067800" progId="">
                  <p:embed/>
                </p:oleObj>
              </mc:Choice>
              <mc:Fallback>
                <p:oleObj r:id="rId2" imgW="25742900" imgH="9067800" progId="">
                  <p:embed/>
                  <p:pic>
                    <p:nvPicPr>
                      <p:cNvPr id="3" name="Object 2">
                        <a:extLst>
                          <a:ext uri="{FF2B5EF4-FFF2-40B4-BE49-F238E27FC236}">
                            <a16:creationId xmlns:a16="http://schemas.microsoft.com/office/drawing/2014/main" id="{10A354F8-023C-CD47-B852-87A983157A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6274" y="1357728"/>
                        <a:ext cx="3337694" cy="989836"/>
                      </a:xfrm>
                      <a:prstGeom prst="rect">
                        <a:avLst/>
                      </a:prstGeom>
                      <a:solidFill>
                        <a:srgbClr val="3333FF"/>
                      </a:solidFill>
                      <a:ln>
                        <a:solidFill>
                          <a:schemeClr val="tx1"/>
                        </a:solidFill>
                      </a:ln>
                      <a:effectLst/>
                    </p:spPr>
                  </p:pic>
                </p:oleObj>
              </mc:Fallback>
            </mc:AlternateContent>
          </a:graphicData>
        </a:graphic>
      </p:graphicFrame>
      <p:graphicFrame>
        <p:nvGraphicFramePr>
          <p:cNvPr id="4" name="Object 3">
            <a:extLst>
              <a:ext uri="{FF2B5EF4-FFF2-40B4-BE49-F238E27FC236}">
                <a16:creationId xmlns:a16="http://schemas.microsoft.com/office/drawing/2014/main" id="{45542352-DC6F-1D4E-9137-B985011726D9}"/>
              </a:ext>
            </a:extLst>
          </p:cNvPr>
          <p:cNvGraphicFramePr>
            <a:graphicFrameLocks noChangeAspect="1"/>
          </p:cNvGraphicFramePr>
          <p:nvPr>
            <p:extLst>
              <p:ext uri="{D42A27DB-BD31-4B8C-83A1-F6EECF244321}">
                <p14:modId xmlns:p14="http://schemas.microsoft.com/office/powerpoint/2010/main" val="2199834123"/>
              </p:ext>
            </p:extLst>
          </p:nvPr>
        </p:nvGraphicFramePr>
        <p:xfrm>
          <a:off x="4283968" y="1517562"/>
          <a:ext cx="3535947" cy="670168"/>
        </p:xfrm>
        <a:graphic>
          <a:graphicData uri="http://schemas.openxmlformats.org/presentationml/2006/ole">
            <mc:AlternateContent xmlns:mc="http://schemas.openxmlformats.org/markup-compatibility/2006">
              <mc:Choice xmlns:v="urn:schemas-microsoft-com:vml" Requires="v">
                <p:oleObj r:id="rId4" imgW="26035000" imgH="5854700" progId="">
                  <p:embed/>
                </p:oleObj>
              </mc:Choice>
              <mc:Fallback>
                <p:oleObj r:id="rId4" imgW="26035000" imgH="5854700" progId="">
                  <p:embed/>
                  <p:pic>
                    <p:nvPicPr>
                      <p:cNvPr id="4" name="Object 3">
                        <a:extLst>
                          <a:ext uri="{FF2B5EF4-FFF2-40B4-BE49-F238E27FC236}">
                            <a16:creationId xmlns:a16="http://schemas.microsoft.com/office/drawing/2014/main" id="{45542352-DC6F-1D4E-9137-B985011726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83968" y="1517562"/>
                        <a:ext cx="3535947" cy="670168"/>
                      </a:xfrm>
                      <a:prstGeom prst="rect">
                        <a:avLst/>
                      </a:prstGeom>
                      <a:solidFill>
                        <a:srgbClr val="3333FF"/>
                      </a:solidFill>
                      <a:ln>
                        <a:noFill/>
                      </a:ln>
                      <a:effectLst/>
                    </p:spPr>
                  </p:pic>
                </p:oleObj>
              </mc:Fallback>
            </mc:AlternateContent>
          </a:graphicData>
        </a:graphic>
      </p:graphicFrame>
      <p:graphicFrame>
        <p:nvGraphicFramePr>
          <p:cNvPr id="5" name="Object 4">
            <a:extLst>
              <a:ext uri="{FF2B5EF4-FFF2-40B4-BE49-F238E27FC236}">
                <a16:creationId xmlns:a16="http://schemas.microsoft.com/office/drawing/2014/main" id="{3496D835-743F-204C-A389-566658732E0F}"/>
              </a:ext>
            </a:extLst>
          </p:cNvPr>
          <p:cNvGraphicFramePr>
            <a:graphicFrameLocks noChangeAspect="1"/>
          </p:cNvGraphicFramePr>
          <p:nvPr>
            <p:extLst>
              <p:ext uri="{D42A27DB-BD31-4B8C-83A1-F6EECF244321}">
                <p14:modId xmlns:p14="http://schemas.microsoft.com/office/powerpoint/2010/main" val="679302488"/>
              </p:ext>
            </p:extLst>
          </p:nvPr>
        </p:nvGraphicFramePr>
        <p:xfrm>
          <a:off x="911319" y="2634488"/>
          <a:ext cx="3841750" cy="1146418"/>
        </p:xfrm>
        <a:graphic>
          <a:graphicData uri="http://schemas.openxmlformats.org/presentationml/2006/ole">
            <mc:AlternateContent xmlns:mc="http://schemas.openxmlformats.org/markup-compatibility/2006">
              <mc:Choice xmlns:v="urn:schemas-microsoft-com:vml" Requires="v">
                <p:oleObj r:id="rId6" imgW="34226500" imgH="10236200" progId="">
                  <p:embed/>
                </p:oleObj>
              </mc:Choice>
              <mc:Fallback>
                <p:oleObj r:id="rId6" imgW="34226500" imgH="10236200" progId="">
                  <p:embed/>
                  <p:pic>
                    <p:nvPicPr>
                      <p:cNvPr id="5" name="Object 4">
                        <a:extLst>
                          <a:ext uri="{FF2B5EF4-FFF2-40B4-BE49-F238E27FC236}">
                            <a16:creationId xmlns:a16="http://schemas.microsoft.com/office/drawing/2014/main" id="{3496D835-743F-204C-A389-566658732E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1319" y="2634488"/>
                        <a:ext cx="3841750" cy="1146418"/>
                      </a:xfrm>
                      <a:prstGeom prst="rect">
                        <a:avLst/>
                      </a:prstGeom>
                      <a:solidFill>
                        <a:srgbClr val="3333FF"/>
                      </a:solidFill>
                      <a:ln w="38100">
                        <a:solidFill>
                          <a:srgbClr val="FF0066"/>
                        </a:solidFill>
                      </a:ln>
                      <a:effectLst/>
                    </p:spPr>
                  </p:pic>
                </p:oleObj>
              </mc:Fallback>
            </mc:AlternateContent>
          </a:graphicData>
        </a:graphic>
      </p:graphicFrame>
      <p:graphicFrame>
        <p:nvGraphicFramePr>
          <p:cNvPr id="6" name="Object 5">
            <a:extLst>
              <a:ext uri="{FF2B5EF4-FFF2-40B4-BE49-F238E27FC236}">
                <a16:creationId xmlns:a16="http://schemas.microsoft.com/office/drawing/2014/main" id="{06C808F2-86D8-3743-9E61-2BD0DCB6656D}"/>
              </a:ext>
            </a:extLst>
          </p:cNvPr>
          <p:cNvGraphicFramePr>
            <a:graphicFrameLocks noChangeAspect="1"/>
          </p:cNvGraphicFramePr>
          <p:nvPr>
            <p:extLst>
              <p:ext uri="{D42A27DB-BD31-4B8C-83A1-F6EECF244321}">
                <p14:modId xmlns:p14="http://schemas.microsoft.com/office/powerpoint/2010/main" val="1337158180"/>
              </p:ext>
            </p:extLst>
          </p:nvPr>
        </p:nvGraphicFramePr>
        <p:xfrm>
          <a:off x="900361" y="4004016"/>
          <a:ext cx="2033680" cy="865144"/>
        </p:xfrm>
        <a:graphic>
          <a:graphicData uri="http://schemas.openxmlformats.org/presentationml/2006/ole">
            <mc:AlternateContent xmlns:mc="http://schemas.openxmlformats.org/markup-compatibility/2006">
              <mc:Choice xmlns:v="urn:schemas-microsoft-com:vml" Requires="v">
                <p:oleObj r:id="rId8" imgW="18135600" imgH="9067800" progId="">
                  <p:embed/>
                </p:oleObj>
              </mc:Choice>
              <mc:Fallback>
                <p:oleObj r:id="rId8" imgW="18135600" imgH="9067800" progId="">
                  <p:embed/>
                  <p:pic>
                    <p:nvPicPr>
                      <p:cNvPr id="6" name="Object 5">
                        <a:extLst>
                          <a:ext uri="{FF2B5EF4-FFF2-40B4-BE49-F238E27FC236}">
                            <a16:creationId xmlns:a16="http://schemas.microsoft.com/office/drawing/2014/main" id="{06C808F2-86D8-3743-9E61-2BD0DCB665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361" y="4004016"/>
                        <a:ext cx="2033680" cy="865144"/>
                      </a:xfrm>
                      <a:prstGeom prst="rect">
                        <a:avLst/>
                      </a:prstGeom>
                      <a:solidFill>
                        <a:srgbClr val="3333FF"/>
                      </a:solidFill>
                      <a:ln>
                        <a:noFill/>
                      </a:ln>
                      <a:effectLst/>
                    </p:spPr>
                  </p:pic>
                </p:oleObj>
              </mc:Fallback>
            </mc:AlternateContent>
          </a:graphicData>
        </a:graphic>
      </p:graphicFrame>
      <p:graphicFrame>
        <p:nvGraphicFramePr>
          <p:cNvPr id="7" name="Object 6">
            <a:extLst>
              <a:ext uri="{FF2B5EF4-FFF2-40B4-BE49-F238E27FC236}">
                <a16:creationId xmlns:a16="http://schemas.microsoft.com/office/drawing/2014/main" id="{9146BCA1-DA9C-D44C-A2B8-22B93F4CD58E}"/>
              </a:ext>
            </a:extLst>
          </p:cNvPr>
          <p:cNvGraphicFramePr>
            <a:graphicFrameLocks noChangeAspect="1"/>
          </p:cNvGraphicFramePr>
          <p:nvPr>
            <p:extLst>
              <p:ext uri="{D42A27DB-BD31-4B8C-83A1-F6EECF244321}">
                <p14:modId xmlns:p14="http://schemas.microsoft.com/office/powerpoint/2010/main" val="3140737889"/>
              </p:ext>
            </p:extLst>
          </p:nvPr>
        </p:nvGraphicFramePr>
        <p:xfrm>
          <a:off x="903018" y="5143621"/>
          <a:ext cx="5778096" cy="1228032"/>
        </p:xfrm>
        <a:graphic>
          <a:graphicData uri="http://schemas.openxmlformats.org/presentationml/2006/ole">
            <mc:AlternateContent xmlns:mc="http://schemas.openxmlformats.org/markup-compatibility/2006">
              <mc:Choice xmlns:v="urn:schemas-microsoft-com:vml" Requires="v">
                <p:oleObj r:id="rId10" imgW="52374800" imgH="11112500" progId="">
                  <p:embed/>
                </p:oleObj>
              </mc:Choice>
              <mc:Fallback>
                <p:oleObj r:id="rId10" imgW="52374800" imgH="11112500" progId="">
                  <p:embed/>
                  <p:pic>
                    <p:nvPicPr>
                      <p:cNvPr id="7" name="Object 6">
                        <a:extLst>
                          <a:ext uri="{FF2B5EF4-FFF2-40B4-BE49-F238E27FC236}">
                            <a16:creationId xmlns:a16="http://schemas.microsoft.com/office/drawing/2014/main" id="{9146BCA1-DA9C-D44C-A2B8-22B93F4CD58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3018" y="5143621"/>
                        <a:ext cx="5778096" cy="1228032"/>
                      </a:xfrm>
                      <a:prstGeom prst="rect">
                        <a:avLst/>
                      </a:prstGeom>
                      <a:solidFill>
                        <a:srgbClr val="3333FF"/>
                      </a:solidFill>
                      <a:ln w="38100">
                        <a:solidFill>
                          <a:srgbClr val="FF0066"/>
                        </a:solidFill>
                      </a:ln>
                      <a:effectLst/>
                    </p:spPr>
                  </p:pic>
                </p:oleObj>
              </mc:Fallback>
            </mc:AlternateContent>
          </a:graphicData>
        </a:graphic>
      </p:graphicFrame>
      <p:sp>
        <p:nvSpPr>
          <p:cNvPr id="8" name="Text Box 7">
            <a:extLst>
              <a:ext uri="{FF2B5EF4-FFF2-40B4-BE49-F238E27FC236}">
                <a16:creationId xmlns:a16="http://schemas.microsoft.com/office/drawing/2014/main" id="{51B3CD7D-B90C-F84E-8E89-E2885F26F903}"/>
              </a:ext>
            </a:extLst>
          </p:cNvPr>
          <p:cNvSpPr txBox="1">
            <a:spLocks noChangeArrowheads="1"/>
          </p:cNvSpPr>
          <p:nvPr/>
        </p:nvSpPr>
        <p:spPr bwMode="auto">
          <a:xfrm>
            <a:off x="3419872" y="4069051"/>
            <a:ext cx="4103687" cy="735073"/>
          </a:xfrm>
          <a:prstGeom prst="rect">
            <a:avLst/>
          </a:prstGeom>
          <a:solidFill>
            <a:srgbClr val="3333FF"/>
          </a:solidFill>
          <a:ln w="9525">
            <a:solidFill>
              <a:schemeClr val="bg1"/>
            </a:solidFill>
            <a:miter lim="800000"/>
            <a:headEnd/>
            <a:tailEnd/>
          </a:ln>
          <a:effectLst/>
        </p:spPr>
        <p:txBody>
          <a:bodyPr>
            <a:spAutoFit/>
          </a:bodyPr>
          <a:lstStyle/>
          <a:p>
            <a:pPr>
              <a:lnSpc>
                <a:spcPct val="130000"/>
              </a:lnSpc>
              <a:spcBef>
                <a:spcPct val="50000"/>
              </a:spcBef>
            </a:pPr>
            <a:r>
              <a:rPr lang="zh-CN" altLang="zh-CN" sz="3600" b="0" i="1" dirty="0">
                <a:solidFill>
                  <a:schemeClr val="bg1"/>
                </a:solidFill>
                <a:latin typeface="Times New Roman" panose="02020603050405020304" pitchFamily="18" charset="0"/>
              </a:rPr>
              <a:t>c</a:t>
            </a:r>
            <a:r>
              <a:rPr lang="zh-CN" altLang="zh-CN" sz="3600" b="0" baseline="-25000" dirty="0">
                <a:solidFill>
                  <a:schemeClr val="bg1"/>
                </a:solidFill>
                <a:latin typeface="Times New Roman" panose="02020603050405020304" pitchFamily="18" charset="0"/>
              </a:rPr>
              <a:t>C</a:t>
            </a:r>
            <a:r>
              <a:rPr lang="zh-CN" altLang="zh-CN" sz="3600" b="0" dirty="0">
                <a:solidFill>
                  <a:schemeClr val="bg1"/>
                </a:solidFill>
                <a:latin typeface="Times New Roman" panose="02020603050405020304" pitchFamily="18" charset="0"/>
              </a:rPr>
              <a:t>= </a:t>
            </a:r>
            <a:r>
              <a:rPr lang="zh-CN" altLang="zh-CN" sz="3600" b="0" i="1" dirty="0">
                <a:solidFill>
                  <a:schemeClr val="bg1"/>
                </a:solidFill>
                <a:latin typeface="Times New Roman" panose="02020603050405020304" pitchFamily="18" charset="0"/>
              </a:rPr>
              <a:t>c</a:t>
            </a:r>
            <a:r>
              <a:rPr lang="zh-CN" altLang="zh-CN" sz="3600" b="0" baseline="-25000" dirty="0">
                <a:solidFill>
                  <a:schemeClr val="bg1"/>
                </a:solidFill>
                <a:latin typeface="Times New Roman" panose="02020603050405020304" pitchFamily="18" charset="0"/>
              </a:rPr>
              <a:t>A，0</a:t>
            </a:r>
            <a:r>
              <a:rPr lang="zh-CN" altLang="zh-CN" sz="3600" b="0" dirty="0">
                <a:solidFill>
                  <a:schemeClr val="bg1"/>
                </a:solidFill>
                <a:latin typeface="Times New Roman" panose="02020603050405020304" pitchFamily="18" charset="0"/>
              </a:rPr>
              <a:t>－</a:t>
            </a:r>
            <a:r>
              <a:rPr lang="zh-CN" altLang="zh-CN" sz="3600" b="0" baseline="-25000" dirty="0">
                <a:solidFill>
                  <a:schemeClr val="bg1"/>
                </a:solidFill>
                <a:latin typeface="Times New Roman" panose="02020603050405020304" pitchFamily="18" charset="0"/>
              </a:rPr>
              <a:t> </a:t>
            </a:r>
            <a:r>
              <a:rPr lang="zh-CN" altLang="zh-CN" sz="3600" b="0" i="1" dirty="0">
                <a:solidFill>
                  <a:schemeClr val="bg1"/>
                </a:solidFill>
                <a:latin typeface="Times New Roman" panose="02020603050405020304" pitchFamily="18" charset="0"/>
              </a:rPr>
              <a:t>c</a:t>
            </a:r>
            <a:r>
              <a:rPr lang="zh-CN" altLang="zh-CN" sz="3600" b="0" baseline="-25000" dirty="0">
                <a:solidFill>
                  <a:schemeClr val="bg1"/>
                </a:solidFill>
                <a:latin typeface="Times New Roman" panose="02020603050405020304" pitchFamily="18" charset="0"/>
              </a:rPr>
              <a:t>A </a:t>
            </a:r>
            <a:r>
              <a:rPr lang="zh-CN" altLang="zh-CN" sz="3600" b="0" dirty="0">
                <a:solidFill>
                  <a:schemeClr val="bg1"/>
                </a:solidFill>
                <a:latin typeface="Times New Roman" panose="02020603050405020304" pitchFamily="18" charset="0"/>
              </a:rPr>
              <a:t>－</a:t>
            </a:r>
            <a:r>
              <a:rPr lang="zh-CN" altLang="zh-CN" sz="3600" b="0" i="1" dirty="0">
                <a:solidFill>
                  <a:schemeClr val="bg1"/>
                </a:solidFill>
                <a:latin typeface="Times New Roman" panose="02020603050405020304" pitchFamily="18" charset="0"/>
              </a:rPr>
              <a:t>c</a:t>
            </a:r>
            <a:r>
              <a:rPr lang="zh-CN" altLang="zh-CN" sz="3600" b="0" baseline="-25000" dirty="0">
                <a:solidFill>
                  <a:schemeClr val="bg1"/>
                </a:solidFill>
                <a:latin typeface="Times New Roman" panose="02020603050405020304" pitchFamily="18" charset="0"/>
              </a:rPr>
              <a:t>B</a:t>
            </a:r>
          </a:p>
        </p:txBody>
      </p:sp>
      <p:grpSp>
        <p:nvGrpSpPr>
          <p:cNvPr id="12" name="组合 11">
            <a:extLst>
              <a:ext uri="{FF2B5EF4-FFF2-40B4-BE49-F238E27FC236}">
                <a16:creationId xmlns:a16="http://schemas.microsoft.com/office/drawing/2014/main" id="{FB4D3F3C-8E65-9ED1-E9FF-C1DF1EF49888}"/>
              </a:ext>
            </a:extLst>
          </p:cNvPr>
          <p:cNvGrpSpPr/>
          <p:nvPr/>
        </p:nvGrpSpPr>
        <p:grpSpPr>
          <a:xfrm>
            <a:off x="489168" y="333028"/>
            <a:ext cx="4419600" cy="647700"/>
            <a:chOff x="489168" y="333028"/>
            <a:chExt cx="4419600" cy="647700"/>
          </a:xfrm>
        </p:grpSpPr>
        <p:sp>
          <p:nvSpPr>
            <p:cNvPr id="9" name="Text Box 3">
              <a:extLst>
                <a:ext uri="{FF2B5EF4-FFF2-40B4-BE49-F238E27FC236}">
                  <a16:creationId xmlns:a16="http://schemas.microsoft.com/office/drawing/2014/main" id="{5E553AFF-0C15-F953-E06E-81950148A17F}"/>
                </a:ext>
              </a:extLst>
            </p:cNvPr>
            <p:cNvSpPr txBox="1">
              <a:spLocks noChangeArrowheads="1"/>
            </p:cNvSpPr>
            <p:nvPr/>
          </p:nvSpPr>
          <p:spPr bwMode="auto">
            <a:xfrm>
              <a:off x="489168" y="333028"/>
              <a:ext cx="4419600" cy="647700"/>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a:tabLst>
                  <a:tab pos="3948113" algn="l"/>
                </a:tabLst>
                <a:defRPr>
                  <a:solidFill>
                    <a:schemeClr val="tx1"/>
                  </a:solidFill>
                  <a:latin typeface="Arial" panose="020B0604020202020204" pitchFamily="34" charset="0"/>
                  <a:ea typeface="宋体" panose="02010600030101010101" pitchFamily="2" charset="-122"/>
                </a:defRPr>
              </a:lvl1pPr>
              <a:lvl2pPr>
                <a:tabLst>
                  <a:tab pos="3948113" algn="l"/>
                </a:tabLst>
                <a:defRPr>
                  <a:solidFill>
                    <a:schemeClr val="tx1"/>
                  </a:solidFill>
                  <a:latin typeface="Arial" panose="020B0604020202020204" pitchFamily="34" charset="0"/>
                  <a:ea typeface="宋体" panose="02010600030101010101" pitchFamily="2" charset="-122"/>
                </a:defRPr>
              </a:lvl2pPr>
              <a:lvl3pPr>
                <a:tabLst>
                  <a:tab pos="3948113" algn="l"/>
                </a:tabLst>
                <a:defRPr>
                  <a:solidFill>
                    <a:schemeClr val="tx1"/>
                  </a:solidFill>
                  <a:latin typeface="Arial" panose="020B0604020202020204" pitchFamily="34" charset="0"/>
                  <a:ea typeface="宋体" panose="02010600030101010101" pitchFamily="2" charset="-122"/>
                </a:defRPr>
              </a:lvl3pPr>
              <a:lvl4pPr>
                <a:tabLst>
                  <a:tab pos="3948113" algn="l"/>
                </a:tabLst>
                <a:defRPr>
                  <a:solidFill>
                    <a:schemeClr val="tx1"/>
                  </a:solidFill>
                  <a:latin typeface="Arial" panose="020B0604020202020204" pitchFamily="34" charset="0"/>
                  <a:ea typeface="宋体" panose="02010600030101010101" pitchFamily="2" charset="-122"/>
                </a:defRPr>
              </a:lvl4pPr>
              <a:lvl5pPr>
                <a:tabLst>
                  <a:tab pos="3948113" algn="l"/>
                </a:tabLst>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tabLst>
                  <a:tab pos="3948113" algn="l"/>
                </a:tabLst>
                <a:defRPr>
                  <a:solidFill>
                    <a:schemeClr val="tx1"/>
                  </a:solidFill>
                  <a:latin typeface="Arial" panose="020B0604020202020204" pitchFamily="34" charset="0"/>
                  <a:ea typeface="宋体" panose="02010600030101010101" pitchFamily="2" charset="-122"/>
                </a:defRPr>
              </a:lvl9pPr>
            </a:lstStyle>
            <a:p>
              <a:pPr>
                <a:lnSpc>
                  <a:spcPct val="130000"/>
                </a:lnSpc>
              </a:pPr>
              <a:r>
                <a:rPr lang="zh-CN" altLang="en-US" sz="3600" b="0" dirty="0">
                  <a:latin typeface="+mn-lt"/>
                  <a:ea typeface="黑体" panose="02010609060101010101" pitchFamily="49" charset="-122"/>
                </a:rPr>
                <a:t>    A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B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 </a:t>
              </a:r>
              <a:r>
                <a:rPr lang="en-US" altLang="zh-CN" sz="3600" b="0" dirty="0">
                  <a:latin typeface="+mn-lt"/>
                  <a:ea typeface="黑体" panose="02010609060101010101" pitchFamily="49" charset="-122"/>
                </a:rPr>
                <a:t> </a:t>
              </a:r>
              <a:r>
                <a:rPr lang="zh-CN" altLang="en-US" sz="3600" b="0" dirty="0">
                  <a:latin typeface="+mn-lt"/>
                  <a:ea typeface="黑体" panose="02010609060101010101" pitchFamily="49" charset="-122"/>
                </a:rPr>
                <a:t>C</a:t>
              </a:r>
            </a:p>
          </p:txBody>
        </p:sp>
        <p:sp>
          <p:nvSpPr>
            <p:cNvPr id="10" name="Line 2074">
              <a:extLst>
                <a:ext uri="{FF2B5EF4-FFF2-40B4-BE49-F238E27FC236}">
                  <a16:creationId xmlns:a16="http://schemas.microsoft.com/office/drawing/2014/main" id="{D4E721C5-70B1-B127-21B9-EA755AA278A1}"/>
                </a:ext>
              </a:extLst>
            </p:cNvPr>
            <p:cNvSpPr>
              <a:spLocks noChangeShapeType="1"/>
            </p:cNvSpPr>
            <p:nvPr/>
          </p:nvSpPr>
          <p:spPr bwMode="auto">
            <a:xfrm>
              <a:off x="1380430" y="692696"/>
              <a:ext cx="9593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1" name="Line 2074">
              <a:extLst>
                <a:ext uri="{FF2B5EF4-FFF2-40B4-BE49-F238E27FC236}">
                  <a16:creationId xmlns:a16="http://schemas.microsoft.com/office/drawing/2014/main" id="{9010495D-690D-B051-7453-D49FDA3B8065}"/>
                </a:ext>
              </a:extLst>
            </p:cNvPr>
            <p:cNvSpPr>
              <a:spLocks noChangeShapeType="1"/>
            </p:cNvSpPr>
            <p:nvPr/>
          </p:nvSpPr>
          <p:spPr bwMode="auto">
            <a:xfrm>
              <a:off x="2915816" y="714467"/>
              <a:ext cx="95932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grpSp>
    </p:spTree>
    <p:extLst>
      <p:ext uri="{BB962C8B-B14F-4D97-AF65-F5344CB8AC3E}">
        <p14:creationId xmlns:p14="http://schemas.microsoft.com/office/powerpoint/2010/main" val="1826362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654410A8-CED2-924B-9846-E99029B54B84}"/>
              </a:ext>
            </a:extLst>
          </p:cNvPr>
          <p:cNvSpPr>
            <a:spLocks noGrp="1"/>
          </p:cNvSpPr>
          <p:nvPr>
            <p:ph type="ftr" sz="quarter" idx="10"/>
          </p:nvPr>
        </p:nvSpPr>
        <p:spPr/>
        <p:txBody>
          <a:bodyPr/>
          <a:lstStyle/>
          <a:p>
            <a:pPr>
              <a:defRPr/>
            </a:pPr>
            <a:fld id="{DF0A6764-F8AE-4256-B866-94C26512E199}" type="slidenum">
              <a:rPr lang="zh-CN" altLang="en-US" smtClean="0"/>
              <a:pPr>
                <a:defRPr/>
              </a:pPr>
              <a:t>15</a:t>
            </a:fld>
            <a:endParaRPr lang="en-US" altLang="zh-CN"/>
          </a:p>
        </p:txBody>
      </p:sp>
      <p:sp>
        <p:nvSpPr>
          <p:cNvPr id="3" name="Text Box 2">
            <a:extLst>
              <a:ext uri="{FF2B5EF4-FFF2-40B4-BE49-F238E27FC236}">
                <a16:creationId xmlns:a16="http://schemas.microsoft.com/office/drawing/2014/main" id="{BB71CF68-E720-0840-B6DE-312876AB03F9}"/>
              </a:ext>
            </a:extLst>
          </p:cNvPr>
          <p:cNvSpPr txBox="1">
            <a:spLocks noChangeArrowheads="1"/>
          </p:cNvSpPr>
          <p:nvPr/>
        </p:nvSpPr>
        <p:spPr bwMode="auto">
          <a:xfrm>
            <a:off x="228600" y="476672"/>
            <a:ext cx="8663880" cy="1185646"/>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lnSpc>
                <a:spcPct val="110000"/>
              </a:lnSpc>
            </a:pPr>
            <a:r>
              <a:rPr lang="zh-CN" altLang="en-US" b="0" dirty="0">
                <a:latin typeface="+mn-lt"/>
                <a:ea typeface="+mj-ea"/>
              </a:rPr>
              <a:t>    因为中间产物既是前一步反应的生成物，又是后一步反应的反应物，它的浓度有一个先增后减的过程，中间会出现一个极大值。</a:t>
            </a:r>
          </a:p>
        </p:txBody>
      </p:sp>
      <p:sp>
        <p:nvSpPr>
          <p:cNvPr id="5" name="Text Box 4">
            <a:extLst>
              <a:ext uri="{FF2B5EF4-FFF2-40B4-BE49-F238E27FC236}">
                <a16:creationId xmlns:a16="http://schemas.microsoft.com/office/drawing/2014/main" id="{AB1B7418-D53C-0D4A-B198-589FA59E2F13}"/>
              </a:ext>
            </a:extLst>
          </p:cNvPr>
          <p:cNvSpPr txBox="1">
            <a:spLocks noChangeArrowheads="1"/>
          </p:cNvSpPr>
          <p:nvPr/>
        </p:nvSpPr>
        <p:spPr bwMode="auto">
          <a:xfrm>
            <a:off x="227626" y="1857531"/>
            <a:ext cx="8448830" cy="779381"/>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p>
            <a:pPr>
              <a:lnSpc>
                <a:spcPct val="110000"/>
              </a:lnSpc>
            </a:pPr>
            <a:r>
              <a:rPr lang="zh-CN" altLang="en-US" b="0" dirty="0">
                <a:latin typeface="+mn-lt"/>
                <a:ea typeface="+mj-ea"/>
              </a:rPr>
              <a:t>    这极大值的位置和高度决定于两个速率系数的相对大小，如下图所示：</a:t>
            </a:r>
          </a:p>
        </p:txBody>
      </p:sp>
      <p:grpSp>
        <p:nvGrpSpPr>
          <p:cNvPr id="14" name="组合 13">
            <a:extLst>
              <a:ext uri="{FF2B5EF4-FFF2-40B4-BE49-F238E27FC236}">
                <a16:creationId xmlns:a16="http://schemas.microsoft.com/office/drawing/2014/main" id="{AB928C47-C6D2-E046-9D7B-DA1B13A5432F}"/>
              </a:ext>
            </a:extLst>
          </p:cNvPr>
          <p:cNvGrpSpPr/>
          <p:nvPr/>
        </p:nvGrpSpPr>
        <p:grpSpPr>
          <a:xfrm>
            <a:off x="385357" y="3284984"/>
            <a:ext cx="8133367" cy="2905927"/>
            <a:chOff x="385357" y="3284984"/>
            <a:chExt cx="8133367" cy="2905927"/>
          </a:xfrm>
        </p:grpSpPr>
        <p:pic>
          <p:nvPicPr>
            <p:cNvPr id="9" name="图片 8">
              <a:extLst>
                <a:ext uri="{FF2B5EF4-FFF2-40B4-BE49-F238E27FC236}">
                  <a16:creationId xmlns:a16="http://schemas.microsoft.com/office/drawing/2014/main" id="{624A3DF6-8B8A-5E41-9DBB-FF21DFA7EA37}"/>
                </a:ext>
              </a:extLst>
            </p:cNvPr>
            <p:cNvPicPr>
              <a:picLocks noChangeAspect="1"/>
            </p:cNvPicPr>
            <p:nvPr/>
          </p:nvPicPr>
          <p:blipFill>
            <a:blip r:embed="rId2"/>
            <a:stretch>
              <a:fillRect/>
            </a:stretch>
          </p:blipFill>
          <p:spPr>
            <a:xfrm>
              <a:off x="385357" y="3284984"/>
              <a:ext cx="8133367" cy="2543640"/>
            </a:xfrm>
            <a:prstGeom prst="rect">
              <a:avLst/>
            </a:prstGeom>
          </p:spPr>
        </p:pic>
        <p:sp>
          <p:nvSpPr>
            <p:cNvPr id="10" name="文本框 9">
              <a:extLst>
                <a:ext uri="{FF2B5EF4-FFF2-40B4-BE49-F238E27FC236}">
                  <a16:creationId xmlns:a16="http://schemas.microsoft.com/office/drawing/2014/main" id="{73B7A164-3BF3-B74F-B612-4FB8F85D9A0F}"/>
                </a:ext>
              </a:extLst>
            </p:cNvPr>
            <p:cNvSpPr txBox="1"/>
            <p:nvPr/>
          </p:nvSpPr>
          <p:spPr>
            <a:xfrm>
              <a:off x="1547664" y="5729246"/>
              <a:ext cx="1055097"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 k</a:t>
              </a:r>
              <a:r>
                <a:rPr kumimoji="1" lang="en-US" altLang="zh-CN" baseline="-25000" dirty="0"/>
                <a:t>2</a:t>
              </a:r>
              <a:endParaRPr kumimoji="1" lang="zh-CN" altLang="en-US" dirty="0"/>
            </a:p>
          </p:txBody>
        </p:sp>
        <p:sp>
          <p:nvSpPr>
            <p:cNvPr id="11" name="文本框 10">
              <a:extLst>
                <a:ext uri="{FF2B5EF4-FFF2-40B4-BE49-F238E27FC236}">
                  <a16:creationId xmlns:a16="http://schemas.microsoft.com/office/drawing/2014/main" id="{8121F7D7-17E9-C648-8D1E-B3FBA7231F11}"/>
                </a:ext>
              </a:extLst>
            </p:cNvPr>
            <p:cNvSpPr txBox="1"/>
            <p:nvPr/>
          </p:nvSpPr>
          <p:spPr>
            <a:xfrm>
              <a:off x="3964988" y="5713904"/>
              <a:ext cx="1160895"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a:t>
              </a:r>
              <a:r>
                <a:rPr lang="en-US" altLang="zh-CN" dirty="0"/>
                <a:t>≫</a:t>
              </a:r>
              <a:r>
                <a:rPr kumimoji="1" lang="en-US" altLang="zh-CN" dirty="0"/>
                <a:t> k</a:t>
              </a:r>
              <a:r>
                <a:rPr kumimoji="1" lang="en-US" altLang="zh-CN" baseline="-25000" dirty="0"/>
                <a:t>2</a:t>
              </a:r>
              <a:endParaRPr kumimoji="1" lang="zh-CN" altLang="en-US" dirty="0"/>
            </a:p>
          </p:txBody>
        </p:sp>
        <p:sp>
          <p:nvSpPr>
            <p:cNvPr id="13" name="文本框 12">
              <a:extLst>
                <a:ext uri="{FF2B5EF4-FFF2-40B4-BE49-F238E27FC236}">
                  <a16:creationId xmlns:a16="http://schemas.microsoft.com/office/drawing/2014/main" id="{7BA5D52F-3AC8-4840-8A38-F972AD68F086}"/>
                </a:ext>
              </a:extLst>
            </p:cNvPr>
            <p:cNvSpPr txBox="1"/>
            <p:nvPr/>
          </p:nvSpPr>
          <p:spPr>
            <a:xfrm>
              <a:off x="6516216" y="5729244"/>
              <a:ext cx="1160895"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a:t>
              </a:r>
              <a:r>
                <a:rPr lang="en-US" altLang="zh-CN" dirty="0"/>
                <a:t>≪</a:t>
              </a:r>
              <a:r>
                <a:rPr kumimoji="1" lang="en-US" altLang="zh-CN" dirty="0"/>
                <a:t> k</a:t>
              </a:r>
              <a:r>
                <a:rPr kumimoji="1" lang="en-US" altLang="zh-CN" baseline="-25000" dirty="0"/>
                <a:t>2</a:t>
              </a:r>
              <a:endParaRPr kumimoji="1" lang="zh-CN" altLang="en-US" dirty="0"/>
            </a:p>
          </p:txBody>
        </p:sp>
      </p:grpSp>
    </p:spTree>
    <p:extLst>
      <p:ext uri="{BB962C8B-B14F-4D97-AF65-F5344CB8AC3E}">
        <p14:creationId xmlns:p14="http://schemas.microsoft.com/office/powerpoint/2010/main" val="34832163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6193EDB-DFE5-124B-B87A-7ED1A7E363E1}"/>
              </a:ext>
            </a:extLst>
          </p:cNvPr>
          <p:cNvSpPr>
            <a:spLocks noGrp="1"/>
          </p:cNvSpPr>
          <p:nvPr>
            <p:ph type="ftr" sz="quarter" idx="10"/>
          </p:nvPr>
        </p:nvSpPr>
        <p:spPr/>
        <p:txBody>
          <a:bodyPr/>
          <a:lstStyle/>
          <a:p>
            <a:pPr>
              <a:defRPr/>
            </a:pPr>
            <a:fld id="{DF0A6764-F8AE-4256-B866-94C26512E199}" type="slidenum">
              <a:rPr lang="zh-CN" altLang="en-US" smtClean="0"/>
              <a:pPr>
                <a:defRPr/>
              </a:pPr>
              <a:t>16</a:t>
            </a:fld>
            <a:endParaRPr lang="en-US" altLang="zh-CN"/>
          </a:p>
        </p:txBody>
      </p:sp>
      <p:sp>
        <p:nvSpPr>
          <p:cNvPr id="3" name="矩形 2">
            <a:extLst>
              <a:ext uri="{FF2B5EF4-FFF2-40B4-BE49-F238E27FC236}">
                <a16:creationId xmlns:a16="http://schemas.microsoft.com/office/drawing/2014/main" id="{B44D8625-535C-4F4C-858A-97786079B46A}"/>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a:extLst>
              <a:ext uri="{FF2B5EF4-FFF2-40B4-BE49-F238E27FC236}">
                <a16:creationId xmlns:a16="http://schemas.microsoft.com/office/drawing/2014/main" id="{F4787E1C-0BFE-6547-ABBA-1476CADC272A}"/>
              </a:ext>
            </a:extLst>
          </p:cNvPr>
          <p:cNvSpPr>
            <a:spLocks noChangeArrowheads="1"/>
          </p:cNvSpPr>
          <p:nvPr/>
        </p:nvSpPr>
        <p:spPr bwMode="auto">
          <a:xfrm>
            <a:off x="1259632" y="122531"/>
            <a:ext cx="669674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a:t>
            </a:r>
            <a:r>
              <a:rPr lang="zh-CN" altLang="en-GB" sz="3200" dirty="0">
                <a:solidFill>
                  <a:srgbClr val="3333CC">
                    <a:lumMod val="50000"/>
                  </a:srgbClr>
                </a:solidFill>
                <a:latin typeface="Arial" panose="020B0604020202020204" pitchFamily="34" charset="0"/>
                <a:ea typeface="黑体"/>
                <a:cs typeface="Arial" panose="020B0604020202020204" pitchFamily="34" charset="0"/>
              </a:rPr>
              <a:t>速率</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的近似处理方法</a:t>
            </a:r>
          </a:p>
        </p:txBody>
      </p:sp>
      <p:sp>
        <p:nvSpPr>
          <p:cNvPr id="5" name="矩形 4">
            <a:extLst>
              <a:ext uri="{FF2B5EF4-FFF2-40B4-BE49-F238E27FC236}">
                <a16:creationId xmlns:a16="http://schemas.microsoft.com/office/drawing/2014/main" id="{1EB5C8D6-83AE-5F42-9A36-E38EA563D0AE}"/>
              </a:ext>
            </a:extLst>
          </p:cNvPr>
          <p:cNvSpPr/>
          <p:nvPr/>
        </p:nvSpPr>
        <p:spPr>
          <a:xfrm>
            <a:off x="323528" y="1086991"/>
            <a:ext cx="8496944" cy="2585323"/>
          </a:xfrm>
          <a:prstGeom prst="rect">
            <a:avLst/>
          </a:prstGeom>
        </p:spPr>
        <p:txBody>
          <a:bodyPr wrap="square">
            <a:spAutoFit/>
          </a:bodyPr>
          <a:lstStyle/>
          <a:p>
            <a:pPr>
              <a:lnSpc>
                <a:spcPct val="150000"/>
              </a:lnSpc>
            </a:pPr>
            <a:r>
              <a:rPr lang="zh-CN" altLang="en-US" sz="2800" dirty="0">
                <a:latin typeface="+mn-lt"/>
                <a:ea typeface="+mj-ea"/>
              </a:rPr>
              <a:t>1</a:t>
            </a:r>
            <a:r>
              <a:rPr lang="en-GB" altLang="zh-CN" sz="2800" dirty="0">
                <a:latin typeface="+mn-lt"/>
                <a:ea typeface="+mj-ea"/>
              </a:rPr>
              <a:t>.</a:t>
            </a:r>
            <a:r>
              <a:rPr lang="en-US" altLang="zh-CN" sz="2800" dirty="0">
                <a:latin typeface="+mn-lt"/>
                <a:ea typeface="+mj-ea"/>
              </a:rPr>
              <a:t> </a:t>
            </a:r>
            <a:r>
              <a:rPr lang="zh-CN" altLang="en-US" sz="2800" dirty="0">
                <a:latin typeface="+mn-lt"/>
                <a:ea typeface="+mj-ea"/>
              </a:rPr>
              <a:t>选取速控步</a:t>
            </a:r>
            <a:endParaRPr lang="en-US" altLang="zh-CN" sz="2800" dirty="0">
              <a:latin typeface="+mn-lt"/>
              <a:ea typeface="+mj-ea"/>
            </a:endParaRPr>
          </a:p>
          <a:p>
            <a:r>
              <a:rPr lang="zh-CN" altLang="en-US" b="0" dirty="0">
                <a:latin typeface="+mj-ea"/>
                <a:ea typeface="+mj-ea"/>
              </a:rPr>
              <a:t>在连续反应中，如果有某步很慢，该步的速率基本上等于整个反应的速率，则该慢步骤称为速率决定步骤，简称控制步骤或速控步骤。利用控制步骤近似，可以使复杂反应的动力学方程推导步骤简化。</a:t>
            </a:r>
            <a:endParaRPr lang="en-US" altLang="zh-CN" b="0" dirty="0">
              <a:latin typeface="+mj-ea"/>
              <a:ea typeface="+mj-ea"/>
            </a:endParaRPr>
          </a:p>
          <a:p>
            <a:endParaRPr lang="en-US" altLang="zh-CN" dirty="0">
              <a:latin typeface="+mj-ea"/>
              <a:ea typeface="+mj-ea"/>
            </a:endParaRPr>
          </a:p>
        </p:txBody>
      </p:sp>
      <p:graphicFrame>
        <p:nvGraphicFramePr>
          <p:cNvPr id="6" name="Object 2">
            <a:extLst>
              <a:ext uri="{FF2B5EF4-FFF2-40B4-BE49-F238E27FC236}">
                <a16:creationId xmlns:a16="http://schemas.microsoft.com/office/drawing/2014/main" id="{AE2525D1-86B0-5048-ABC9-7CBD13C79332}"/>
              </a:ext>
            </a:extLst>
          </p:cNvPr>
          <p:cNvGraphicFramePr>
            <a:graphicFrameLocks noChangeAspect="1"/>
          </p:cNvGraphicFramePr>
          <p:nvPr>
            <p:extLst>
              <p:ext uri="{D42A27DB-BD31-4B8C-83A1-F6EECF244321}">
                <p14:modId xmlns:p14="http://schemas.microsoft.com/office/powerpoint/2010/main" val="1952044190"/>
              </p:ext>
            </p:extLst>
          </p:nvPr>
        </p:nvGraphicFramePr>
        <p:xfrm>
          <a:off x="2627920" y="3546042"/>
          <a:ext cx="3763920" cy="603038"/>
        </p:xfrm>
        <a:graphic>
          <a:graphicData uri="http://schemas.openxmlformats.org/presentationml/2006/ole">
            <mc:AlternateContent xmlns:mc="http://schemas.openxmlformats.org/markup-compatibility/2006">
              <mc:Choice xmlns:v="urn:schemas-microsoft-com:vml" Requires="v">
                <p:oleObj r:id="rId3" imgW="32766000" imgH="5270500" progId="">
                  <p:embed/>
                </p:oleObj>
              </mc:Choice>
              <mc:Fallback>
                <p:oleObj r:id="rId3" imgW="32766000" imgH="5270500" progId="">
                  <p:embed/>
                  <p:pic>
                    <p:nvPicPr>
                      <p:cNvPr id="97282" name="Object 2">
                        <a:extLst>
                          <a:ext uri="{FF2B5EF4-FFF2-40B4-BE49-F238E27FC236}">
                            <a16:creationId xmlns:a16="http://schemas.microsoft.com/office/drawing/2014/main" id="{F2F40E7B-F108-1748-B2A5-3EC13D9153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7920" y="3546042"/>
                        <a:ext cx="3763920" cy="603038"/>
                      </a:xfrm>
                      <a:prstGeom prst="rect">
                        <a:avLst/>
                      </a:prstGeom>
                      <a:solidFill>
                        <a:srgbClr val="3333FF"/>
                      </a:solidFill>
                      <a:ln>
                        <a:noFill/>
                      </a:ln>
                      <a:effectLst/>
                    </p:spPr>
                  </p:pic>
                </p:oleObj>
              </mc:Fallback>
            </mc:AlternateContent>
          </a:graphicData>
        </a:graphic>
      </p:graphicFrame>
      <p:graphicFrame>
        <p:nvGraphicFramePr>
          <p:cNvPr id="7" name="Object 3">
            <a:extLst>
              <a:ext uri="{FF2B5EF4-FFF2-40B4-BE49-F238E27FC236}">
                <a16:creationId xmlns:a16="http://schemas.microsoft.com/office/drawing/2014/main" id="{52C03478-9991-2F48-BADF-67F69E19327F}"/>
              </a:ext>
            </a:extLst>
          </p:cNvPr>
          <p:cNvGraphicFramePr>
            <a:graphicFrameLocks noChangeAspect="1"/>
          </p:cNvGraphicFramePr>
          <p:nvPr>
            <p:extLst>
              <p:ext uri="{D42A27DB-BD31-4B8C-83A1-F6EECF244321}">
                <p14:modId xmlns:p14="http://schemas.microsoft.com/office/powerpoint/2010/main" val="3348036396"/>
              </p:ext>
            </p:extLst>
          </p:nvPr>
        </p:nvGraphicFramePr>
        <p:xfrm>
          <a:off x="539552" y="4468266"/>
          <a:ext cx="7991475" cy="1697038"/>
        </p:xfrm>
        <a:graphic>
          <a:graphicData uri="http://schemas.openxmlformats.org/presentationml/2006/ole">
            <mc:AlternateContent xmlns:mc="http://schemas.openxmlformats.org/markup-compatibility/2006">
              <mc:Choice xmlns:v="urn:schemas-microsoft-com:vml" Requires="v">
                <p:oleObj r:id="rId5" imgW="52374800" imgH="11112500" progId="">
                  <p:embed/>
                </p:oleObj>
              </mc:Choice>
              <mc:Fallback>
                <p:oleObj r:id="rId5" imgW="52374800" imgH="11112500" progId="">
                  <p:embed/>
                  <p:pic>
                    <p:nvPicPr>
                      <p:cNvPr id="97283" name="Object 3">
                        <a:extLst>
                          <a:ext uri="{FF2B5EF4-FFF2-40B4-BE49-F238E27FC236}">
                            <a16:creationId xmlns:a16="http://schemas.microsoft.com/office/drawing/2014/main" id="{A1FF2EAA-3D68-D249-AB88-4BCF73DBB7C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4468266"/>
                        <a:ext cx="7991475" cy="1697038"/>
                      </a:xfrm>
                      <a:prstGeom prst="rect">
                        <a:avLst/>
                      </a:prstGeom>
                      <a:solidFill>
                        <a:srgbClr val="3333FF"/>
                      </a:solidFill>
                      <a:ln>
                        <a:noFill/>
                      </a:ln>
                      <a:effectLst/>
                    </p:spPr>
                  </p:pic>
                </p:oleObj>
              </mc:Fallback>
            </mc:AlternateContent>
          </a:graphicData>
        </a:graphic>
      </p:graphicFrame>
    </p:spTree>
    <p:extLst>
      <p:ext uri="{BB962C8B-B14F-4D97-AF65-F5344CB8AC3E}">
        <p14:creationId xmlns:p14="http://schemas.microsoft.com/office/powerpoint/2010/main" val="22750715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1026"/>
          <p:cNvPicPr>
            <a:picLocks noChangeAspect="1" noChangeArrowheads="1"/>
          </p:cNvPicPr>
          <p:nvPr/>
        </p:nvPicPr>
        <p:blipFill>
          <a:blip r:embed="rId2">
            <a:lum bright="-24000" contrast="30000"/>
            <a:extLst>
              <a:ext uri="{28A0092B-C50C-407E-A947-70E740481C1C}">
                <a14:useLocalDpi xmlns:a14="http://schemas.microsoft.com/office/drawing/2010/main" val="0"/>
              </a:ext>
            </a:extLst>
          </a:blip>
          <a:srcRect/>
          <a:stretch>
            <a:fillRect/>
          </a:stretch>
        </p:blipFill>
        <p:spPr bwMode="auto">
          <a:xfrm>
            <a:off x="648344" y="1268413"/>
            <a:ext cx="7812088" cy="463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2499" name="Text Box 1027"/>
          <p:cNvSpPr txBox="1">
            <a:spLocks noChangeArrowheads="1"/>
          </p:cNvSpPr>
          <p:nvPr/>
        </p:nvSpPr>
        <p:spPr bwMode="auto">
          <a:xfrm>
            <a:off x="2195513" y="6092825"/>
            <a:ext cx="4989512" cy="519113"/>
          </a:xfrm>
          <a:prstGeom prst="rect">
            <a:avLst/>
          </a:prstGeom>
          <a:noFill/>
          <a:ln w="9525" algn="ctr">
            <a:noFill/>
            <a:miter lim="800000"/>
            <a:headEnd/>
            <a:tailEnd/>
          </a:ln>
          <a:effectLst/>
        </p:spPr>
        <p:txBody>
          <a:bodyPr>
            <a:spAutoFit/>
          </a:bodyPr>
          <a:lstStyle/>
          <a:p>
            <a:pPr algn="ctr">
              <a:defRPr/>
            </a:pPr>
            <a:r>
              <a:rPr kumimoji="0" lang="zh-CN" altLang="en-US" sz="2800" dirty="0">
                <a:solidFill>
                  <a:schemeClr val="accent2">
                    <a:lumMod val="50000"/>
                  </a:schemeClr>
                </a:solidFill>
                <a:latin typeface="+mj-ea"/>
                <a:ea typeface="+mj-ea"/>
              </a:rPr>
              <a:t>速率控制步骤的概念</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17</a:t>
            </a:fld>
            <a:endParaRPr lang="en-US" altLang="zh-CN" dirty="0">
              <a:solidFill>
                <a:srgbClr val="000000"/>
              </a:solidFill>
            </a:endParaRPr>
          </a:p>
        </p:txBody>
      </p:sp>
      <p:sp>
        <p:nvSpPr>
          <p:cNvPr id="8" name="Rectangle 6">
            <a:extLst>
              <a:ext uri="{FF2B5EF4-FFF2-40B4-BE49-F238E27FC236}">
                <a16:creationId xmlns:a16="http://schemas.microsoft.com/office/drawing/2014/main" id="{0A270692-B68F-1C43-93AD-0965D579787D}"/>
              </a:ext>
            </a:extLst>
          </p:cNvPr>
          <p:cNvSpPr>
            <a:spLocks noChangeArrowheads="1"/>
          </p:cNvSpPr>
          <p:nvPr/>
        </p:nvSpPr>
        <p:spPr bwMode="auto">
          <a:xfrm>
            <a:off x="1259632" y="122531"/>
            <a:ext cx="669674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a:t>
            </a:r>
            <a:r>
              <a:rPr lang="zh-CN" altLang="en-GB" sz="3200" dirty="0">
                <a:solidFill>
                  <a:srgbClr val="3333CC">
                    <a:lumMod val="50000"/>
                  </a:srgbClr>
                </a:solidFill>
                <a:latin typeface="Arial" panose="020B0604020202020204" pitchFamily="34" charset="0"/>
                <a:ea typeface="黑体"/>
                <a:cs typeface="Arial" panose="020B0604020202020204" pitchFamily="34" charset="0"/>
              </a:rPr>
              <a:t>速率</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的近似处理方法</a:t>
            </a:r>
          </a:p>
        </p:txBody>
      </p:sp>
    </p:spTree>
    <p:extLst>
      <p:ext uri="{BB962C8B-B14F-4D97-AF65-F5344CB8AC3E}">
        <p14:creationId xmlns:p14="http://schemas.microsoft.com/office/powerpoint/2010/main" val="5648280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B005B4F-E5BB-C44A-9114-682EDEADB996}"/>
              </a:ext>
            </a:extLst>
          </p:cNvPr>
          <p:cNvSpPr>
            <a:spLocks noGrp="1"/>
          </p:cNvSpPr>
          <p:nvPr>
            <p:ph type="ftr" sz="quarter" idx="10"/>
          </p:nvPr>
        </p:nvSpPr>
        <p:spPr/>
        <p:txBody>
          <a:bodyPr/>
          <a:lstStyle/>
          <a:p>
            <a:pPr>
              <a:defRPr/>
            </a:pPr>
            <a:fld id="{DF0A6764-F8AE-4256-B866-94C26512E199}" type="slidenum">
              <a:rPr lang="zh-CN" altLang="en-US" smtClean="0"/>
              <a:pPr>
                <a:defRPr/>
              </a:pPr>
              <a:t>18</a:t>
            </a:fld>
            <a:endParaRPr lang="en-US" altLang="zh-CN"/>
          </a:p>
        </p:txBody>
      </p:sp>
      <p:sp>
        <p:nvSpPr>
          <p:cNvPr id="3" name="矩形 2">
            <a:extLst>
              <a:ext uri="{FF2B5EF4-FFF2-40B4-BE49-F238E27FC236}">
                <a16:creationId xmlns:a16="http://schemas.microsoft.com/office/drawing/2014/main" id="{3EA12EF8-103B-7448-B664-27928C041E05}"/>
              </a:ext>
            </a:extLst>
          </p:cNvPr>
          <p:cNvSpPr/>
          <p:nvPr/>
        </p:nvSpPr>
        <p:spPr>
          <a:xfrm>
            <a:off x="323528" y="260648"/>
            <a:ext cx="8507288" cy="2585323"/>
          </a:xfrm>
          <a:prstGeom prst="rect">
            <a:avLst/>
          </a:prstGeom>
        </p:spPr>
        <p:txBody>
          <a:bodyPr wrap="square">
            <a:spAutoFit/>
          </a:bodyPr>
          <a:lstStyle/>
          <a:p>
            <a:pPr>
              <a:lnSpc>
                <a:spcPct val="150000"/>
              </a:lnSpc>
            </a:pPr>
            <a:r>
              <a:rPr lang="en-US" altLang="zh-CN" sz="2800" dirty="0">
                <a:solidFill>
                  <a:srgbClr val="000000"/>
                </a:solidFill>
                <a:ea typeface="SimHei" panose="02010609060101010101" pitchFamily="49" charset="-122"/>
              </a:rPr>
              <a:t>2. </a:t>
            </a:r>
            <a:r>
              <a:rPr lang="zh-CN" altLang="en-US" sz="2800" dirty="0">
                <a:solidFill>
                  <a:srgbClr val="000000"/>
                </a:solidFill>
                <a:ea typeface="SimHei" panose="02010609060101010101" pitchFamily="49" charset="-122"/>
              </a:rPr>
              <a:t>平衡态近似法</a:t>
            </a:r>
            <a:endParaRPr lang="en-US" altLang="zh-CN" sz="2800" dirty="0">
              <a:solidFill>
                <a:srgbClr val="000000"/>
              </a:solidFill>
              <a:ea typeface="SimHei" panose="02010609060101010101" pitchFamily="49" charset="-122"/>
            </a:endParaRPr>
          </a:p>
          <a:p>
            <a:r>
              <a:rPr lang="zh-CN" altLang="en-US" b="0" dirty="0">
                <a:solidFill>
                  <a:srgbClr val="000000"/>
                </a:solidFill>
                <a:latin typeface="+mj-ea"/>
                <a:ea typeface="+mj-ea"/>
              </a:rPr>
              <a:t>在一个包括有对行反应的连续反应中，存在速控步时，可以认为其它各反应步骤的正向和逆向间的平衡关系可以继续保持而不受速控步影响。而且总反应速率及以前的平衡过程，与速控步后的各快速反应步骤无关。在化学动力学中，这种处理方法称为平衡近似。</a:t>
            </a:r>
          </a:p>
        </p:txBody>
      </p:sp>
      <p:graphicFrame>
        <p:nvGraphicFramePr>
          <p:cNvPr id="4" name="Object 2">
            <a:extLst>
              <a:ext uri="{FF2B5EF4-FFF2-40B4-BE49-F238E27FC236}">
                <a16:creationId xmlns:a16="http://schemas.microsoft.com/office/drawing/2014/main" id="{FD6B909B-4151-5448-96FD-91C512E832B3}"/>
              </a:ext>
            </a:extLst>
          </p:cNvPr>
          <p:cNvGraphicFramePr>
            <a:graphicFrameLocks noChangeAspect="1"/>
          </p:cNvGraphicFramePr>
          <p:nvPr>
            <p:extLst>
              <p:ext uri="{D42A27DB-BD31-4B8C-83A1-F6EECF244321}">
                <p14:modId xmlns:p14="http://schemas.microsoft.com/office/powerpoint/2010/main" val="3344875468"/>
              </p:ext>
            </p:extLst>
          </p:nvPr>
        </p:nvGraphicFramePr>
        <p:xfrm>
          <a:off x="2892735" y="2989987"/>
          <a:ext cx="3646116" cy="692971"/>
        </p:xfrm>
        <a:graphic>
          <a:graphicData uri="http://schemas.openxmlformats.org/presentationml/2006/ole">
            <mc:AlternateContent xmlns:mc="http://schemas.openxmlformats.org/markup-compatibility/2006">
              <mc:Choice xmlns:v="urn:schemas-microsoft-com:vml" Requires="v">
                <p:oleObj r:id="rId2" imgW="41541700" imgH="7899400" progId="">
                  <p:embed/>
                </p:oleObj>
              </mc:Choice>
              <mc:Fallback>
                <p:oleObj r:id="rId2" imgW="41541700" imgH="7899400" progId="">
                  <p:embed/>
                  <p:pic>
                    <p:nvPicPr>
                      <p:cNvPr id="100354" name="Object 2">
                        <a:extLst>
                          <a:ext uri="{FF2B5EF4-FFF2-40B4-BE49-F238E27FC236}">
                            <a16:creationId xmlns:a16="http://schemas.microsoft.com/office/drawing/2014/main" id="{D360381A-D72B-384A-8C73-9E55EFE5D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2735" y="2989987"/>
                        <a:ext cx="3646116" cy="692971"/>
                      </a:xfrm>
                      <a:prstGeom prst="rect">
                        <a:avLst/>
                      </a:prstGeom>
                      <a:solidFill>
                        <a:srgbClr val="3333FF"/>
                      </a:solidFill>
                      <a:ln>
                        <a:noFill/>
                      </a:ln>
                      <a:effectLst/>
                    </p:spPr>
                  </p:pic>
                </p:oleObj>
              </mc:Fallback>
            </mc:AlternateContent>
          </a:graphicData>
        </a:graphic>
      </p:graphicFrame>
      <p:sp>
        <p:nvSpPr>
          <p:cNvPr id="5" name="Text Box 3">
            <a:extLst>
              <a:ext uri="{FF2B5EF4-FFF2-40B4-BE49-F238E27FC236}">
                <a16:creationId xmlns:a16="http://schemas.microsoft.com/office/drawing/2014/main" id="{0EDAE294-BDAA-6742-8882-416DCA98E97C}"/>
              </a:ext>
            </a:extLst>
          </p:cNvPr>
          <p:cNvSpPr txBox="1">
            <a:spLocks noChangeArrowheads="1"/>
          </p:cNvSpPr>
          <p:nvPr/>
        </p:nvSpPr>
        <p:spPr bwMode="auto">
          <a:xfrm>
            <a:off x="5148064" y="3810723"/>
            <a:ext cx="863600" cy="519113"/>
          </a:xfrm>
          <a:prstGeom prst="rect">
            <a:avLst/>
          </a:prstGeom>
          <a:solidFill>
            <a:srgbClr val="3333FF"/>
          </a:solidFill>
          <a:ln>
            <a:noFill/>
          </a:ln>
          <a:effectLst/>
        </p:spPr>
        <p:txBody>
          <a:bodyPr>
            <a:spAutoFit/>
          </a:bodyPr>
          <a:lstStyle/>
          <a:p>
            <a:pPr algn="ctr">
              <a:spcBef>
                <a:spcPct val="50000"/>
              </a:spcBef>
            </a:pPr>
            <a:r>
              <a:rPr lang="zh-CN" altLang="zh-CN" sz="2800" dirty="0">
                <a:solidFill>
                  <a:schemeClr val="bg1"/>
                </a:solidFill>
              </a:rPr>
              <a:t>慢</a:t>
            </a:r>
          </a:p>
        </p:txBody>
      </p:sp>
      <p:sp>
        <p:nvSpPr>
          <p:cNvPr id="6" name="Text Box 4">
            <a:extLst>
              <a:ext uri="{FF2B5EF4-FFF2-40B4-BE49-F238E27FC236}">
                <a16:creationId xmlns:a16="http://schemas.microsoft.com/office/drawing/2014/main" id="{0FAA0509-6770-FA4C-9A5A-5F6402788867}"/>
              </a:ext>
            </a:extLst>
          </p:cNvPr>
          <p:cNvSpPr txBox="1">
            <a:spLocks noChangeArrowheads="1"/>
          </p:cNvSpPr>
          <p:nvPr/>
        </p:nvSpPr>
        <p:spPr bwMode="auto">
          <a:xfrm>
            <a:off x="3563888" y="3810724"/>
            <a:ext cx="863600" cy="519113"/>
          </a:xfrm>
          <a:prstGeom prst="rect">
            <a:avLst/>
          </a:prstGeom>
          <a:solidFill>
            <a:srgbClr val="3333FF"/>
          </a:solidFill>
          <a:ln>
            <a:noFill/>
          </a:ln>
          <a:effectLst/>
        </p:spPr>
        <p:txBody>
          <a:bodyPr>
            <a:spAutoFit/>
          </a:bodyPr>
          <a:lstStyle/>
          <a:p>
            <a:pPr algn="ctr">
              <a:spcBef>
                <a:spcPct val="50000"/>
              </a:spcBef>
            </a:pPr>
            <a:r>
              <a:rPr lang="zh-CN" altLang="zh-CN" sz="2800" dirty="0">
                <a:solidFill>
                  <a:schemeClr val="bg1"/>
                </a:solidFill>
              </a:rPr>
              <a:t>快</a:t>
            </a:r>
          </a:p>
        </p:txBody>
      </p:sp>
      <p:graphicFrame>
        <p:nvGraphicFramePr>
          <p:cNvPr id="7" name="Object 5">
            <a:extLst>
              <a:ext uri="{FF2B5EF4-FFF2-40B4-BE49-F238E27FC236}">
                <a16:creationId xmlns:a16="http://schemas.microsoft.com/office/drawing/2014/main" id="{8040B0F7-1F18-F043-8282-7A2E059FEEA7}"/>
              </a:ext>
            </a:extLst>
          </p:cNvPr>
          <p:cNvGraphicFramePr>
            <a:graphicFrameLocks noChangeAspect="1"/>
          </p:cNvGraphicFramePr>
          <p:nvPr>
            <p:extLst>
              <p:ext uri="{D42A27DB-BD31-4B8C-83A1-F6EECF244321}">
                <p14:modId xmlns:p14="http://schemas.microsoft.com/office/powerpoint/2010/main" val="2820871546"/>
              </p:ext>
            </p:extLst>
          </p:nvPr>
        </p:nvGraphicFramePr>
        <p:xfrm>
          <a:off x="2107088" y="4653136"/>
          <a:ext cx="2735262" cy="712788"/>
        </p:xfrm>
        <a:graphic>
          <a:graphicData uri="http://schemas.openxmlformats.org/presentationml/2006/ole">
            <mc:AlternateContent xmlns:mc="http://schemas.openxmlformats.org/markup-compatibility/2006">
              <mc:Choice xmlns:v="urn:schemas-microsoft-com:vml" Requires="v">
                <p:oleObj r:id="rId4" imgW="20193000" imgH="5270500" progId="">
                  <p:embed/>
                </p:oleObj>
              </mc:Choice>
              <mc:Fallback>
                <p:oleObj r:id="rId4" imgW="20193000" imgH="5270500" progId="">
                  <p:embed/>
                  <p:pic>
                    <p:nvPicPr>
                      <p:cNvPr id="100357" name="Object 5">
                        <a:extLst>
                          <a:ext uri="{FF2B5EF4-FFF2-40B4-BE49-F238E27FC236}">
                            <a16:creationId xmlns:a16="http://schemas.microsoft.com/office/drawing/2014/main" id="{8A2D9678-7BAF-EB47-9BE6-166C4FB243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088" y="4653136"/>
                        <a:ext cx="2735262" cy="712788"/>
                      </a:xfrm>
                      <a:prstGeom prst="rect">
                        <a:avLst/>
                      </a:prstGeom>
                      <a:solidFill>
                        <a:srgbClr val="3333FF"/>
                      </a:solidFill>
                      <a:ln>
                        <a:noFill/>
                      </a:ln>
                      <a:effectLst/>
                    </p:spPr>
                  </p:pic>
                </p:oleObj>
              </mc:Fallback>
            </mc:AlternateContent>
          </a:graphicData>
        </a:graphic>
      </p:graphicFrame>
      <p:graphicFrame>
        <p:nvGraphicFramePr>
          <p:cNvPr id="8" name="Object 6">
            <a:extLst>
              <a:ext uri="{FF2B5EF4-FFF2-40B4-BE49-F238E27FC236}">
                <a16:creationId xmlns:a16="http://schemas.microsoft.com/office/drawing/2014/main" id="{A150BAF4-40BD-C24E-867F-A6F2ACCB16D2}"/>
              </a:ext>
            </a:extLst>
          </p:cNvPr>
          <p:cNvGraphicFramePr>
            <a:graphicFrameLocks noChangeAspect="1"/>
          </p:cNvGraphicFramePr>
          <p:nvPr>
            <p:extLst>
              <p:ext uri="{D42A27DB-BD31-4B8C-83A1-F6EECF244321}">
                <p14:modId xmlns:p14="http://schemas.microsoft.com/office/powerpoint/2010/main" val="1896404087"/>
              </p:ext>
            </p:extLst>
          </p:nvPr>
        </p:nvGraphicFramePr>
        <p:xfrm>
          <a:off x="5579864" y="4534464"/>
          <a:ext cx="2378902" cy="1009664"/>
        </p:xfrm>
        <a:graphic>
          <a:graphicData uri="http://schemas.openxmlformats.org/presentationml/2006/ole">
            <mc:AlternateContent xmlns:mc="http://schemas.openxmlformats.org/markup-compatibility/2006">
              <mc:Choice xmlns:v="urn:schemas-microsoft-com:vml" Requires="v">
                <p:oleObj r:id="rId6" imgW="23406100" imgH="9944100" progId="">
                  <p:embed/>
                </p:oleObj>
              </mc:Choice>
              <mc:Fallback>
                <p:oleObj r:id="rId6" imgW="23406100" imgH="9944100" progId="">
                  <p:embed/>
                  <p:pic>
                    <p:nvPicPr>
                      <p:cNvPr id="100358" name="Object 6">
                        <a:extLst>
                          <a:ext uri="{FF2B5EF4-FFF2-40B4-BE49-F238E27FC236}">
                            <a16:creationId xmlns:a16="http://schemas.microsoft.com/office/drawing/2014/main" id="{5435FB2A-D4B9-D045-AF84-A563E101C6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9864" y="4534464"/>
                        <a:ext cx="2378902" cy="1009664"/>
                      </a:xfrm>
                      <a:prstGeom prst="rect">
                        <a:avLst/>
                      </a:prstGeom>
                      <a:solidFill>
                        <a:srgbClr val="3333FF"/>
                      </a:solidFill>
                      <a:ln>
                        <a:noFill/>
                      </a:ln>
                      <a:effectLst/>
                    </p:spPr>
                  </p:pic>
                </p:oleObj>
              </mc:Fallback>
            </mc:AlternateContent>
          </a:graphicData>
        </a:graphic>
      </p:graphicFrame>
      <p:graphicFrame>
        <p:nvGraphicFramePr>
          <p:cNvPr id="9" name="Object 7">
            <a:extLst>
              <a:ext uri="{FF2B5EF4-FFF2-40B4-BE49-F238E27FC236}">
                <a16:creationId xmlns:a16="http://schemas.microsoft.com/office/drawing/2014/main" id="{72A23E64-5A77-7E4C-9145-E922CB3916EC}"/>
              </a:ext>
            </a:extLst>
          </p:cNvPr>
          <p:cNvGraphicFramePr>
            <a:graphicFrameLocks noChangeAspect="1"/>
          </p:cNvGraphicFramePr>
          <p:nvPr>
            <p:extLst>
              <p:ext uri="{D42A27DB-BD31-4B8C-83A1-F6EECF244321}">
                <p14:modId xmlns:p14="http://schemas.microsoft.com/office/powerpoint/2010/main" val="1873484193"/>
              </p:ext>
            </p:extLst>
          </p:nvPr>
        </p:nvGraphicFramePr>
        <p:xfrm>
          <a:off x="2535386" y="5613374"/>
          <a:ext cx="1892102" cy="1066633"/>
        </p:xfrm>
        <a:graphic>
          <a:graphicData uri="http://schemas.openxmlformats.org/presentationml/2006/ole">
            <mc:AlternateContent xmlns:mc="http://schemas.openxmlformats.org/markup-compatibility/2006">
              <mc:Choice xmlns:v="urn:schemas-microsoft-com:vml" Requires="v">
                <p:oleObj r:id="rId8" imgW="16090900" imgH="9067800" progId="">
                  <p:embed/>
                </p:oleObj>
              </mc:Choice>
              <mc:Fallback>
                <p:oleObj r:id="rId8" imgW="16090900" imgH="9067800" progId="">
                  <p:embed/>
                  <p:pic>
                    <p:nvPicPr>
                      <p:cNvPr id="100359" name="Object 7">
                        <a:extLst>
                          <a:ext uri="{FF2B5EF4-FFF2-40B4-BE49-F238E27FC236}">
                            <a16:creationId xmlns:a16="http://schemas.microsoft.com/office/drawing/2014/main" id="{D4175300-E4D2-6349-930B-74151E27E35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35386" y="5613374"/>
                        <a:ext cx="1892102" cy="1066633"/>
                      </a:xfrm>
                      <a:prstGeom prst="rect">
                        <a:avLst/>
                      </a:prstGeom>
                      <a:solidFill>
                        <a:srgbClr val="3333FF"/>
                      </a:solidFill>
                      <a:ln>
                        <a:noFill/>
                      </a:ln>
                      <a:effectLst/>
                    </p:spPr>
                  </p:pic>
                </p:oleObj>
              </mc:Fallback>
            </mc:AlternateContent>
          </a:graphicData>
        </a:graphic>
      </p:graphicFrame>
      <p:graphicFrame>
        <p:nvGraphicFramePr>
          <p:cNvPr id="10" name="Object 8">
            <a:extLst>
              <a:ext uri="{FF2B5EF4-FFF2-40B4-BE49-F238E27FC236}">
                <a16:creationId xmlns:a16="http://schemas.microsoft.com/office/drawing/2014/main" id="{CC131E9A-148C-124B-AA02-A495DAB24968}"/>
              </a:ext>
            </a:extLst>
          </p:cNvPr>
          <p:cNvGraphicFramePr>
            <a:graphicFrameLocks noChangeAspect="1"/>
          </p:cNvGraphicFramePr>
          <p:nvPr>
            <p:extLst>
              <p:ext uri="{D42A27DB-BD31-4B8C-83A1-F6EECF244321}">
                <p14:modId xmlns:p14="http://schemas.microsoft.com/office/powerpoint/2010/main" val="4081005775"/>
              </p:ext>
            </p:extLst>
          </p:nvPr>
        </p:nvGraphicFramePr>
        <p:xfrm>
          <a:off x="5777284" y="6035564"/>
          <a:ext cx="2197944" cy="656890"/>
        </p:xfrm>
        <a:graphic>
          <a:graphicData uri="http://schemas.openxmlformats.org/presentationml/2006/ole">
            <mc:AlternateContent xmlns:mc="http://schemas.openxmlformats.org/markup-compatibility/2006">
              <mc:Choice xmlns:v="urn:schemas-microsoft-com:vml" Requires="v">
                <p:oleObj r:id="rId10" imgW="17551400" imgH="5270500" progId="">
                  <p:embed/>
                </p:oleObj>
              </mc:Choice>
              <mc:Fallback>
                <p:oleObj r:id="rId10" imgW="17551400" imgH="5270500" progId="">
                  <p:embed/>
                  <p:pic>
                    <p:nvPicPr>
                      <p:cNvPr id="100360" name="Object 8">
                        <a:extLst>
                          <a:ext uri="{FF2B5EF4-FFF2-40B4-BE49-F238E27FC236}">
                            <a16:creationId xmlns:a16="http://schemas.microsoft.com/office/drawing/2014/main" id="{3CFD6F60-4996-A441-A770-1B9B776D0FD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7284" y="6035564"/>
                        <a:ext cx="2197944" cy="656890"/>
                      </a:xfrm>
                      <a:prstGeom prst="rect">
                        <a:avLst/>
                      </a:prstGeom>
                      <a:solidFill>
                        <a:srgbClr val="3333FF"/>
                      </a:solidFill>
                      <a:ln>
                        <a:noFill/>
                      </a:ln>
                      <a:effectLst/>
                    </p:spPr>
                  </p:pic>
                </p:oleObj>
              </mc:Fallback>
            </mc:AlternateContent>
          </a:graphicData>
        </a:graphic>
      </p:graphicFrame>
      <p:sp>
        <p:nvSpPr>
          <p:cNvPr id="11" name="Line 9">
            <a:extLst>
              <a:ext uri="{FF2B5EF4-FFF2-40B4-BE49-F238E27FC236}">
                <a16:creationId xmlns:a16="http://schemas.microsoft.com/office/drawing/2014/main" id="{FAF28C72-9D71-0042-9846-CF4C34515971}"/>
              </a:ext>
            </a:extLst>
          </p:cNvPr>
          <p:cNvSpPr>
            <a:spLocks noChangeShapeType="1"/>
          </p:cNvSpPr>
          <p:nvPr/>
        </p:nvSpPr>
        <p:spPr bwMode="auto">
          <a:xfrm>
            <a:off x="6876256" y="5544128"/>
            <a:ext cx="0" cy="440386"/>
          </a:xfrm>
          <a:prstGeom prst="line">
            <a:avLst/>
          </a:prstGeom>
          <a:noFill/>
          <a:ln w="76200" cmpd="tri">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27435791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94AA1B4-8621-6345-84BA-531E842491BD}"/>
              </a:ext>
            </a:extLst>
          </p:cNvPr>
          <p:cNvSpPr>
            <a:spLocks noGrp="1"/>
          </p:cNvSpPr>
          <p:nvPr>
            <p:ph type="ftr" sz="quarter" idx="10"/>
          </p:nvPr>
        </p:nvSpPr>
        <p:spPr/>
        <p:txBody>
          <a:bodyPr/>
          <a:lstStyle/>
          <a:p>
            <a:pPr>
              <a:defRPr/>
            </a:pPr>
            <a:fld id="{DF0A6764-F8AE-4256-B866-94C26512E199}" type="slidenum">
              <a:rPr lang="zh-CN" altLang="en-US" smtClean="0"/>
              <a:pPr>
                <a:defRPr/>
              </a:pPr>
              <a:t>19</a:t>
            </a:fld>
            <a:endParaRPr lang="en-US" altLang="zh-CN"/>
          </a:p>
        </p:txBody>
      </p:sp>
      <p:sp>
        <p:nvSpPr>
          <p:cNvPr id="3" name="矩形 2">
            <a:extLst>
              <a:ext uri="{FF2B5EF4-FFF2-40B4-BE49-F238E27FC236}">
                <a16:creationId xmlns:a16="http://schemas.microsoft.com/office/drawing/2014/main" id="{07942B62-43CD-3B47-8B4D-FFA06B9EFE7A}"/>
              </a:ext>
            </a:extLst>
          </p:cNvPr>
          <p:cNvSpPr/>
          <p:nvPr/>
        </p:nvSpPr>
        <p:spPr>
          <a:xfrm>
            <a:off x="539552" y="404664"/>
            <a:ext cx="7992888" cy="2215991"/>
          </a:xfrm>
          <a:prstGeom prst="rect">
            <a:avLst/>
          </a:prstGeom>
        </p:spPr>
        <p:txBody>
          <a:bodyPr wrap="square">
            <a:spAutoFit/>
          </a:bodyPr>
          <a:lstStyle/>
          <a:p>
            <a:pPr>
              <a:lnSpc>
                <a:spcPct val="150000"/>
              </a:lnSpc>
            </a:pPr>
            <a:r>
              <a:rPr lang="en-US" altLang="zh-CN" sz="2800" dirty="0">
                <a:latin typeface="+mn-lt"/>
                <a:ea typeface="SimHei" panose="02010609060101010101" pitchFamily="49" charset="-122"/>
              </a:rPr>
              <a:t>3.</a:t>
            </a:r>
            <a:r>
              <a:rPr lang="zh-CN" altLang="en-US" sz="2800" dirty="0">
                <a:latin typeface="+mn-lt"/>
                <a:ea typeface="SimHei" panose="02010609060101010101" pitchFamily="49" charset="-122"/>
              </a:rPr>
              <a:t> 稳态近似</a:t>
            </a:r>
            <a:endParaRPr lang="en-GB" altLang="zh-CN" sz="2800" dirty="0">
              <a:latin typeface="+mn-lt"/>
              <a:ea typeface="SimHei" panose="02010609060101010101" pitchFamily="49" charset="-122"/>
            </a:endParaRPr>
          </a:p>
          <a:p>
            <a:r>
              <a:rPr lang="zh-CN" altLang="en-US" b="0" dirty="0">
                <a:latin typeface="+mn-lt"/>
                <a:ea typeface="+mj-ea"/>
              </a:rPr>
              <a:t>如果中间物</a:t>
            </a:r>
            <a:r>
              <a:rPr lang="en-US" altLang="zh-CN" b="0" dirty="0">
                <a:latin typeface="+mn-lt"/>
                <a:ea typeface="+mj-ea"/>
              </a:rPr>
              <a:t> </a:t>
            </a:r>
            <a:r>
              <a:rPr lang="en-GB" altLang="zh-CN" b="0" dirty="0">
                <a:latin typeface="+mn-lt"/>
                <a:ea typeface="+mj-ea"/>
              </a:rPr>
              <a:t>B </a:t>
            </a:r>
            <a:r>
              <a:rPr lang="zh-CN" altLang="en-US" b="0" dirty="0">
                <a:latin typeface="+mn-lt"/>
                <a:ea typeface="+mj-ea"/>
              </a:rPr>
              <a:t>存在的量总是比反应物的量少很多，其浓度的变化速率比反应物的浓度变化速率小很多，中间产物 </a:t>
            </a:r>
            <a:r>
              <a:rPr lang="en-GB" altLang="zh-CN" b="0" dirty="0">
                <a:latin typeface="+mn-lt"/>
                <a:ea typeface="+mj-ea"/>
              </a:rPr>
              <a:t>B</a:t>
            </a:r>
            <a:r>
              <a:rPr lang="zh-CN" altLang="en-US" b="0" dirty="0">
                <a:latin typeface="+mn-lt"/>
                <a:ea typeface="+mj-ea"/>
              </a:rPr>
              <a:t>的生成速率与消耗速率几乎相等，这时就将</a:t>
            </a:r>
            <a:r>
              <a:rPr lang="en-GB" altLang="zh-CN" b="0" dirty="0">
                <a:latin typeface="+mn-lt"/>
                <a:ea typeface="+mj-ea"/>
              </a:rPr>
              <a:t>B</a:t>
            </a:r>
            <a:r>
              <a:rPr lang="zh-CN" altLang="en-US" b="0" dirty="0">
                <a:latin typeface="+mn-lt"/>
                <a:ea typeface="+mj-ea"/>
              </a:rPr>
              <a:t>说成稳定态，就称为稳定态近似。</a:t>
            </a:r>
          </a:p>
        </p:txBody>
      </p:sp>
      <p:graphicFrame>
        <p:nvGraphicFramePr>
          <p:cNvPr id="4" name="Object 2">
            <a:extLst>
              <a:ext uri="{FF2B5EF4-FFF2-40B4-BE49-F238E27FC236}">
                <a16:creationId xmlns:a16="http://schemas.microsoft.com/office/drawing/2014/main" id="{A63CC47A-4E3A-9E42-8972-0DF689DA7F2B}"/>
              </a:ext>
            </a:extLst>
          </p:cNvPr>
          <p:cNvGraphicFramePr>
            <a:graphicFrameLocks noChangeAspect="1"/>
          </p:cNvGraphicFramePr>
          <p:nvPr>
            <p:extLst>
              <p:ext uri="{D42A27DB-BD31-4B8C-83A1-F6EECF244321}">
                <p14:modId xmlns:p14="http://schemas.microsoft.com/office/powerpoint/2010/main" val="3877225922"/>
              </p:ext>
            </p:extLst>
          </p:nvPr>
        </p:nvGraphicFramePr>
        <p:xfrm>
          <a:off x="1331640" y="3846190"/>
          <a:ext cx="3672003" cy="1094978"/>
        </p:xfrm>
        <a:graphic>
          <a:graphicData uri="http://schemas.openxmlformats.org/presentationml/2006/ole">
            <mc:AlternateContent xmlns:mc="http://schemas.openxmlformats.org/markup-compatibility/2006">
              <mc:Choice xmlns:v="urn:schemas-microsoft-com:vml" Requires="v">
                <p:oleObj r:id="rId2" imgW="30429200" imgH="9067800" progId="">
                  <p:embed/>
                </p:oleObj>
              </mc:Choice>
              <mc:Fallback>
                <p:oleObj r:id="rId2" imgW="30429200" imgH="9067800" progId="">
                  <p:embed/>
                  <p:pic>
                    <p:nvPicPr>
                      <p:cNvPr id="104450" name="Object 2">
                        <a:extLst>
                          <a:ext uri="{FF2B5EF4-FFF2-40B4-BE49-F238E27FC236}">
                            <a16:creationId xmlns:a16="http://schemas.microsoft.com/office/drawing/2014/main" id="{51B47C22-041D-E247-A17A-0B813D27E2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1640" y="3846190"/>
                        <a:ext cx="3672003" cy="1094978"/>
                      </a:xfrm>
                      <a:prstGeom prst="rect">
                        <a:avLst/>
                      </a:prstGeom>
                      <a:solidFill>
                        <a:srgbClr val="3333FF"/>
                      </a:solidFill>
                      <a:ln>
                        <a:noFill/>
                      </a:ln>
                      <a:effectLst/>
                    </p:spPr>
                  </p:pic>
                </p:oleObj>
              </mc:Fallback>
            </mc:AlternateContent>
          </a:graphicData>
        </a:graphic>
      </p:graphicFrame>
      <p:graphicFrame>
        <p:nvGraphicFramePr>
          <p:cNvPr id="5" name="Object 3">
            <a:extLst>
              <a:ext uri="{FF2B5EF4-FFF2-40B4-BE49-F238E27FC236}">
                <a16:creationId xmlns:a16="http://schemas.microsoft.com/office/drawing/2014/main" id="{463AFE50-EB23-5F4A-9734-D49DA02A1646}"/>
              </a:ext>
            </a:extLst>
          </p:cNvPr>
          <p:cNvGraphicFramePr>
            <a:graphicFrameLocks noChangeAspect="1"/>
          </p:cNvGraphicFramePr>
          <p:nvPr>
            <p:extLst>
              <p:ext uri="{D42A27DB-BD31-4B8C-83A1-F6EECF244321}">
                <p14:modId xmlns:p14="http://schemas.microsoft.com/office/powerpoint/2010/main" val="1103790572"/>
              </p:ext>
            </p:extLst>
          </p:nvPr>
        </p:nvGraphicFramePr>
        <p:xfrm>
          <a:off x="2555776" y="3049242"/>
          <a:ext cx="3167336" cy="509650"/>
        </p:xfrm>
        <a:graphic>
          <a:graphicData uri="http://schemas.openxmlformats.org/presentationml/2006/ole">
            <mc:AlternateContent xmlns:mc="http://schemas.openxmlformats.org/markup-compatibility/2006">
              <mc:Choice xmlns:v="urn:schemas-microsoft-com:vml" Requires="v">
                <p:oleObj r:id="rId4" imgW="32766000" imgH="5270500" progId="">
                  <p:embed/>
                </p:oleObj>
              </mc:Choice>
              <mc:Fallback>
                <p:oleObj r:id="rId4" imgW="32766000" imgH="5270500" progId="">
                  <p:embed/>
                  <p:pic>
                    <p:nvPicPr>
                      <p:cNvPr id="104451" name="Object 3">
                        <a:extLst>
                          <a:ext uri="{FF2B5EF4-FFF2-40B4-BE49-F238E27FC236}">
                            <a16:creationId xmlns:a16="http://schemas.microsoft.com/office/drawing/2014/main" id="{50C137C2-37C2-F049-89EE-B7400E5EFE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5776" y="3049242"/>
                        <a:ext cx="3167336" cy="509650"/>
                      </a:xfrm>
                      <a:prstGeom prst="rect">
                        <a:avLst/>
                      </a:prstGeom>
                      <a:solidFill>
                        <a:srgbClr val="3333FF"/>
                      </a:solidFill>
                      <a:ln>
                        <a:noFill/>
                      </a:ln>
                      <a:effectLst/>
                    </p:spPr>
                  </p:pic>
                </p:oleObj>
              </mc:Fallback>
            </mc:AlternateContent>
          </a:graphicData>
        </a:graphic>
      </p:graphicFrame>
      <p:graphicFrame>
        <p:nvGraphicFramePr>
          <p:cNvPr id="6" name="Object 4">
            <a:extLst>
              <a:ext uri="{FF2B5EF4-FFF2-40B4-BE49-F238E27FC236}">
                <a16:creationId xmlns:a16="http://schemas.microsoft.com/office/drawing/2014/main" id="{DDFAFBCA-C162-DE47-9BE3-61414BF40B92}"/>
              </a:ext>
            </a:extLst>
          </p:cNvPr>
          <p:cNvGraphicFramePr>
            <a:graphicFrameLocks noChangeAspect="1"/>
          </p:cNvGraphicFramePr>
          <p:nvPr>
            <p:extLst>
              <p:ext uri="{D42A27DB-BD31-4B8C-83A1-F6EECF244321}">
                <p14:modId xmlns:p14="http://schemas.microsoft.com/office/powerpoint/2010/main" val="2175887725"/>
              </p:ext>
            </p:extLst>
          </p:nvPr>
        </p:nvGraphicFramePr>
        <p:xfrm>
          <a:off x="6000494" y="3925443"/>
          <a:ext cx="1510933" cy="1008112"/>
        </p:xfrm>
        <a:graphic>
          <a:graphicData uri="http://schemas.openxmlformats.org/presentationml/2006/ole">
            <mc:AlternateContent xmlns:mc="http://schemas.openxmlformats.org/markup-compatibility/2006">
              <mc:Choice xmlns:v="urn:schemas-microsoft-com:vml" Requires="v">
                <p:oleObj r:id="rId6" imgW="14922500" imgH="9944100" progId="">
                  <p:embed/>
                </p:oleObj>
              </mc:Choice>
              <mc:Fallback>
                <p:oleObj r:id="rId6" imgW="14922500" imgH="9944100" progId="">
                  <p:embed/>
                  <p:pic>
                    <p:nvPicPr>
                      <p:cNvPr id="104452" name="Object 4">
                        <a:extLst>
                          <a:ext uri="{FF2B5EF4-FFF2-40B4-BE49-F238E27FC236}">
                            <a16:creationId xmlns:a16="http://schemas.microsoft.com/office/drawing/2014/main" id="{50A2DA11-B767-3C4E-AC2A-493C389A9C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0494" y="3925443"/>
                        <a:ext cx="1510933" cy="1008112"/>
                      </a:xfrm>
                      <a:prstGeom prst="rect">
                        <a:avLst/>
                      </a:prstGeom>
                      <a:solidFill>
                        <a:srgbClr val="3333FF"/>
                      </a:solidFill>
                      <a:ln>
                        <a:noFill/>
                      </a:ln>
                      <a:effectLst/>
                    </p:spPr>
                  </p:pic>
                </p:oleObj>
              </mc:Fallback>
            </mc:AlternateContent>
          </a:graphicData>
        </a:graphic>
      </p:graphicFrame>
      <p:graphicFrame>
        <p:nvGraphicFramePr>
          <p:cNvPr id="7" name="Object 5">
            <a:extLst>
              <a:ext uri="{FF2B5EF4-FFF2-40B4-BE49-F238E27FC236}">
                <a16:creationId xmlns:a16="http://schemas.microsoft.com/office/drawing/2014/main" id="{C3DE1FF5-26CD-E043-9ED8-CE5D9AEC601A}"/>
              </a:ext>
            </a:extLst>
          </p:cNvPr>
          <p:cNvGraphicFramePr>
            <a:graphicFrameLocks noChangeAspect="1"/>
          </p:cNvGraphicFramePr>
          <p:nvPr>
            <p:extLst>
              <p:ext uri="{D42A27DB-BD31-4B8C-83A1-F6EECF244321}">
                <p14:modId xmlns:p14="http://schemas.microsoft.com/office/powerpoint/2010/main" val="2771469817"/>
              </p:ext>
            </p:extLst>
          </p:nvPr>
        </p:nvGraphicFramePr>
        <p:xfrm>
          <a:off x="2267744" y="5301208"/>
          <a:ext cx="4120932" cy="1233636"/>
        </p:xfrm>
        <a:graphic>
          <a:graphicData uri="http://schemas.openxmlformats.org/presentationml/2006/ole">
            <mc:AlternateContent xmlns:mc="http://schemas.openxmlformats.org/markup-compatibility/2006">
              <mc:Choice xmlns:v="urn:schemas-microsoft-com:vml" Requires="v">
                <p:oleObj r:id="rId8" imgW="34226500" imgH="10236200" progId="">
                  <p:embed/>
                </p:oleObj>
              </mc:Choice>
              <mc:Fallback>
                <p:oleObj r:id="rId8" imgW="34226500" imgH="10236200" progId="">
                  <p:embed/>
                  <p:pic>
                    <p:nvPicPr>
                      <p:cNvPr id="104453" name="Object 5">
                        <a:extLst>
                          <a:ext uri="{FF2B5EF4-FFF2-40B4-BE49-F238E27FC236}">
                            <a16:creationId xmlns:a16="http://schemas.microsoft.com/office/drawing/2014/main" id="{1D5A1A88-4578-8B4B-9921-D6752553EC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67744" y="5301208"/>
                        <a:ext cx="4120932" cy="1233636"/>
                      </a:xfrm>
                      <a:prstGeom prst="rect">
                        <a:avLst/>
                      </a:prstGeom>
                      <a:solidFill>
                        <a:srgbClr val="3333FF"/>
                      </a:solidFill>
                      <a:ln>
                        <a:noFill/>
                      </a:ln>
                      <a:effectLst/>
                    </p:spPr>
                  </p:pic>
                </p:oleObj>
              </mc:Fallback>
            </mc:AlternateContent>
          </a:graphicData>
        </a:graphic>
      </p:graphicFrame>
    </p:spTree>
    <p:extLst>
      <p:ext uri="{BB962C8B-B14F-4D97-AF65-F5344CB8AC3E}">
        <p14:creationId xmlns:p14="http://schemas.microsoft.com/office/powerpoint/2010/main" val="100776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363FFBF-277A-50A7-7F1E-907EE026F4ED}"/>
              </a:ext>
            </a:extLst>
          </p:cNvPr>
          <p:cNvSpPr>
            <a:spLocks noGrp="1"/>
          </p:cNvSpPr>
          <p:nvPr>
            <p:ph type="ftr" sz="quarter" idx="10"/>
          </p:nvPr>
        </p:nvSpPr>
        <p:spPr/>
        <p:txBody>
          <a:bodyPr/>
          <a:lstStyle/>
          <a:p>
            <a:pPr>
              <a:defRPr/>
            </a:pPr>
            <a:fld id="{DF0A6764-F8AE-4256-B866-94C26512E199}" type="slidenum">
              <a:rPr lang="zh-CN" altLang="en-US" smtClean="0"/>
              <a:pPr>
                <a:defRPr/>
              </a:pPr>
              <a:t>2</a:t>
            </a:fld>
            <a:endParaRPr lang="en-US" altLang="zh-CN"/>
          </a:p>
        </p:txBody>
      </p:sp>
      <p:pic>
        <p:nvPicPr>
          <p:cNvPr id="3" name="图片 2">
            <a:extLst>
              <a:ext uri="{FF2B5EF4-FFF2-40B4-BE49-F238E27FC236}">
                <a16:creationId xmlns:a16="http://schemas.microsoft.com/office/drawing/2014/main" id="{F3A265E5-BD29-0203-BD82-D03AABDE8197}"/>
              </a:ext>
            </a:extLst>
          </p:cNvPr>
          <p:cNvPicPr>
            <a:picLocks noChangeAspect="1"/>
          </p:cNvPicPr>
          <p:nvPr/>
        </p:nvPicPr>
        <p:blipFill>
          <a:blip r:embed="rId2"/>
          <a:stretch>
            <a:fillRect/>
          </a:stretch>
        </p:blipFill>
        <p:spPr>
          <a:xfrm>
            <a:off x="685800" y="993016"/>
            <a:ext cx="7772400" cy="4871967"/>
          </a:xfrm>
          <a:prstGeom prst="rect">
            <a:avLst/>
          </a:prstGeom>
        </p:spPr>
      </p:pic>
    </p:spTree>
    <p:extLst>
      <p:ext uri="{BB962C8B-B14F-4D97-AF65-F5344CB8AC3E}">
        <p14:creationId xmlns:p14="http://schemas.microsoft.com/office/powerpoint/2010/main" val="3145440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07504" y="980728"/>
            <a:ext cx="8892480" cy="22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50000"/>
              </a:lnSpc>
            </a:pPr>
            <a:r>
              <a:rPr lang="zh-CN" altLang="en-US" dirty="0">
                <a:solidFill>
                  <a:srgbClr val="3333FF"/>
                </a:solidFill>
                <a:latin typeface="+mj-ea"/>
                <a:ea typeface="+mj-ea"/>
              </a:rPr>
              <a:t>当多步反应的中间体活性很高时，其浓度在反应过程中往往变化很小</a:t>
            </a:r>
            <a:r>
              <a:rPr lang="zh-CN" altLang="en-US" dirty="0">
                <a:latin typeface="+mj-ea"/>
                <a:ea typeface="+mj-ea"/>
              </a:rPr>
              <a:t>，</a:t>
            </a:r>
            <a:r>
              <a:rPr lang="zh-CN" altLang="en-US" b="0" dirty="0">
                <a:latin typeface="+mn-lt"/>
                <a:ea typeface="+mj-ea"/>
                <a:cs typeface="Arial" panose="020B0604020202020204" pitchFamily="34" charset="0"/>
              </a:rPr>
              <a:t>当</a:t>
            </a:r>
            <a:r>
              <a:rPr lang="en-US" altLang="zh-CN" b="0" i="1" dirty="0">
                <a:latin typeface="+mn-lt"/>
                <a:ea typeface="+mj-ea"/>
                <a:cs typeface="Arial" panose="020B0604020202020204" pitchFamily="34" charset="0"/>
              </a:rPr>
              <a:t>k</a:t>
            </a:r>
            <a:r>
              <a:rPr lang="en-US" altLang="zh-CN" b="0" baseline="-30000" dirty="0">
                <a:latin typeface="+mn-lt"/>
                <a:ea typeface="+mj-ea"/>
                <a:cs typeface="Arial" panose="020B0604020202020204" pitchFamily="34" charset="0"/>
              </a:rPr>
              <a:t>1</a:t>
            </a:r>
            <a:r>
              <a:rPr lang="en-US" altLang="zh-CN" b="0" dirty="0">
                <a:latin typeface="+mn-lt"/>
                <a:ea typeface="+mj-ea"/>
                <a:cs typeface="Arial" panose="020B0604020202020204" pitchFamily="34" charset="0"/>
              </a:rPr>
              <a:t>/</a:t>
            </a:r>
            <a:r>
              <a:rPr lang="en-US" altLang="zh-CN" b="0" i="1" dirty="0">
                <a:latin typeface="+mn-lt"/>
                <a:ea typeface="+mj-ea"/>
                <a:cs typeface="Arial" panose="020B0604020202020204" pitchFamily="34" charset="0"/>
              </a:rPr>
              <a:t>k</a:t>
            </a:r>
            <a:r>
              <a:rPr lang="en-US" altLang="zh-CN" b="0" baseline="-30000" dirty="0">
                <a:latin typeface="+mn-lt"/>
                <a:ea typeface="+mj-ea"/>
                <a:cs typeface="Arial" panose="020B0604020202020204" pitchFamily="34" charset="0"/>
              </a:rPr>
              <a:t>2</a:t>
            </a:r>
            <a:r>
              <a:rPr lang="zh-CN" altLang="en-US" b="0" dirty="0">
                <a:latin typeface="+mn-lt"/>
                <a:ea typeface="+mj-ea"/>
                <a:cs typeface="Arial" panose="020B0604020202020204" pitchFamily="34" charset="0"/>
              </a:rPr>
              <a:t>减小时，</a:t>
            </a:r>
            <a:r>
              <a:rPr lang="en-US" altLang="zh-CN" b="0" dirty="0">
                <a:latin typeface="+mn-lt"/>
                <a:ea typeface="+mj-ea"/>
                <a:cs typeface="Arial" panose="020B0604020202020204" pitchFamily="34" charset="0"/>
              </a:rPr>
              <a:t>B</a:t>
            </a:r>
            <a:r>
              <a:rPr lang="zh-CN" altLang="en-US" b="0" dirty="0">
                <a:latin typeface="+mn-lt"/>
                <a:ea typeface="+mj-ea"/>
                <a:cs typeface="Arial" panose="020B0604020202020204" pitchFamily="34" charset="0"/>
              </a:rPr>
              <a:t>的浓度随时间的变化率也减小，当两者相差很大时，</a:t>
            </a:r>
            <a:r>
              <a:rPr lang="en-US" altLang="zh-CN" b="0" dirty="0">
                <a:latin typeface="+mn-lt"/>
                <a:ea typeface="+mj-ea"/>
                <a:cs typeface="Arial" panose="020B0604020202020204" pitchFamily="34" charset="0"/>
              </a:rPr>
              <a:t>B</a:t>
            </a:r>
            <a:r>
              <a:rPr lang="zh-CN" altLang="en-US" b="0" dirty="0">
                <a:latin typeface="+mn-lt"/>
                <a:ea typeface="+mj-ea"/>
                <a:cs typeface="Arial" panose="020B0604020202020204" pitchFamily="34" charset="0"/>
              </a:rPr>
              <a:t>的浓度浓度变化接近零，达到动力学稳态</a:t>
            </a:r>
          </a:p>
          <a:p>
            <a:pPr>
              <a:lnSpc>
                <a:spcPct val="150000"/>
              </a:lnSpc>
            </a:pPr>
            <a:endParaRPr lang="zh-CN" altLang="en-US" dirty="0">
              <a:latin typeface="+mj-ea"/>
              <a:ea typeface="+mj-ea"/>
            </a:endParaRPr>
          </a:p>
        </p:txBody>
      </p:sp>
      <p:grpSp>
        <p:nvGrpSpPr>
          <p:cNvPr id="4" name="组合 3">
            <a:extLst>
              <a:ext uri="{FF2B5EF4-FFF2-40B4-BE49-F238E27FC236}">
                <a16:creationId xmlns:a16="http://schemas.microsoft.com/office/drawing/2014/main" id="{C9E808CE-ECEB-E149-B1FB-660CA07A07A6}"/>
              </a:ext>
            </a:extLst>
          </p:cNvPr>
          <p:cNvGrpSpPr/>
          <p:nvPr/>
        </p:nvGrpSpPr>
        <p:grpSpPr>
          <a:xfrm>
            <a:off x="385357" y="3284984"/>
            <a:ext cx="8133367" cy="2905927"/>
            <a:chOff x="385357" y="3284984"/>
            <a:chExt cx="8133367" cy="2905927"/>
          </a:xfrm>
        </p:grpSpPr>
        <p:pic>
          <p:nvPicPr>
            <p:cNvPr id="5" name="图片 4">
              <a:extLst>
                <a:ext uri="{FF2B5EF4-FFF2-40B4-BE49-F238E27FC236}">
                  <a16:creationId xmlns:a16="http://schemas.microsoft.com/office/drawing/2014/main" id="{A7D470EF-2298-CB46-AD38-33538410CF81}"/>
                </a:ext>
              </a:extLst>
            </p:cNvPr>
            <p:cNvPicPr>
              <a:picLocks noChangeAspect="1"/>
            </p:cNvPicPr>
            <p:nvPr/>
          </p:nvPicPr>
          <p:blipFill>
            <a:blip r:embed="rId2"/>
            <a:stretch>
              <a:fillRect/>
            </a:stretch>
          </p:blipFill>
          <p:spPr>
            <a:xfrm>
              <a:off x="385357" y="3284984"/>
              <a:ext cx="8133367" cy="2543640"/>
            </a:xfrm>
            <a:prstGeom prst="rect">
              <a:avLst/>
            </a:prstGeom>
          </p:spPr>
        </p:pic>
        <p:sp>
          <p:nvSpPr>
            <p:cNvPr id="6" name="文本框 5">
              <a:extLst>
                <a:ext uri="{FF2B5EF4-FFF2-40B4-BE49-F238E27FC236}">
                  <a16:creationId xmlns:a16="http://schemas.microsoft.com/office/drawing/2014/main" id="{EEC2C61F-D7BB-2641-9CEA-6C0C54C185BD}"/>
                </a:ext>
              </a:extLst>
            </p:cNvPr>
            <p:cNvSpPr txBox="1"/>
            <p:nvPr/>
          </p:nvSpPr>
          <p:spPr>
            <a:xfrm>
              <a:off x="1547664" y="5729246"/>
              <a:ext cx="1055097"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 k</a:t>
              </a:r>
              <a:r>
                <a:rPr kumimoji="1" lang="en-US" altLang="zh-CN" baseline="-25000" dirty="0"/>
                <a:t>2</a:t>
              </a:r>
              <a:endParaRPr kumimoji="1" lang="zh-CN" altLang="en-US" dirty="0"/>
            </a:p>
          </p:txBody>
        </p:sp>
        <p:sp>
          <p:nvSpPr>
            <p:cNvPr id="7" name="文本框 6">
              <a:extLst>
                <a:ext uri="{FF2B5EF4-FFF2-40B4-BE49-F238E27FC236}">
                  <a16:creationId xmlns:a16="http://schemas.microsoft.com/office/drawing/2014/main" id="{92DD7BCA-B118-5A48-841B-C1E388D98C7E}"/>
                </a:ext>
              </a:extLst>
            </p:cNvPr>
            <p:cNvSpPr txBox="1"/>
            <p:nvPr/>
          </p:nvSpPr>
          <p:spPr>
            <a:xfrm>
              <a:off x="3964988" y="5713904"/>
              <a:ext cx="1160895"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a:t>
              </a:r>
              <a:r>
                <a:rPr lang="en-US" altLang="zh-CN" dirty="0"/>
                <a:t>≫</a:t>
              </a:r>
              <a:r>
                <a:rPr kumimoji="1" lang="en-US" altLang="zh-CN" dirty="0"/>
                <a:t> k</a:t>
              </a:r>
              <a:r>
                <a:rPr kumimoji="1" lang="en-US" altLang="zh-CN" baseline="-25000" dirty="0"/>
                <a:t>2</a:t>
              </a:r>
              <a:endParaRPr kumimoji="1" lang="zh-CN" altLang="en-US" dirty="0"/>
            </a:p>
          </p:txBody>
        </p:sp>
        <p:sp>
          <p:nvSpPr>
            <p:cNvPr id="9" name="文本框 8">
              <a:extLst>
                <a:ext uri="{FF2B5EF4-FFF2-40B4-BE49-F238E27FC236}">
                  <a16:creationId xmlns:a16="http://schemas.microsoft.com/office/drawing/2014/main" id="{920B490C-36B6-2E48-B169-1061EAC42285}"/>
                </a:ext>
              </a:extLst>
            </p:cNvPr>
            <p:cNvSpPr txBox="1"/>
            <p:nvPr/>
          </p:nvSpPr>
          <p:spPr>
            <a:xfrm>
              <a:off x="6516216" y="5729244"/>
              <a:ext cx="1160895" cy="461665"/>
            </a:xfrm>
            <a:prstGeom prst="rect">
              <a:avLst/>
            </a:prstGeom>
            <a:noFill/>
          </p:spPr>
          <p:txBody>
            <a:bodyPr wrap="none" rtlCol="0">
              <a:spAutoFit/>
            </a:bodyPr>
            <a:lstStyle/>
            <a:p>
              <a:r>
                <a:rPr kumimoji="1" lang="en-US" altLang="zh-CN" dirty="0"/>
                <a:t>k</a:t>
              </a:r>
              <a:r>
                <a:rPr kumimoji="1" lang="en-US" altLang="zh-CN" baseline="-25000" dirty="0"/>
                <a:t>1</a:t>
              </a:r>
              <a:r>
                <a:rPr kumimoji="1" lang="en-US" altLang="zh-CN" dirty="0"/>
                <a:t> </a:t>
              </a:r>
              <a:r>
                <a:rPr lang="en-US" altLang="zh-CN" dirty="0"/>
                <a:t>≪</a:t>
              </a:r>
              <a:r>
                <a:rPr kumimoji="1" lang="en-US" altLang="zh-CN" dirty="0"/>
                <a:t> k</a:t>
              </a:r>
              <a:r>
                <a:rPr kumimoji="1" lang="en-US" altLang="zh-CN" baseline="-25000" dirty="0"/>
                <a:t>2</a:t>
              </a:r>
              <a:endParaRPr kumimoji="1" lang="zh-CN" altLang="en-US" dirty="0"/>
            </a:p>
          </p:txBody>
        </p:sp>
      </p:grpSp>
    </p:spTree>
    <p:extLst>
      <p:ext uri="{BB962C8B-B14F-4D97-AF65-F5344CB8AC3E}">
        <p14:creationId xmlns:p14="http://schemas.microsoft.com/office/powerpoint/2010/main" val="3112603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41C3A92-7F62-CB47-952B-522A08F5CF03}"/>
              </a:ext>
            </a:extLst>
          </p:cNvPr>
          <p:cNvSpPr>
            <a:spLocks noGrp="1"/>
          </p:cNvSpPr>
          <p:nvPr>
            <p:ph type="ftr" sz="quarter" idx="10"/>
          </p:nvPr>
        </p:nvSpPr>
        <p:spPr/>
        <p:txBody>
          <a:bodyPr/>
          <a:lstStyle/>
          <a:p>
            <a:pPr>
              <a:defRPr/>
            </a:pPr>
            <a:fld id="{DF0A6764-F8AE-4256-B866-94C26512E199}" type="slidenum">
              <a:rPr lang="zh-CN" altLang="en-US" smtClean="0"/>
              <a:pPr>
                <a:defRPr/>
              </a:pPr>
              <a:t>21</a:t>
            </a:fld>
            <a:endParaRPr lang="en-US" altLang="zh-CN"/>
          </a:p>
        </p:txBody>
      </p:sp>
      <p:graphicFrame>
        <p:nvGraphicFramePr>
          <p:cNvPr id="3" name="Object 3">
            <a:extLst>
              <a:ext uri="{FF2B5EF4-FFF2-40B4-BE49-F238E27FC236}">
                <a16:creationId xmlns:a16="http://schemas.microsoft.com/office/drawing/2014/main" id="{A9D54723-90E2-C74F-AC62-C123B30E1F81}"/>
              </a:ext>
            </a:extLst>
          </p:cNvPr>
          <p:cNvGraphicFramePr>
            <a:graphicFrameLocks noChangeAspect="1"/>
          </p:cNvGraphicFramePr>
          <p:nvPr>
            <p:extLst>
              <p:ext uri="{D42A27DB-BD31-4B8C-83A1-F6EECF244321}">
                <p14:modId xmlns:p14="http://schemas.microsoft.com/office/powerpoint/2010/main" val="4247302670"/>
              </p:ext>
            </p:extLst>
          </p:nvPr>
        </p:nvGraphicFramePr>
        <p:xfrm>
          <a:off x="425245" y="1633927"/>
          <a:ext cx="2562579" cy="1007999"/>
        </p:xfrm>
        <a:graphic>
          <a:graphicData uri="http://schemas.openxmlformats.org/presentationml/2006/ole">
            <mc:AlternateContent xmlns:mc="http://schemas.openxmlformats.org/markup-compatibility/2006">
              <mc:Choice xmlns:v="urn:schemas-microsoft-com:vml" Requires="v">
                <p:oleObj r:id="rId2" imgW="25158700" imgH="9944100" progId="">
                  <p:embed/>
                </p:oleObj>
              </mc:Choice>
              <mc:Fallback>
                <p:oleObj r:id="rId2" imgW="25158700" imgH="9944100" progId="">
                  <p:embed/>
                  <p:pic>
                    <p:nvPicPr>
                      <p:cNvPr id="94211" name="Object 3">
                        <a:extLst>
                          <a:ext uri="{FF2B5EF4-FFF2-40B4-BE49-F238E27FC236}">
                            <a16:creationId xmlns:a16="http://schemas.microsoft.com/office/drawing/2014/main" id="{8DBAED22-2F77-FB47-ADC7-01D6B5D830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245" y="1633927"/>
                        <a:ext cx="2562579" cy="1007999"/>
                      </a:xfrm>
                      <a:prstGeom prst="rect">
                        <a:avLst/>
                      </a:prstGeom>
                      <a:solidFill>
                        <a:srgbClr val="3333FF"/>
                      </a:solidFill>
                      <a:ln>
                        <a:noFill/>
                      </a:ln>
                      <a:effectLst/>
                    </p:spPr>
                  </p:pic>
                </p:oleObj>
              </mc:Fallback>
            </mc:AlternateContent>
          </a:graphicData>
        </a:graphic>
      </p:graphicFrame>
      <p:grpSp>
        <p:nvGrpSpPr>
          <p:cNvPr id="9" name="组合 8">
            <a:extLst>
              <a:ext uri="{FF2B5EF4-FFF2-40B4-BE49-F238E27FC236}">
                <a16:creationId xmlns:a16="http://schemas.microsoft.com/office/drawing/2014/main" id="{D1691941-9D66-E14D-88D1-C2BB91633944}"/>
              </a:ext>
            </a:extLst>
          </p:cNvPr>
          <p:cNvGrpSpPr/>
          <p:nvPr/>
        </p:nvGrpSpPr>
        <p:grpSpPr>
          <a:xfrm>
            <a:off x="251520" y="2852936"/>
            <a:ext cx="8651304" cy="1012652"/>
            <a:chOff x="251520" y="4077072"/>
            <a:chExt cx="8651304" cy="1012652"/>
          </a:xfrm>
        </p:grpSpPr>
        <p:graphicFrame>
          <p:nvGraphicFramePr>
            <p:cNvPr id="4" name="Object 4">
              <a:extLst>
                <a:ext uri="{FF2B5EF4-FFF2-40B4-BE49-F238E27FC236}">
                  <a16:creationId xmlns:a16="http://schemas.microsoft.com/office/drawing/2014/main" id="{2C0EA5C6-61B9-6D48-A441-AF5C8FCA8E05}"/>
                </a:ext>
              </a:extLst>
            </p:cNvPr>
            <p:cNvGraphicFramePr>
              <a:graphicFrameLocks noChangeAspect="1"/>
            </p:cNvGraphicFramePr>
            <p:nvPr>
              <p:extLst>
                <p:ext uri="{D42A27DB-BD31-4B8C-83A1-F6EECF244321}">
                  <p14:modId xmlns:p14="http://schemas.microsoft.com/office/powerpoint/2010/main" val="1696884672"/>
                </p:ext>
              </p:extLst>
            </p:nvPr>
          </p:nvGraphicFramePr>
          <p:xfrm>
            <a:off x="3836619" y="4077073"/>
            <a:ext cx="3242690" cy="1007999"/>
          </p:xfrm>
          <a:graphic>
            <a:graphicData uri="http://schemas.openxmlformats.org/presentationml/2006/ole">
              <mc:AlternateContent xmlns:mc="http://schemas.openxmlformats.org/markup-compatibility/2006">
                <mc:Choice xmlns:v="urn:schemas-microsoft-com:vml" Requires="v">
                  <p:oleObj r:id="rId4" imgW="31889700" imgH="9944100" progId="">
                    <p:embed/>
                  </p:oleObj>
                </mc:Choice>
                <mc:Fallback>
                  <p:oleObj r:id="rId4" imgW="31889700" imgH="9944100" progId="">
                    <p:embed/>
                    <p:pic>
                      <p:nvPicPr>
                        <p:cNvPr id="94212" name="Object 4">
                          <a:extLst>
                            <a:ext uri="{FF2B5EF4-FFF2-40B4-BE49-F238E27FC236}">
                              <a16:creationId xmlns:a16="http://schemas.microsoft.com/office/drawing/2014/main" id="{33A55EE6-832E-0F48-B97F-452D6A7D09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36619" y="4077073"/>
                          <a:ext cx="3242690" cy="1007999"/>
                        </a:xfrm>
                        <a:prstGeom prst="rect">
                          <a:avLst/>
                        </a:prstGeom>
                        <a:solidFill>
                          <a:srgbClr val="3333FF"/>
                        </a:solidFill>
                        <a:ln>
                          <a:noFill/>
                        </a:ln>
                        <a:effectLst/>
                      </p:spPr>
                    </p:pic>
                  </p:oleObj>
                </mc:Fallback>
              </mc:AlternateContent>
            </a:graphicData>
          </a:graphic>
        </p:graphicFrame>
        <p:graphicFrame>
          <p:nvGraphicFramePr>
            <p:cNvPr id="5" name="Object 5">
              <a:extLst>
                <a:ext uri="{FF2B5EF4-FFF2-40B4-BE49-F238E27FC236}">
                  <a16:creationId xmlns:a16="http://schemas.microsoft.com/office/drawing/2014/main" id="{383DCC1C-331A-0B43-BB6D-76E76ACDF668}"/>
                </a:ext>
              </a:extLst>
            </p:cNvPr>
            <p:cNvGraphicFramePr>
              <a:graphicFrameLocks noChangeAspect="1"/>
            </p:cNvGraphicFramePr>
            <p:nvPr>
              <p:extLst>
                <p:ext uri="{D42A27DB-BD31-4B8C-83A1-F6EECF244321}">
                  <p14:modId xmlns:p14="http://schemas.microsoft.com/office/powerpoint/2010/main" val="832763827"/>
                </p:ext>
              </p:extLst>
            </p:nvPr>
          </p:nvGraphicFramePr>
          <p:xfrm>
            <a:off x="251520" y="4081725"/>
            <a:ext cx="3641065" cy="1007999"/>
          </p:xfrm>
          <a:graphic>
            <a:graphicData uri="http://schemas.openxmlformats.org/presentationml/2006/ole">
              <mc:AlternateContent xmlns:mc="http://schemas.openxmlformats.org/markup-compatibility/2006">
                <mc:Choice xmlns:v="urn:schemas-microsoft-com:vml" Requires="v">
                  <p:oleObj r:id="rId6" imgW="40957500" imgH="10236200" progId="">
                    <p:embed/>
                  </p:oleObj>
                </mc:Choice>
                <mc:Fallback>
                  <p:oleObj r:id="rId6" imgW="40957500" imgH="10236200" progId="">
                    <p:embed/>
                    <p:pic>
                      <p:nvPicPr>
                        <p:cNvPr id="94213" name="Object 5">
                          <a:extLst>
                            <a:ext uri="{FF2B5EF4-FFF2-40B4-BE49-F238E27FC236}">
                              <a16:creationId xmlns:a16="http://schemas.microsoft.com/office/drawing/2014/main" id="{1E784576-4C77-794E-A13E-62751F0F3D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520" y="4081725"/>
                          <a:ext cx="3641065" cy="1007999"/>
                        </a:xfrm>
                        <a:prstGeom prst="rect">
                          <a:avLst/>
                        </a:prstGeom>
                        <a:solidFill>
                          <a:srgbClr val="3333FF"/>
                        </a:solidFill>
                        <a:ln>
                          <a:noFill/>
                        </a:ln>
                        <a:effectLst/>
                      </p:spPr>
                    </p:pic>
                  </p:oleObj>
                </mc:Fallback>
              </mc:AlternateContent>
            </a:graphicData>
          </a:graphic>
        </p:graphicFrame>
        <p:graphicFrame>
          <p:nvGraphicFramePr>
            <p:cNvPr id="6" name="Object 6">
              <a:extLst>
                <a:ext uri="{FF2B5EF4-FFF2-40B4-BE49-F238E27FC236}">
                  <a16:creationId xmlns:a16="http://schemas.microsoft.com/office/drawing/2014/main" id="{8908E8EE-D181-3440-993E-A125105598A7}"/>
                </a:ext>
              </a:extLst>
            </p:cNvPr>
            <p:cNvGraphicFramePr>
              <a:graphicFrameLocks noChangeAspect="1"/>
            </p:cNvGraphicFramePr>
            <p:nvPr>
              <p:extLst>
                <p:ext uri="{D42A27DB-BD31-4B8C-83A1-F6EECF244321}">
                  <p14:modId xmlns:p14="http://schemas.microsoft.com/office/powerpoint/2010/main" val="2837716634"/>
                </p:ext>
              </p:extLst>
            </p:nvPr>
          </p:nvGraphicFramePr>
          <p:xfrm>
            <a:off x="7072621" y="4077072"/>
            <a:ext cx="1830203" cy="1007999"/>
          </p:xfrm>
          <a:graphic>
            <a:graphicData uri="http://schemas.openxmlformats.org/presentationml/2006/ole">
              <mc:AlternateContent xmlns:mc="http://schemas.openxmlformats.org/markup-compatibility/2006">
                <mc:Choice xmlns:v="urn:schemas-microsoft-com:vml" Requires="v">
                  <p:oleObj r:id="rId8" imgW="20193000" imgH="11112500" progId="">
                    <p:embed/>
                  </p:oleObj>
                </mc:Choice>
                <mc:Fallback>
                  <p:oleObj r:id="rId8" imgW="20193000" imgH="11112500" progId="">
                    <p:embed/>
                    <p:pic>
                      <p:nvPicPr>
                        <p:cNvPr id="94214" name="Object 6">
                          <a:extLst>
                            <a:ext uri="{FF2B5EF4-FFF2-40B4-BE49-F238E27FC236}">
                              <a16:creationId xmlns:a16="http://schemas.microsoft.com/office/drawing/2014/main" id="{3EC4FF9B-AD99-5449-81FF-D3AFE68FB82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72621" y="4077072"/>
                          <a:ext cx="1830203" cy="1007999"/>
                        </a:xfrm>
                        <a:prstGeom prst="rect">
                          <a:avLst/>
                        </a:prstGeom>
                        <a:solidFill>
                          <a:srgbClr val="3333FF"/>
                        </a:solidFill>
                        <a:ln>
                          <a:noFill/>
                        </a:ln>
                        <a:effectLst/>
                      </p:spPr>
                    </p:pic>
                  </p:oleObj>
                </mc:Fallback>
              </mc:AlternateContent>
            </a:graphicData>
          </a:graphic>
        </p:graphicFrame>
      </p:grpSp>
      <p:graphicFrame>
        <p:nvGraphicFramePr>
          <p:cNvPr id="7" name="Object 4">
            <a:extLst>
              <a:ext uri="{FF2B5EF4-FFF2-40B4-BE49-F238E27FC236}">
                <a16:creationId xmlns:a16="http://schemas.microsoft.com/office/drawing/2014/main" id="{5EFEF469-B134-4946-A272-ADFFED6DAA35}"/>
              </a:ext>
            </a:extLst>
          </p:cNvPr>
          <p:cNvGraphicFramePr>
            <a:graphicFrameLocks noChangeAspect="1"/>
          </p:cNvGraphicFramePr>
          <p:nvPr>
            <p:extLst>
              <p:ext uri="{D42A27DB-BD31-4B8C-83A1-F6EECF244321}">
                <p14:modId xmlns:p14="http://schemas.microsoft.com/office/powerpoint/2010/main" val="1858896901"/>
              </p:ext>
            </p:extLst>
          </p:nvPr>
        </p:nvGraphicFramePr>
        <p:xfrm>
          <a:off x="395169" y="349992"/>
          <a:ext cx="3384743" cy="1007999"/>
        </p:xfrm>
        <a:graphic>
          <a:graphicData uri="http://schemas.openxmlformats.org/presentationml/2006/ole">
            <mc:AlternateContent xmlns:mc="http://schemas.openxmlformats.org/markup-compatibility/2006">
              <mc:Choice xmlns:v="urn:schemas-microsoft-com:vml" Requires="v">
                <p:oleObj r:id="rId10" imgW="34226500" imgH="10236200" progId="">
                  <p:embed/>
                </p:oleObj>
              </mc:Choice>
              <mc:Fallback>
                <p:oleObj r:id="rId10" imgW="34226500" imgH="10236200" progId="">
                  <p:embed/>
                  <p:pic>
                    <p:nvPicPr>
                      <p:cNvPr id="93188" name="Object 4">
                        <a:extLst>
                          <a:ext uri="{FF2B5EF4-FFF2-40B4-BE49-F238E27FC236}">
                            <a16:creationId xmlns:a16="http://schemas.microsoft.com/office/drawing/2014/main" id="{9240EFAF-5688-1049-BB70-9A243900D2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169" y="349992"/>
                        <a:ext cx="3384743" cy="1007999"/>
                      </a:xfrm>
                      <a:prstGeom prst="rect">
                        <a:avLst/>
                      </a:prstGeom>
                      <a:solidFill>
                        <a:srgbClr val="3333FF"/>
                      </a:solidFill>
                      <a:ln>
                        <a:noFill/>
                      </a:ln>
                      <a:effectLst/>
                    </p:spPr>
                  </p:pic>
                </p:oleObj>
              </mc:Fallback>
            </mc:AlternateContent>
          </a:graphicData>
        </a:graphic>
      </p:graphicFrame>
      <p:graphicFrame>
        <p:nvGraphicFramePr>
          <p:cNvPr id="8" name="Object 5">
            <a:extLst>
              <a:ext uri="{FF2B5EF4-FFF2-40B4-BE49-F238E27FC236}">
                <a16:creationId xmlns:a16="http://schemas.microsoft.com/office/drawing/2014/main" id="{37EE1B83-AD8D-CC49-9357-D14BD9701F76}"/>
              </a:ext>
            </a:extLst>
          </p:cNvPr>
          <p:cNvGraphicFramePr>
            <a:graphicFrameLocks noChangeAspect="1"/>
          </p:cNvGraphicFramePr>
          <p:nvPr>
            <p:extLst>
              <p:ext uri="{D42A27DB-BD31-4B8C-83A1-F6EECF244321}">
                <p14:modId xmlns:p14="http://schemas.microsoft.com/office/powerpoint/2010/main" val="683707317"/>
              </p:ext>
            </p:extLst>
          </p:nvPr>
        </p:nvGraphicFramePr>
        <p:xfrm>
          <a:off x="4164288" y="392000"/>
          <a:ext cx="4584176" cy="1007999"/>
        </p:xfrm>
        <a:graphic>
          <a:graphicData uri="http://schemas.openxmlformats.org/presentationml/2006/ole">
            <mc:AlternateContent xmlns:mc="http://schemas.openxmlformats.org/markup-compatibility/2006">
              <mc:Choice xmlns:v="urn:schemas-microsoft-com:vml" Requires="v">
                <p:oleObj r:id="rId12" imgW="46520100" imgH="10236200" progId="">
                  <p:embed/>
                </p:oleObj>
              </mc:Choice>
              <mc:Fallback>
                <p:oleObj r:id="rId12" imgW="46520100" imgH="10236200" progId="">
                  <p:embed/>
                  <p:pic>
                    <p:nvPicPr>
                      <p:cNvPr id="93189" name="Object 5">
                        <a:extLst>
                          <a:ext uri="{FF2B5EF4-FFF2-40B4-BE49-F238E27FC236}">
                            <a16:creationId xmlns:a16="http://schemas.microsoft.com/office/drawing/2014/main" id="{6C96F930-719B-A245-98DC-40B03FF5531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164288" y="392000"/>
                        <a:ext cx="4584176" cy="1007999"/>
                      </a:xfrm>
                      <a:prstGeom prst="rect">
                        <a:avLst/>
                      </a:prstGeom>
                      <a:solidFill>
                        <a:srgbClr val="3333FF"/>
                      </a:solidFill>
                      <a:ln>
                        <a:noFill/>
                      </a:ln>
                      <a:effectLst/>
                    </p:spPr>
                  </p:pic>
                </p:oleObj>
              </mc:Fallback>
            </mc:AlternateContent>
          </a:graphicData>
        </a:graphic>
      </p:graphicFrame>
      <p:pic>
        <p:nvPicPr>
          <p:cNvPr id="10" name="Picture 5">
            <a:extLst>
              <a:ext uri="{FF2B5EF4-FFF2-40B4-BE49-F238E27FC236}">
                <a16:creationId xmlns:a16="http://schemas.microsoft.com/office/drawing/2014/main" id="{3718184B-02AB-1346-8EC7-80EB19B8732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339752" y="4145093"/>
            <a:ext cx="4351412" cy="2430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59239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0450" name="Text Box 1026"/>
          <p:cNvSpPr txBox="1">
            <a:spLocks noChangeArrowheads="1"/>
          </p:cNvSpPr>
          <p:nvPr/>
        </p:nvSpPr>
        <p:spPr bwMode="auto">
          <a:xfrm>
            <a:off x="2915816" y="1238845"/>
            <a:ext cx="2884487" cy="461963"/>
          </a:xfrm>
          <a:prstGeom prst="rect">
            <a:avLst/>
          </a:prstGeom>
          <a:noFill/>
          <a:ln w="9525">
            <a:noFill/>
            <a:miter lim="800000"/>
            <a:headEnd/>
            <a:tailEnd/>
          </a:ln>
          <a:effectLst/>
        </p:spPr>
        <p:txBody>
          <a:bodyPr>
            <a:spAutoFit/>
          </a:bodyPr>
          <a:lstStyle/>
          <a:p>
            <a:pPr algn="ctr">
              <a:defRPr/>
            </a:pPr>
            <a:r>
              <a:rPr kumimoji="0" lang="en-US" altLang="zh-CN" dirty="0" err="1">
                <a:solidFill>
                  <a:schemeClr val="tx2"/>
                </a:solidFill>
                <a:latin typeface="Arial" panose="020B0604020202020204" pitchFamily="34" charset="0"/>
                <a:ea typeface="+mj-ea"/>
                <a:cs typeface="Arial" panose="020B0604020202020204" pitchFamily="34" charset="0"/>
              </a:rPr>
              <a:t>H</a:t>
            </a:r>
            <a:r>
              <a:rPr kumimoji="0" lang="en-US" altLang="zh-CN" baseline="-25000" dirty="0" err="1">
                <a:solidFill>
                  <a:schemeClr val="tx2"/>
                </a:solidFill>
                <a:latin typeface="Arial" panose="020B0604020202020204" pitchFamily="34" charset="0"/>
                <a:ea typeface="+mj-ea"/>
                <a:cs typeface="Arial" panose="020B0604020202020204" pitchFamily="34" charset="0"/>
              </a:rPr>
              <a:t>2</a:t>
            </a:r>
            <a:r>
              <a:rPr kumimoji="0" lang="en-US" altLang="zh-CN" dirty="0">
                <a:solidFill>
                  <a:schemeClr val="tx2"/>
                </a:solidFill>
                <a:latin typeface="Arial" panose="020B0604020202020204" pitchFamily="34" charset="0"/>
                <a:ea typeface="+mj-ea"/>
                <a:cs typeface="Arial" panose="020B0604020202020204" pitchFamily="34" charset="0"/>
              </a:rPr>
              <a:t> + </a:t>
            </a:r>
            <a:r>
              <a:rPr kumimoji="0" lang="en-US" altLang="zh-CN" dirty="0" err="1">
                <a:solidFill>
                  <a:schemeClr val="tx2"/>
                </a:solidFill>
                <a:latin typeface="Arial" panose="020B0604020202020204" pitchFamily="34" charset="0"/>
                <a:ea typeface="+mj-ea"/>
                <a:cs typeface="Arial" panose="020B0604020202020204" pitchFamily="34" charset="0"/>
              </a:rPr>
              <a:t>I</a:t>
            </a:r>
            <a:r>
              <a:rPr kumimoji="0" lang="en-US" altLang="zh-CN" baseline="-25000" dirty="0" err="1">
                <a:solidFill>
                  <a:schemeClr val="tx2"/>
                </a:solidFill>
                <a:latin typeface="Arial" panose="020B0604020202020204" pitchFamily="34" charset="0"/>
                <a:ea typeface="+mj-ea"/>
                <a:cs typeface="Arial" panose="020B0604020202020204" pitchFamily="34" charset="0"/>
              </a:rPr>
              <a:t>2</a:t>
            </a:r>
            <a:r>
              <a:rPr kumimoji="0" lang="en-US" altLang="zh-CN" baseline="-25000" dirty="0">
                <a:solidFill>
                  <a:schemeClr val="tx2"/>
                </a:solidFill>
                <a:latin typeface="Arial" panose="020B0604020202020204" pitchFamily="34" charset="0"/>
                <a:ea typeface="+mj-ea"/>
                <a:cs typeface="Arial" panose="020B0604020202020204" pitchFamily="34" charset="0"/>
              </a:rPr>
              <a:t> </a:t>
            </a:r>
            <a:r>
              <a:rPr kumimoji="0" lang="en-US" altLang="zh-CN" dirty="0">
                <a:solidFill>
                  <a:schemeClr val="tx2"/>
                </a:solidFill>
                <a:latin typeface="Arial" panose="020B0604020202020204" pitchFamily="34" charset="0"/>
                <a:ea typeface="+mj-ea"/>
                <a:cs typeface="Arial" panose="020B0604020202020204" pitchFamily="34" charset="0"/>
                <a:sym typeface="Symbol" pitchFamily="18" charset="2"/>
              </a:rPr>
              <a:t> </a:t>
            </a:r>
            <a:r>
              <a:rPr kumimoji="0" lang="en-US" altLang="zh-CN" dirty="0" err="1">
                <a:solidFill>
                  <a:schemeClr val="tx2"/>
                </a:solidFill>
                <a:latin typeface="Arial" panose="020B0604020202020204" pitchFamily="34" charset="0"/>
                <a:ea typeface="+mj-ea"/>
                <a:cs typeface="Arial" panose="020B0604020202020204" pitchFamily="34" charset="0"/>
                <a:sym typeface="Symbol" pitchFamily="18" charset="2"/>
              </a:rPr>
              <a:t>2HI</a:t>
            </a:r>
            <a:endParaRPr kumimoji="0" lang="en-US" altLang="zh-CN" dirty="0">
              <a:solidFill>
                <a:schemeClr val="tx2"/>
              </a:solidFill>
              <a:latin typeface="Arial" panose="020B0604020202020204" pitchFamily="34" charset="0"/>
              <a:ea typeface="+mj-ea"/>
              <a:cs typeface="Arial" panose="020B0604020202020204" pitchFamily="34" charset="0"/>
              <a:sym typeface="Symbol" pitchFamily="18" charset="2"/>
            </a:endParaRPr>
          </a:p>
        </p:txBody>
      </p:sp>
      <p:grpSp>
        <p:nvGrpSpPr>
          <p:cNvPr id="68611" name="Group 1042"/>
          <p:cNvGrpSpPr>
            <a:grpSpLocks/>
          </p:cNvGrpSpPr>
          <p:nvPr/>
        </p:nvGrpSpPr>
        <p:grpSpPr bwMode="auto">
          <a:xfrm>
            <a:off x="611188" y="1873249"/>
            <a:ext cx="8532812" cy="876300"/>
            <a:chOff x="417" y="1180"/>
            <a:chExt cx="5439" cy="552"/>
          </a:xfrm>
        </p:grpSpPr>
        <p:sp>
          <p:nvSpPr>
            <p:cNvPr id="1000452" name="Text Box 1028"/>
            <p:cNvSpPr txBox="1">
              <a:spLocks noChangeArrowheads="1"/>
            </p:cNvSpPr>
            <p:nvPr/>
          </p:nvSpPr>
          <p:spPr bwMode="auto">
            <a:xfrm>
              <a:off x="1842" y="1304"/>
              <a:ext cx="658" cy="288"/>
            </a:xfrm>
            <a:prstGeom prst="rect">
              <a:avLst/>
            </a:prstGeom>
            <a:noFill/>
            <a:ln w="9525">
              <a:noFill/>
              <a:miter lim="800000"/>
              <a:headEnd/>
              <a:tailEnd/>
            </a:ln>
            <a:effectLst/>
          </p:spPr>
          <p:txBody>
            <a:bodyPr>
              <a:spAutoFit/>
            </a:bodyPr>
            <a:lstStyle/>
            <a:p>
              <a:pPr>
                <a:defRPr/>
              </a:pPr>
              <a:r>
                <a:rPr kumimoji="0" lang="en-US" altLang="zh-CN" i="1">
                  <a:latin typeface="Arial" panose="020B0604020202020204" pitchFamily="34" charset="0"/>
                  <a:ea typeface="+mj-ea"/>
                  <a:cs typeface="Arial" panose="020B0604020202020204" pitchFamily="34" charset="0"/>
                </a:rPr>
                <a:t>v</a:t>
              </a:r>
              <a:r>
                <a:rPr kumimoji="0" lang="en-US" altLang="zh-CN">
                  <a:latin typeface="Arial" panose="020B0604020202020204" pitchFamily="34" charset="0"/>
                  <a:ea typeface="+mj-ea"/>
                  <a:cs typeface="Arial" panose="020B0604020202020204" pitchFamily="34" charset="0"/>
                </a:rPr>
                <a:t> </a:t>
              </a:r>
              <a:r>
                <a:rPr kumimoji="0" lang="en-US" altLang="zh-CN">
                  <a:latin typeface="Arial" panose="020B0604020202020204" pitchFamily="34" charset="0"/>
                  <a:ea typeface="+mj-ea"/>
                  <a:cs typeface="Arial" panose="020B0604020202020204" pitchFamily="34" charset="0"/>
                  <a:sym typeface="Symbol" pitchFamily="18" charset="2"/>
                </a:rPr>
                <a:t></a:t>
              </a:r>
              <a:r>
                <a:rPr kumimoji="0" lang="en-US" altLang="zh-CN">
                  <a:latin typeface="Arial" panose="020B0604020202020204" pitchFamily="34" charset="0"/>
                  <a:ea typeface="+mj-ea"/>
                  <a:cs typeface="Arial" panose="020B0604020202020204" pitchFamily="34" charset="0"/>
                </a:rPr>
                <a:t> </a:t>
              </a:r>
              <a:r>
                <a:rPr kumimoji="0" lang="en-US" altLang="zh-CN">
                  <a:latin typeface="Arial" panose="020B0604020202020204" pitchFamily="34" charset="0"/>
                  <a:ea typeface="+mj-ea"/>
                  <a:cs typeface="Arial" panose="020B0604020202020204" pitchFamily="34" charset="0"/>
                  <a:sym typeface="Symbol" pitchFamily="18" charset="2"/>
                </a:rPr>
                <a:t></a:t>
              </a:r>
              <a:endParaRPr kumimoji="0" lang="en-US" altLang="zh-CN">
                <a:latin typeface="Arial" panose="020B0604020202020204" pitchFamily="34" charset="0"/>
                <a:ea typeface="+mj-ea"/>
                <a:cs typeface="Arial" panose="020B0604020202020204" pitchFamily="34" charset="0"/>
              </a:endParaRPr>
            </a:p>
          </p:txBody>
        </p:sp>
        <p:sp>
          <p:nvSpPr>
            <p:cNvPr id="1000453" name="Text Box 1029"/>
            <p:cNvSpPr txBox="1">
              <a:spLocks noChangeArrowheads="1"/>
            </p:cNvSpPr>
            <p:nvPr/>
          </p:nvSpPr>
          <p:spPr bwMode="auto">
            <a:xfrm>
              <a:off x="2318" y="1180"/>
              <a:ext cx="592" cy="288"/>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d(H</a:t>
              </a:r>
              <a:r>
                <a:rPr kumimoji="0" lang="en-US" altLang="zh-CN" baseline="-25000">
                  <a:latin typeface="Arial" panose="020B0604020202020204" pitchFamily="34" charset="0"/>
                  <a:ea typeface="+mj-ea"/>
                  <a:cs typeface="Arial" panose="020B0604020202020204" pitchFamily="34" charset="0"/>
                  <a:sym typeface="Symbol" pitchFamily="18" charset="2"/>
                </a:rPr>
                <a:t>2</a:t>
              </a:r>
              <a:r>
                <a:rPr kumimoji="0" lang="en-US" altLang="zh-CN">
                  <a:latin typeface="Arial" panose="020B0604020202020204" pitchFamily="34" charset="0"/>
                  <a:ea typeface="+mj-ea"/>
                  <a:cs typeface="Arial" panose="020B0604020202020204" pitchFamily="34" charset="0"/>
                  <a:sym typeface="Symbol" pitchFamily="18" charset="2"/>
                </a:rPr>
                <a:t>)</a:t>
              </a:r>
              <a:endParaRPr kumimoji="0" lang="en-US" altLang="zh-CN" i="1" baseline="30000">
                <a:latin typeface="Arial" panose="020B0604020202020204" pitchFamily="34" charset="0"/>
                <a:ea typeface="+mj-ea"/>
                <a:cs typeface="Arial" panose="020B0604020202020204" pitchFamily="34" charset="0"/>
              </a:endParaRPr>
            </a:p>
          </p:txBody>
        </p:sp>
        <p:sp>
          <p:nvSpPr>
            <p:cNvPr id="1000454" name="Text Box 1030"/>
            <p:cNvSpPr txBox="1">
              <a:spLocks noChangeArrowheads="1"/>
            </p:cNvSpPr>
            <p:nvPr/>
          </p:nvSpPr>
          <p:spPr bwMode="auto">
            <a:xfrm>
              <a:off x="2388" y="1444"/>
              <a:ext cx="398" cy="288"/>
            </a:xfrm>
            <a:prstGeom prst="rect">
              <a:avLst/>
            </a:prstGeom>
            <a:noFill/>
            <a:ln w="9525">
              <a:noFill/>
              <a:miter lim="800000"/>
              <a:headEnd/>
              <a:tailEnd/>
            </a:ln>
            <a:effectLst/>
          </p:spPr>
          <p:txBody>
            <a:bodyPr>
              <a:spAutoFit/>
            </a:bodyPr>
            <a:lstStyle/>
            <a:p>
              <a:pPr algn="ct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d</a:t>
              </a:r>
              <a:r>
                <a:rPr kumimoji="0" lang="en-US" altLang="zh-CN" i="1">
                  <a:latin typeface="Arial" panose="020B0604020202020204" pitchFamily="34" charset="0"/>
                  <a:ea typeface="+mj-ea"/>
                  <a:cs typeface="Arial" panose="020B0604020202020204" pitchFamily="34" charset="0"/>
                  <a:sym typeface="Symbol" pitchFamily="18" charset="2"/>
                </a:rPr>
                <a:t>t</a:t>
              </a:r>
              <a:endParaRPr kumimoji="0" lang="en-US" altLang="zh-CN" i="1">
                <a:latin typeface="Arial" panose="020B0604020202020204" pitchFamily="34" charset="0"/>
                <a:ea typeface="+mj-ea"/>
                <a:cs typeface="Arial" panose="020B0604020202020204" pitchFamily="34" charset="0"/>
              </a:endParaRPr>
            </a:p>
          </p:txBody>
        </p:sp>
        <p:sp>
          <p:nvSpPr>
            <p:cNvPr id="68623" name="Line 1031"/>
            <p:cNvSpPr>
              <a:spLocks noChangeShapeType="1"/>
            </p:cNvSpPr>
            <p:nvPr/>
          </p:nvSpPr>
          <p:spPr bwMode="auto">
            <a:xfrm>
              <a:off x="2350" y="1476"/>
              <a:ext cx="4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1000456" name="Text Box 1032"/>
            <p:cNvSpPr txBox="1">
              <a:spLocks noChangeArrowheads="1"/>
            </p:cNvSpPr>
            <p:nvPr/>
          </p:nvSpPr>
          <p:spPr bwMode="auto">
            <a:xfrm>
              <a:off x="2858" y="1305"/>
              <a:ext cx="2998" cy="288"/>
            </a:xfrm>
            <a:prstGeom prst="rect">
              <a:avLst/>
            </a:prstGeom>
            <a:noFill/>
            <a:ln w="9525">
              <a:noFill/>
              <a:miter lim="800000"/>
              <a:headEnd/>
              <a:tailEnd/>
            </a:ln>
            <a:effectLst/>
          </p:spPr>
          <p:txBody>
            <a:bodyPr>
              <a:spAutoFit/>
            </a:bodyPr>
            <a:lstStyle/>
            <a:p>
              <a:pPr>
                <a:defRPr/>
              </a:pP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k</a:t>
              </a:r>
              <a:r>
                <a:rPr kumimoji="0" lang="en-US" altLang="zh-CN" dirty="0">
                  <a:latin typeface="Arial" panose="020B0604020202020204" pitchFamily="34" charset="0"/>
                  <a:ea typeface="+mj-ea"/>
                  <a:cs typeface="Arial" panose="020B0604020202020204" pitchFamily="34" charset="0"/>
                </a:rPr>
                <a:t> (</a:t>
              </a:r>
              <a:r>
                <a:rPr kumimoji="0" lang="en-US" altLang="zh-CN" dirty="0" err="1">
                  <a:latin typeface="Arial" panose="020B0604020202020204" pitchFamily="34" charset="0"/>
                  <a:ea typeface="+mj-ea"/>
                  <a:cs typeface="Arial" panose="020B0604020202020204" pitchFamily="34" charset="0"/>
                </a:rPr>
                <a:t>H</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a:t>
              </a:r>
              <a:r>
                <a:rPr kumimoji="0" lang="en-US" altLang="zh-CN" dirty="0" err="1">
                  <a:latin typeface="Arial" panose="020B0604020202020204" pitchFamily="34" charset="0"/>
                  <a:ea typeface="+mj-ea"/>
                  <a:cs typeface="Arial" panose="020B0604020202020204" pitchFamily="34" charset="0"/>
                </a:rPr>
                <a:t>I</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二级反应</a:t>
              </a:r>
              <a:endParaRPr kumimoji="0" lang="zh-CN" altLang="en-US" baseline="30000" dirty="0">
                <a:latin typeface="Arial" panose="020B0604020202020204" pitchFamily="34" charset="0"/>
                <a:ea typeface="+mj-ea"/>
                <a:cs typeface="Arial" panose="020B0604020202020204" pitchFamily="34" charset="0"/>
              </a:endParaRPr>
            </a:p>
          </p:txBody>
        </p:sp>
        <p:sp>
          <p:nvSpPr>
            <p:cNvPr id="1000457" name="Text Box 1033"/>
            <p:cNvSpPr txBox="1">
              <a:spLocks noChangeArrowheads="1"/>
            </p:cNvSpPr>
            <p:nvPr/>
          </p:nvSpPr>
          <p:spPr bwMode="auto">
            <a:xfrm>
              <a:off x="417" y="1324"/>
              <a:ext cx="1215" cy="291"/>
            </a:xfrm>
            <a:prstGeom prst="rect">
              <a:avLst/>
            </a:prstGeom>
            <a:noFill/>
            <a:ln w="9525" algn="ctr">
              <a:noFill/>
              <a:miter lim="800000"/>
              <a:headEnd/>
              <a:tailEnd/>
            </a:ln>
            <a:effectLst/>
          </p:spPr>
          <p:txBody>
            <a:bodyPr>
              <a:spAutoFit/>
            </a:bodyPr>
            <a:lstStyle/>
            <a:p>
              <a:pPr>
                <a:defRPr/>
              </a:pPr>
              <a:r>
                <a:rPr kumimoji="0" lang="zh-CN" altLang="en-US" dirty="0">
                  <a:solidFill>
                    <a:srgbClr val="3333FF"/>
                  </a:solidFill>
                  <a:latin typeface="Arial" panose="020B0604020202020204" pitchFamily="34" charset="0"/>
                  <a:ea typeface="+mj-ea"/>
                  <a:cs typeface="Arial" panose="020B0604020202020204" pitchFamily="34" charset="0"/>
                </a:rPr>
                <a:t>实验事实：</a:t>
              </a:r>
              <a:r>
                <a:rPr kumimoji="0" lang="en-US" altLang="zh-CN" dirty="0">
                  <a:latin typeface="Arial" panose="020B0604020202020204" pitchFamily="34" charset="0"/>
                  <a:ea typeface="+mj-ea"/>
                  <a:cs typeface="Arial" panose="020B0604020202020204" pitchFamily="34" charset="0"/>
                </a:rPr>
                <a:t>1) </a:t>
              </a:r>
            </a:p>
          </p:txBody>
        </p:sp>
      </p:grpSp>
      <p:sp>
        <p:nvSpPr>
          <p:cNvPr id="1000458" name="Text Box 1034"/>
          <p:cNvSpPr txBox="1">
            <a:spLocks noChangeArrowheads="1"/>
          </p:cNvSpPr>
          <p:nvPr/>
        </p:nvSpPr>
        <p:spPr bwMode="auto">
          <a:xfrm>
            <a:off x="611188" y="2924175"/>
            <a:ext cx="8137525" cy="1063946"/>
          </a:xfrm>
          <a:prstGeom prst="rect">
            <a:avLst/>
          </a:prstGeom>
          <a:noFill/>
          <a:ln w="9525" algn="ctr">
            <a:noFill/>
            <a:miter lim="800000"/>
            <a:headEnd/>
            <a:tailEnd/>
          </a:ln>
          <a:effectLst/>
        </p:spPr>
        <p:txBody>
          <a:bodyPr>
            <a:spAutoFit/>
          </a:bodyPr>
          <a:lstStyle/>
          <a:p>
            <a:pPr marL="374650" indent="-374650">
              <a:lnSpc>
                <a:spcPct val="140000"/>
              </a:lnSpc>
              <a:defRPr/>
            </a:pPr>
            <a:r>
              <a:rPr kumimoji="0" lang="en-US" altLang="zh-CN" dirty="0">
                <a:latin typeface="Arial" panose="020B0604020202020204" pitchFamily="34" charset="0"/>
                <a:ea typeface="+mj-ea"/>
                <a:cs typeface="Arial" panose="020B0604020202020204" pitchFamily="34" charset="0"/>
              </a:rPr>
              <a:t>2) </a:t>
            </a:r>
            <a:r>
              <a:rPr kumimoji="0" lang="zh-CN" altLang="en-US" dirty="0">
                <a:latin typeface="Arial" panose="020B0604020202020204" pitchFamily="34" charset="0"/>
                <a:ea typeface="+mj-ea"/>
                <a:cs typeface="Arial" panose="020B0604020202020204" pitchFamily="34" charset="0"/>
              </a:rPr>
              <a:t>用波长</a:t>
            </a:r>
            <a:r>
              <a:rPr kumimoji="0" lang="en-US" altLang="zh-CN" dirty="0">
                <a:latin typeface="Arial" panose="020B0604020202020204" pitchFamily="34" charset="0"/>
                <a:ea typeface="+mj-ea"/>
                <a:cs typeface="Arial" panose="020B0604020202020204" pitchFamily="34" charset="0"/>
              </a:rPr>
              <a:t> 578nm </a:t>
            </a:r>
            <a:r>
              <a:rPr kumimoji="0" lang="zh-CN" altLang="en-US" dirty="0">
                <a:latin typeface="Arial" panose="020B0604020202020204" pitchFamily="34" charset="0"/>
                <a:ea typeface="+mj-ea"/>
                <a:cs typeface="Arial" panose="020B0604020202020204" pitchFamily="34" charset="0"/>
              </a:rPr>
              <a:t>光照可加速反应速率，且该波长的光只能使</a:t>
            </a:r>
            <a:r>
              <a:rPr kumimoji="0" lang="en-US" altLang="zh-CN" dirty="0">
                <a:latin typeface="Arial" panose="020B0604020202020204" pitchFamily="34" charset="0"/>
                <a:ea typeface="+mj-ea"/>
                <a:cs typeface="Arial" panose="020B0604020202020204" pitchFamily="34" charset="0"/>
              </a:rPr>
              <a:t> I</a:t>
            </a:r>
            <a:r>
              <a:rPr kumimoji="0" lang="en-US" altLang="zh-CN" baseline="-25000" dirty="0">
                <a:latin typeface="Arial" panose="020B0604020202020204" pitchFamily="34" charset="0"/>
                <a:ea typeface="+mj-ea"/>
                <a:cs typeface="Arial" panose="020B0604020202020204" pitchFamily="34" charset="0"/>
              </a:rPr>
              <a:t>2 </a:t>
            </a:r>
            <a:r>
              <a:rPr kumimoji="0" lang="zh-CN" altLang="en-US" dirty="0">
                <a:latin typeface="Arial" panose="020B0604020202020204" pitchFamily="34" charset="0"/>
                <a:ea typeface="+mj-ea"/>
                <a:cs typeface="Arial" panose="020B0604020202020204" pitchFamily="34" charset="0"/>
              </a:rPr>
              <a:t>分子解离。</a:t>
            </a:r>
          </a:p>
        </p:txBody>
      </p:sp>
      <p:sp>
        <p:nvSpPr>
          <p:cNvPr id="1000459" name="Text Box 1035"/>
          <p:cNvSpPr txBox="1">
            <a:spLocks noChangeArrowheads="1"/>
          </p:cNvSpPr>
          <p:nvPr/>
        </p:nvSpPr>
        <p:spPr bwMode="auto">
          <a:xfrm>
            <a:off x="611188" y="4421188"/>
            <a:ext cx="1498600" cy="457200"/>
          </a:xfrm>
          <a:prstGeom prst="rect">
            <a:avLst/>
          </a:prstGeom>
          <a:noFill/>
          <a:ln w="9525" algn="ctr">
            <a:noFill/>
            <a:miter lim="800000"/>
            <a:headEnd/>
            <a:tailEnd/>
          </a:ln>
          <a:effectLst/>
        </p:spPr>
        <p:txBody>
          <a:bodyPr>
            <a:spAutoFit/>
          </a:bodyPr>
          <a:lstStyle/>
          <a:p>
            <a:pPr>
              <a:defRPr/>
            </a:pPr>
            <a:r>
              <a:rPr kumimoji="0" lang="zh-CN" altLang="en-US" dirty="0">
                <a:solidFill>
                  <a:srgbClr val="3333FF"/>
                </a:solidFill>
                <a:latin typeface="Arial" panose="020B0604020202020204" pitchFamily="34" charset="0"/>
                <a:ea typeface="+mj-ea"/>
                <a:cs typeface="Arial" panose="020B0604020202020204" pitchFamily="34" charset="0"/>
              </a:rPr>
              <a:t>反应机理：</a:t>
            </a:r>
          </a:p>
        </p:txBody>
      </p:sp>
      <p:sp>
        <p:nvSpPr>
          <p:cNvPr id="1000460" name="Text Box 1036"/>
          <p:cNvSpPr txBox="1">
            <a:spLocks noChangeArrowheads="1"/>
          </p:cNvSpPr>
          <p:nvPr/>
        </p:nvSpPr>
        <p:spPr bwMode="auto">
          <a:xfrm>
            <a:off x="2555875" y="4437063"/>
            <a:ext cx="4248150" cy="457200"/>
          </a:xfrm>
          <a:prstGeom prst="rect">
            <a:avLst/>
          </a:prstGeom>
          <a:noFill/>
          <a:ln w="9525" algn="ctr">
            <a:noFill/>
            <a:miter lim="800000"/>
            <a:headEnd/>
            <a:tailEnd/>
          </a:ln>
          <a:effectLst/>
        </p:spPr>
        <p:txBody>
          <a:bodyPr>
            <a:spAutoFit/>
          </a:bodyPr>
          <a:lstStyle/>
          <a:p>
            <a:pPr>
              <a:buFont typeface="Wingdings 2" pitchFamily="18" charset="2"/>
              <a:buNone/>
              <a:defRPr/>
            </a:pPr>
            <a:r>
              <a:rPr kumimoji="0" lang="en-US" altLang="zh-CN" dirty="0">
                <a:latin typeface="Arial" panose="020B0604020202020204" pitchFamily="34" charset="0"/>
                <a:ea typeface="+mj-ea"/>
                <a:cs typeface="Arial" panose="020B0604020202020204" pitchFamily="34" charset="0"/>
                <a:sym typeface="Wingdings 2" pitchFamily="18" charset="2"/>
              </a:rPr>
              <a:t>(1)   </a:t>
            </a:r>
            <a:r>
              <a:rPr kumimoji="0" lang="en-US" altLang="zh-CN" dirty="0" err="1">
                <a:latin typeface="Arial" panose="020B0604020202020204" pitchFamily="34" charset="0"/>
                <a:ea typeface="+mj-ea"/>
                <a:cs typeface="Arial" panose="020B0604020202020204" pitchFamily="34" charset="0"/>
                <a:sym typeface="Wingdings 2" pitchFamily="18" charset="2"/>
              </a:rPr>
              <a:t>I</a:t>
            </a:r>
            <a:r>
              <a:rPr kumimoji="0" lang="en-US" altLang="zh-CN" baseline="-25000" dirty="0" err="1">
                <a:latin typeface="Arial" panose="020B0604020202020204" pitchFamily="34" charset="0"/>
                <a:ea typeface="+mj-ea"/>
                <a:cs typeface="Arial" panose="020B0604020202020204" pitchFamily="34" charset="0"/>
                <a:sym typeface="Wingdings 2" pitchFamily="18" charset="2"/>
              </a:rPr>
              <a:t>2</a:t>
            </a:r>
            <a:r>
              <a:rPr kumimoji="0" lang="en-US" altLang="zh-CN" dirty="0">
                <a:latin typeface="Arial" panose="020B0604020202020204" pitchFamily="34" charset="0"/>
                <a:ea typeface="+mj-ea"/>
                <a:cs typeface="Arial" panose="020B0604020202020204" pitchFamily="34" charset="0"/>
                <a:sym typeface="Wingdings 2" pitchFamily="18" charset="2"/>
              </a:rPr>
              <a:t>            </a:t>
            </a:r>
            <a:r>
              <a:rPr kumimoji="0" lang="en-US" altLang="zh-CN" dirty="0" err="1">
                <a:latin typeface="Arial" panose="020B0604020202020204" pitchFamily="34" charset="0"/>
                <a:ea typeface="+mj-ea"/>
                <a:cs typeface="Arial" panose="020B0604020202020204" pitchFamily="34" charset="0"/>
                <a:sym typeface="Wingdings 2" pitchFamily="18" charset="2"/>
              </a:rPr>
              <a:t>2I</a:t>
            </a:r>
            <a:r>
              <a:rPr kumimoji="0" lang="en-US" altLang="zh-CN" dirty="0">
                <a:latin typeface="Arial" panose="020B0604020202020204" pitchFamily="34" charset="0"/>
                <a:ea typeface="+mj-ea"/>
                <a:cs typeface="Arial" panose="020B0604020202020204" pitchFamily="34" charset="0"/>
                <a:sym typeface="Wingdings 2" pitchFamily="18" charset="2"/>
              </a:rPr>
              <a:t> </a:t>
            </a:r>
            <a:r>
              <a:rPr kumimoji="0" lang="en-US" altLang="zh-CN" dirty="0">
                <a:solidFill>
                  <a:schemeClr val="tx2"/>
                </a:solidFill>
                <a:latin typeface="Arial" panose="020B0604020202020204" pitchFamily="34" charset="0"/>
                <a:ea typeface="+mj-ea"/>
                <a:cs typeface="Arial" panose="020B0604020202020204" pitchFamily="34" charset="0"/>
                <a:sym typeface="Wingdings 2" pitchFamily="18" charset="2"/>
              </a:rPr>
              <a:t>(</a:t>
            </a:r>
            <a:r>
              <a:rPr kumimoji="0" lang="zh-CN" altLang="en-US" dirty="0">
                <a:solidFill>
                  <a:schemeClr val="tx2"/>
                </a:solidFill>
                <a:latin typeface="Arial" panose="020B0604020202020204" pitchFamily="34" charset="0"/>
                <a:ea typeface="+mj-ea"/>
                <a:cs typeface="Arial" panose="020B0604020202020204" pitchFamily="34" charset="0"/>
                <a:sym typeface="Wingdings 2" pitchFamily="18" charset="2"/>
              </a:rPr>
              <a:t>快</a:t>
            </a:r>
            <a:r>
              <a:rPr kumimoji="0" lang="en-US" altLang="zh-CN" dirty="0">
                <a:solidFill>
                  <a:schemeClr val="tx2"/>
                </a:solidFill>
                <a:latin typeface="Arial" panose="020B0604020202020204" pitchFamily="34" charset="0"/>
                <a:ea typeface="+mj-ea"/>
                <a:cs typeface="Arial" panose="020B0604020202020204" pitchFamily="34" charset="0"/>
                <a:sym typeface="Wingdings 2" pitchFamily="18" charset="2"/>
              </a:rPr>
              <a:t>)</a:t>
            </a:r>
          </a:p>
        </p:txBody>
      </p:sp>
      <p:grpSp>
        <p:nvGrpSpPr>
          <p:cNvPr id="3" name="Group 1037"/>
          <p:cNvGrpSpPr>
            <a:grpSpLocks/>
          </p:cNvGrpSpPr>
          <p:nvPr/>
        </p:nvGrpSpPr>
        <p:grpSpPr bwMode="auto">
          <a:xfrm>
            <a:off x="3709293" y="4643438"/>
            <a:ext cx="574675" cy="73025"/>
            <a:chOff x="2925" y="3974"/>
            <a:chExt cx="454" cy="46"/>
          </a:xfrm>
        </p:grpSpPr>
        <p:sp>
          <p:nvSpPr>
            <p:cNvPr id="68618" name="Line 1038"/>
            <p:cNvSpPr>
              <a:spLocks noChangeShapeType="1"/>
            </p:cNvSpPr>
            <p:nvPr/>
          </p:nvSpPr>
          <p:spPr bwMode="auto">
            <a:xfrm>
              <a:off x="2925" y="3974"/>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68619" name="Line 1039"/>
            <p:cNvSpPr>
              <a:spLocks noChangeShapeType="1"/>
            </p:cNvSpPr>
            <p:nvPr/>
          </p:nvSpPr>
          <p:spPr bwMode="auto">
            <a:xfrm flipH="1">
              <a:off x="2925" y="4020"/>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grpSp>
      <p:sp>
        <p:nvSpPr>
          <p:cNvPr id="1000464" name="Rectangle 1040"/>
          <p:cNvSpPr>
            <a:spLocks noChangeArrowheads="1"/>
          </p:cNvSpPr>
          <p:nvPr/>
        </p:nvSpPr>
        <p:spPr bwMode="auto">
          <a:xfrm>
            <a:off x="2555875" y="4941888"/>
            <a:ext cx="5640388" cy="457200"/>
          </a:xfrm>
          <a:prstGeom prst="rect">
            <a:avLst/>
          </a:prstGeom>
          <a:noFill/>
          <a:ln w="9525" algn="ctr">
            <a:noFill/>
            <a:miter lim="800000"/>
            <a:headEnd/>
            <a:tailEnd/>
          </a:ln>
          <a:effectLst/>
        </p:spPr>
        <p:txBody>
          <a:bodyPr>
            <a:spAutoFit/>
          </a:bodyPr>
          <a:lstStyle/>
          <a:p>
            <a:pPr>
              <a:defRPr/>
            </a:pPr>
            <a:r>
              <a:rPr kumimoji="0" lang="en-US" altLang="zh-CN" dirty="0">
                <a:latin typeface="Arial" panose="020B0604020202020204" pitchFamily="34" charset="0"/>
                <a:ea typeface="+mj-ea"/>
                <a:cs typeface="Arial" panose="020B0604020202020204" pitchFamily="34" charset="0"/>
                <a:sym typeface="Wingdings 2" pitchFamily="18" charset="2"/>
              </a:rPr>
              <a:t>(2)  </a:t>
            </a:r>
            <a:r>
              <a:rPr kumimoji="0" lang="en-US" altLang="zh-CN" dirty="0" err="1">
                <a:latin typeface="Arial" panose="020B0604020202020204" pitchFamily="34" charset="0"/>
                <a:ea typeface="+mj-ea"/>
                <a:cs typeface="Arial" panose="020B0604020202020204" pitchFamily="34" charset="0"/>
                <a:sym typeface="Wingdings 2" pitchFamily="18" charset="2"/>
              </a:rPr>
              <a:t>2I</a:t>
            </a:r>
            <a:r>
              <a:rPr kumimoji="0" lang="en-US" altLang="zh-CN" dirty="0">
                <a:latin typeface="Arial" panose="020B0604020202020204" pitchFamily="34" charset="0"/>
                <a:ea typeface="+mj-ea"/>
                <a:cs typeface="Arial" panose="020B0604020202020204" pitchFamily="34" charset="0"/>
                <a:sym typeface="Wingdings 2" pitchFamily="18" charset="2"/>
              </a:rPr>
              <a:t>  + </a:t>
            </a:r>
            <a:r>
              <a:rPr kumimoji="0" lang="en-US" altLang="zh-CN" dirty="0" err="1">
                <a:latin typeface="Arial" panose="020B0604020202020204" pitchFamily="34" charset="0"/>
                <a:ea typeface="+mj-ea"/>
                <a:cs typeface="Arial" panose="020B0604020202020204" pitchFamily="34" charset="0"/>
                <a:sym typeface="Wingdings 2" pitchFamily="18" charset="2"/>
              </a:rPr>
              <a:t>H</a:t>
            </a:r>
            <a:r>
              <a:rPr kumimoji="0" lang="en-US" altLang="zh-CN" baseline="-25000" dirty="0" err="1">
                <a:latin typeface="Arial" panose="020B0604020202020204" pitchFamily="34" charset="0"/>
                <a:ea typeface="+mj-ea"/>
                <a:cs typeface="Arial" panose="020B0604020202020204" pitchFamily="34" charset="0"/>
                <a:sym typeface="Wingdings 2" pitchFamily="18" charset="2"/>
              </a:rPr>
              <a:t>2</a:t>
            </a:r>
            <a:r>
              <a:rPr kumimoji="0" lang="en-US" altLang="zh-CN" dirty="0">
                <a:latin typeface="Arial" panose="020B0604020202020204" pitchFamily="34" charset="0"/>
                <a:ea typeface="+mj-ea"/>
                <a:cs typeface="Arial" panose="020B0604020202020204" pitchFamily="34" charset="0"/>
                <a:sym typeface="Wingdings 2" pitchFamily="18" charset="2"/>
              </a:rPr>
              <a:t>          </a:t>
            </a:r>
            <a:r>
              <a:rPr kumimoji="0" lang="en-US" altLang="zh-CN" dirty="0" err="1">
                <a:latin typeface="Arial" panose="020B0604020202020204" pitchFamily="34" charset="0"/>
                <a:ea typeface="+mj-ea"/>
                <a:cs typeface="Arial" panose="020B0604020202020204" pitchFamily="34" charset="0"/>
                <a:sym typeface="Wingdings 2" pitchFamily="18" charset="2"/>
              </a:rPr>
              <a:t>2HI</a:t>
            </a:r>
            <a:r>
              <a:rPr kumimoji="0" lang="en-US" altLang="zh-CN" dirty="0">
                <a:latin typeface="Arial" panose="020B0604020202020204" pitchFamily="34" charset="0"/>
                <a:ea typeface="+mj-ea"/>
                <a:cs typeface="Arial" panose="020B0604020202020204" pitchFamily="34" charset="0"/>
                <a:sym typeface="Wingdings 2" pitchFamily="18" charset="2"/>
              </a:rPr>
              <a:t> </a:t>
            </a:r>
            <a:r>
              <a:rPr kumimoji="0" lang="en-US" altLang="zh-CN" dirty="0">
                <a:solidFill>
                  <a:schemeClr val="tx2"/>
                </a:solidFill>
                <a:latin typeface="Arial" panose="020B0604020202020204" pitchFamily="34" charset="0"/>
                <a:ea typeface="+mj-ea"/>
                <a:cs typeface="Arial" panose="020B0604020202020204" pitchFamily="34" charset="0"/>
                <a:sym typeface="Wingdings 2" pitchFamily="18" charset="2"/>
              </a:rPr>
              <a:t>(</a:t>
            </a:r>
            <a:r>
              <a:rPr kumimoji="0" lang="zh-CN" altLang="en-US" dirty="0">
                <a:solidFill>
                  <a:schemeClr val="tx2"/>
                </a:solidFill>
                <a:latin typeface="Arial" panose="020B0604020202020204" pitchFamily="34" charset="0"/>
                <a:ea typeface="+mj-ea"/>
                <a:cs typeface="Arial" panose="020B0604020202020204" pitchFamily="34" charset="0"/>
                <a:sym typeface="Wingdings 2" pitchFamily="18" charset="2"/>
              </a:rPr>
              <a:t>慢</a:t>
            </a:r>
            <a:r>
              <a:rPr kumimoji="0" lang="en-US" altLang="zh-CN" dirty="0">
                <a:solidFill>
                  <a:schemeClr val="tx2"/>
                </a:solidFill>
                <a:latin typeface="Arial" panose="020B0604020202020204" pitchFamily="34" charset="0"/>
                <a:ea typeface="+mj-ea"/>
                <a:cs typeface="Arial" panose="020B0604020202020204" pitchFamily="34" charset="0"/>
                <a:sym typeface="Wingdings 2" pitchFamily="18" charset="2"/>
              </a:rPr>
              <a:t>)</a:t>
            </a:r>
          </a:p>
        </p:txBody>
      </p:sp>
      <p:sp>
        <p:nvSpPr>
          <p:cNvPr id="1000465" name="Line 1041"/>
          <p:cNvSpPr>
            <a:spLocks noChangeShapeType="1"/>
          </p:cNvSpPr>
          <p:nvPr/>
        </p:nvSpPr>
        <p:spPr bwMode="auto">
          <a:xfrm>
            <a:off x="4324028" y="5183188"/>
            <a:ext cx="57626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22</a:t>
            </a:fld>
            <a:endParaRPr lang="en-US" altLang="zh-CN" dirty="0">
              <a:solidFill>
                <a:srgbClr val="000000"/>
              </a:solidFill>
            </a:endParaRPr>
          </a:p>
        </p:txBody>
      </p:sp>
      <p:sp>
        <p:nvSpPr>
          <p:cNvPr id="21" name="Rectangle 6">
            <a:extLst>
              <a:ext uri="{FF2B5EF4-FFF2-40B4-BE49-F238E27FC236}">
                <a16:creationId xmlns:a16="http://schemas.microsoft.com/office/drawing/2014/main" id="{D51165B4-BB2C-3244-89C3-FDE5F2AB5705}"/>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非基元反应反应机理</a:t>
            </a:r>
            <a:r>
              <a:rPr lang="zh-CN" altLang="en-GB" sz="3200" dirty="0">
                <a:solidFill>
                  <a:srgbClr val="3333CC">
                    <a:lumMod val="50000"/>
                  </a:srgbClr>
                </a:solidFill>
                <a:latin typeface="Arial" panose="020B0604020202020204" pitchFamily="34" charset="0"/>
                <a:ea typeface="黑体"/>
                <a:cs typeface="Arial" panose="020B0604020202020204" pitchFamily="34" charset="0"/>
              </a:rPr>
              <a:t>实例</a:t>
            </a:r>
            <a:endParaRPr lang="zh-CN" altLang="en-US" sz="3200" dirty="0">
              <a:solidFill>
                <a:srgbClr val="3333CC">
                  <a:lumMod val="50000"/>
                </a:srgbClr>
              </a:solidFill>
              <a:latin typeface="Arial" panose="020B0604020202020204" pitchFamily="34" charset="0"/>
              <a:ea typeface="黑体"/>
              <a:cs typeface="Arial" panose="020B0604020202020204" pitchFamily="34" charset="0"/>
            </a:endParaRPr>
          </a:p>
        </p:txBody>
      </p:sp>
    </p:spTree>
    <p:extLst>
      <p:ext uri="{BB962C8B-B14F-4D97-AF65-F5344CB8AC3E}">
        <p14:creationId xmlns:p14="http://schemas.microsoft.com/office/powerpoint/2010/main" val="2697490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1474" name="Text Box 2"/>
          <p:cNvSpPr txBox="1">
            <a:spLocks noChangeArrowheads="1"/>
          </p:cNvSpPr>
          <p:nvPr/>
        </p:nvSpPr>
        <p:spPr bwMode="auto">
          <a:xfrm>
            <a:off x="179388" y="981075"/>
            <a:ext cx="8785225" cy="999313"/>
          </a:xfrm>
          <a:prstGeom prst="rect">
            <a:avLst/>
          </a:prstGeom>
          <a:noFill/>
          <a:ln w="9525" algn="ctr">
            <a:noFill/>
            <a:miter lim="800000"/>
            <a:headEnd/>
            <a:tailEnd/>
          </a:ln>
          <a:effectLst/>
        </p:spPr>
        <p:txBody>
          <a:bodyPr>
            <a:spAutoFit/>
          </a:bodyPr>
          <a:lstStyle/>
          <a:p>
            <a:pPr>
              <a:lnSpc>
                <a:spcPct val="130000"/>
              </a:lnSpc>
              <a:defRPr/>
            </a:pPr>
            <a:r>
              <a:rPr kumimoji="0" lang="zh-CN" altLang="en-US" dirty="0">
                <a:latin typeface="Arial" panose="020B0604020202020204" pitchFamily="34" charset="0"/>
                <a:ea typeface="+mj-ea"/>
                <a:cs typeface="Arial" panose="020B0604020202020204" pitchFamily="34" charset="0"/>
              </a:rPr>
              <a:t>第一步为快反应，第二步为慢反应，反应速率由慢的一步所控制，快的一步会产生足够的 </a:t>
            </a:r>
            <a:r>
              <a:rPr kumimoji="0" lang="en-US" altLang="zh-CN" dirty="0">
                <a:latin typeface="Arial" panose="020B0604020202020204" pitchFamily="34" charset="0"/>
                <a:ea typeface="+mj-ea"/>
                <a:cs typeface="Arial" panose="020B0604020202020204" pitchFamily="34" charset="0"/>
              </a:rPr>
              <a:t>I</a:t>
            </a:r>
            <a:r>
              <a:rPr kumimoji="0" lang="zh-CN" altLang="en-US" dirty="0">
                <a:latin typeface="Arial" panose="020B0604020202020204" pitchFamily="34" charset="0"/>
                <a:ea typeface="+mj-ea"/>
                <a:cs typeface="Arial" panose="020B0604020202020204" pitchFamily="34" charset="0"/>
              </a:rPr>
              <a:t> 供慢的一步所需，所以反应速率可写为：</a:t>
            </a:r>
          </a:p>
        </p:txBody>
      </p:sp>
      <p:grpSp>
        <p:nvGrpSpPr>
          <p:cNvPr id="69635" name="Group 29"/>
          <p:cNvGrpSpPr>
            <a:grpSpLocks/>
          </p:cNvGrpSpPr>
          <p:nvPr/>
        </p:nvGrpSpPr>
        <p:grpSpPr bwMode="auto">
          <a:xfrm>
            <a:off x="2484438" y="1976438"/>
            <a:ext cx="4103786" cy="1069975"/>
            <a:chOff x="1744" y="981"/>
            <a:chExt cx="2480" cy="674"/>
          </a:xfrm>
        </p:grpSpPr>
        <p:sp>
          <p:nvSpPr>
            <p:cNvPr id="1001476" name="Text Box 4"/>
            <p:cNvSpPr txBox="1">
              <a:spLocks noChangeArrowheads="1"/>
            </p:cNvSpPr>
            <p:nvPr/>
          </p:nvSpPr>
          <p:spPr bwMode="auto">
            <a:xfrm>
              <a:off x="1744" y="1132"/>
              <a:ext cx="655" cy="523"/>
            </a:xfrm>
            <a:prstGeom prst="rect">
              <a:avLst/>
            </a:prstGeom>
            <a:noFill/>
            <a:ln w="9525">
              <a:noFill/>
              <a:miter lim="800000"/>
              <a:headEnd/>
              <a:tailEnd/>
            </a:ln>
            <a:effectLst/>
          </p:spPr>
          <p:txBody>
            <a:bodyPr>
              <a:spAutoFit/>
            </a:bodyPr>
            <a:lstStyle/>
            <a:p>
              <a:pPr>
                <a:defRPr/>
              </a:pPr>
              <a:r>
                <a:rPr kumimoji="0" lang="en-US" altLang="zh-CN" i="1" dirty="0">
                  <a:latin typeface="Arial" panose="020B0604020202020204" pitchFamily="34" charset="0"/>
                  <a:ea typeface="+mj-ea"/>
                  <a:cs typeface="Arial" panose="020B0604020202020204" pitchFamily="34" charset="0"/>
                </a:rPr>
                <a:t>v</a:t>
              </a:r>
              <a:r>
                <a:rPr kumimoji="0" lang="en-US" altLang="zh-CN" dirty="0">
                  <a:latin typeface="Arial" panose="020B0604020202020204" pitchFamily="34" charset="0"/>
                  <a:ea typeface="+mj-ea"/>
                  <a:cs typeface="Arial" panose="020B0604020202020204" pitchFamily="34" charset="0"/>
                </a:rPr>
                <a:t> = </a:t>
              </a:r>
              <a:r>
                <a:rPr kumimoji="0" lang="zh-CN" altLang="en-US" dirty="0">
                  <a:latin typeface="Arial" panose="020B0604020202020204" pitchFamily="34" charset="0"/>
                  <a:ea typeface="+mj-ea"/>
                  <a:cs typeface="Arial" panose="020B0604020202020204" pitchFamily="34" charset="0"/>
                </a:rPr>
                <a:t>－</a:t>
              </a:r>
            </a:p>
          </p:txBody>
        </p:sp>
        <p:sp>
          <p:nvSpPr>
            <p:cNvPr id="1001477" name="Text Box 5"/>
            <p:cNvSpPr txBox="1">
              <a:spLocks noChangeArrowheads="1"/>
            </p:cNvSpPr>
            <p:nvPr/>
          </p:nvSpPr>
          <p:spPr bwMode="auto">
            <a:xfrm>
              <a:off x="2334" y="981"/>
              <a:ext cx="594" cy="288"/>
            </a:xfrm>
            <a:prstGeom prst="rect">
              <a:avLst/>
            </a:prstGeom>
            <a:noFill/>
            <a:ln w="9525">
              <a:noFill/>
              <a:miter lim="800000"/>
              <a:headEnd/>
              <a:tailEnd/>
            </a:ln>
            <a:effectLst/>
          </p:spPr>
          <p:txBody>
            <a:bodyPr>
              <a:spAutoFit/>
            </a:bodyPr>
            <a:lstStyle/>
            <a:p>
              <a:pPr>
                <a:spcBef>
                  <a:spcPct val="50000"/>
                </a:spcBef>
                <a:defRPr/>
              </a:pPr>
              <a:r>
                <a:rPr kumimoji="0" lang="en-US" altLang="zh-CN" dirty="0">
                  <a:latin typeface="Arial" panose="020B0604020202020204" pitchFamily="34" charset="0"/>
                  <a:ea typeface="+mj-ea"/>
                  <a:cs typeface="Arial" panose="020B0604020202020204" pitchFamily="34" charset="0"/>
                  <a:sym typeface="Symbol" pitchFamily="18" charset="2"/>
                </a:rPr>
                <a:t>d(</a:t>
              </a:r>
              <a:r>
                <a:rPr kumimoji="0" lang="en-US" altLang="zh-CN" dirty="0" err="1">
                  <a:latin typeface="Arial" panose="020B0604020202020204" pitchFamily="34" charset="0"/>
                  <a:ea typeface="+mj-ea"/>
                  <a:cs typeface="Arial" panose="020B0604020202020204" pitchFamily="34" charset="0"/>
                  <a:sym typeface="Symbol" pitchFamily="18" charset="2"/>
                </a:rPr>
                <a:t>H</a:t>
              </a:r>
              <a:r>
                <a:rPr kumimoji="0" lang="en-US" altLang="zh-CN" baseline="-25000" dirty="0" err="1">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a:t>
              </a:r>
              <a:endParaRPr kumimoji="0" lang="en-US" altLang="zh-CN" i="1" baseline="30000" dirty="0">
                <a:latin typeface="Arial" panose="020B0604020202020204" pitchFamily="34" charset="0"/>
                <a:ea typeface="+mj-ea"/>
                <a:cs typeface="Arial" panose="020B0604020202020204" pitchFamily="34" charset="0"/>
              </a:endParaRPr>
            </a:p>
          </p:txBody>
        </p:sp>
        <p:sp>
          <p:nvSpPr>
            <p:cNvPr id="1001478" name="Text Box 6"/>
            <p:cNvSpPr txBox="1">
              <a:spLocks noChangeArrowheads="1"/>
            </p:cNvSpPr>
            <p:nvPr/>
          </p:nvSpPr>
          <p:spPr bwMode="auto">
            <a:xfrm>
              <a:off x="2352" y="1245"/>
              <a:ext cx="447" cy="291"/>
            </a:xfrm>
            <a:prstGeom prst="rect">
              <a:avLst/>
            </a:prstGeom>
            <a:noFill/>
            <a:ln w="9525">
              <a:noFill/>
              <a:miter lim="800000"/>
              <a:headEnd/>
              <a:tailEnd/>
            </a:ln>
            <a:effectLst/>
          </p:spPr>
          <p:txBody>
            <a:bodyPr>
              <a:spAutoFit/>
            </a:bodyPr>
            <a:lstStyle/>
            <a:p>
              <a:pPr>
                <a:spcBef>
                  <a:spcPct val="50000"/>
                </a:spcBef>
                <a:defRPr/>
              </a:pPr>
              <a:r>
                <a:rPr kumimoji="0" lang="en-US" altLang="zh-CN" dirty="0">
                  <a:latin typeface="Arial" panose="020B0604020202020204" pitchFamily="34" charset="0"/>
                  <a:ea typeface="+mj-ea"/>
                  <a:cs typeface="Arial" panose="020B0604020202020204" pitchFamily="34" charset="0"/>
                  <a:sym typeface="Symbol" pitchFamily="18" charset="2"/>
                </a:rPr>
                <a:t>  </a:t>
              </a:r>
              <a:r>
                <a:rPr kumimoji="0" lang="en-US" altLang="zh-CN" dirty="0" err="1">
                  <a:latin typeface="Arial" panose="020B0604020202020204" pitchFamily="34" charset="0"/>
                  <a:ea typeface="+mj-ea"/>
                  <a:cs typeface="Arial" panose="020B0604020202020204" pitchFamily="34" charset="0"/>
                  <a:sym typeface="Symbol" pitchFamily="18" charset="2"/>
                </a:rPr>
                <a:t>d</a:t>
              </a:r>
              <a:r>
                <a:rPr kumimoji="0" lang="en-US" altLang="zh-CN" i="1" dirty="0" err="1">
                  <a:latin typeface="Arial" panose="020B0604020202020204" pitchFamily="34" charset="0"/>
                  <a:ea typeface="+mj-ea"/>
                  <a:cs typeface="Arial" panose="020B0604020202020204" pitchFamily="34" charset="0"/>
                  <a:sym typeface="Symbol" pitchFamily="18" charset="2"/>
                </a:rPr>
                <a:t>t</a:t>
              </a:r>
              <a:endParaRPr kumimoji="0" lang="en-US" altLang="zh-CN" i="1" dirty="0">
                <a:latin typeface="Arial" panose="020B0604020202020204" pitchFamily="34" charset="0"/>
                <a:ea typeface="+mj-ea"/>
                <a:cs typeface="Arial" panose="020B0604020202020204" pitchFamily="34" charset="0"/>
              </a:endParaRPr>
            </a:p>
          </p:txBody>
        </p:sp>
        <p:sp>
          <p:nvSpPr>
            <p:cNvPr id="69659" name="Line 7"/>
            <p:cNvSpPr>
              <a:spLocks noChangeShapeType="1"/>
            </p:cNvSpPr>
            <p:nvPr/>
          </p:nvSpPr>
          <p:spPr bwMode="auto">
            <a:xfrm>
              <a:off x="2304" y="1268"/>
              <a:ext cx="591"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1001480" name="Text Box 8"/>
            <p:cNvSpPr txBox="1">
              <a:spLocks noChangeArrowheads="1"/>
            </p:cNvSpPr>
            <p:nvPr/>
          </p:nvSpPr>
          <p:spPr bwMode="auto">
            <a:xfrm>
              <a:off x="2924" y="1132"/>
              <a:ext cx="1300" cy="291"/>
            </a:xfrm>
            <a:prstGeom prst="rect">
              <a:avLst/>
            </a:prstGeom>
            <a:noFill/>
            <a:ln w="9525">
              <a:noFill/>
              <a:miter lim="800000"/>
              <a:headEnd/>
              <a:tailEnd/>
            </a:ln>
            <a:effectLst/>
          </p:spPr>
          <p:txBody>
            <a:bodyPr>
              <a:spAutoFit/>
            </a:bodyPr>
            <a:lstStyle/>
            <a:p>
              <a:pPr>
                <a:defRPr/>
              </a:pPr>
              <a:r>
                <a:rPr kumimoji="0" lang="en-US" altLang="zh-CN">
                  <a:latin typeface="Arial" panose="020B0604020202020204" pitchFamily="34" charset="0"/>
                  <a:ea typeface="+mj-ea"/>
                  <a:cs typeface="Arial" panose="020B0604020202020204" pitchFamily="34" charset="0"/>
                </a:rPr>
                <a:t>= </a:t>
              </a:r>
              <a:r>
                <a:rPr kumimoji="0" lang="en-US" altLang="zh-CN" i="1">
                  <a:latin typeface="Arial" panose="020B0604020202020204" pitchFamily="34" charset="0"/>
                  <a:ea typeface="+mj-ea"/>
                  <a:cs typeface="Arial" panose="020B0604020202020204" pitchFamily="34" charset="0"/>
                </a:rPr>
                <a:t>k</a:t>
              </a:r>
              <a:r>
                <a:rPr kumimoji="0" lang="en-US" altLang="zh-CN" baseline="-25000">
                  <a:latin typeface="Arial" panose="020B0604020202020204" pitchFamily="34" charset="0"/>
                  <a:ea typeface="+mj-ea"/>
                  <a:cs typeface="Arial" panose="020B0604020202020204" pitchFamily="34" charset="0"/>
                </a:rPr>
                <a:t>2</a:t>
              </a:r>
              <a:r>
                <a:rPr kumimoji="0" lang="en-US" altLang="zh-CN">
                  <a:latin typeface="Arial" panose="020B0604020202020204" pitchFamily="34" charset="0"/>
                  <a:ea typeface="+mj-ea"/>
                  <a:cs typeface="Arial" panose="020B0604020202020204" pitchFamily="34" charset="0"/>
                </a:rPr>
                <a:t> (H</a:t>
              </a:r>
              <a:r>
                <a:rPr kumimoji="0" lang="en-US" altLang="zh-CN" baseline="-25000">
                  <a:latin typeface="Arial" panose="020B0604020202020204" pitchFamily="34" charset="0"/>
                  <a:ea typeface="+mj-ea"/>
                  <a:cs typeface="Arial" panose="020B0604020202020204" pitchFamily="34" charset="0"/>
                </a:rPr>
                <a:t>2</a:t>
              </a:r>
              <a:r>
                <a:rPr kumimoji="0" lang="en-US" altLang="zh-CN">
                  <a:latin typeface="Arial" panose="020B0604020202020204" pitchFamily="34" charset="0"/>
                  <a:ea typeface="+mj-ea"/>
                  <a:cs typeface="Arial" panose="020B0604020202020204" pitchFamily="34" charset="0"/>
                </a:rPr>
                <a:t>) (I)</a:t>
              </a:r>
              <a:r>
                <a:rPr kumimoji="0" lang="en-US" altLang="zh-CN" baseline="30000">
                  <a:latin typeface="Arial" panose="020B0604020202020204" pitchFamily="34" charset="0"/>
                  <a:ea typeface="+mj-ea"/>
                  <a:cs typeface="Arial" panose="020B0604020202020204" pitchFamily="34" charset="0"/>
                </a:rPr>
                <a:t>2</a:t>
              </a:r>
            </a:p>
          </p:txBody>
        </p:sp>
      </p:grpSp>
      <p:sp>
        <p:nvSpPr>
          <p:cNvPr id="1001481" name="Text Box 9"/>
          <p:cNvSpPr txBox="1">
            <a:spLocks noChangeArrowheads="1"/>
          </p:cNvSpPr>
          <p:nvPr/>
        </p:nvSpPr>
        <p:spPr bwMode="auto">
          <a:xfrm>
            <a:off x="179388" y="2852738"/>
            <a:ext cx="8355012" cy="457200"/>
          </a:xfrm>
          <a:prstGeom prst="rect">
            <a:avLst/>
          </a:prstGeom>
          <a:noFill/>
          <a:ln w="9525" algn="ctr">
            <a:noFill/>
            <a:miter lim="800000"/>
            <a:headEnd/>
            <a:tailEnd/>
          </a:ln>
          <a:effectLst/>
        </p:spPr>
        <p:txBody>
          <a:bodyPr>
            <a:spAutoFit/>
          </a:bodyPr>
          <a:lstStyle/>
          <a:p>
            <a:pPr>
              <a:defRPr/>
            </a:pPr>
            <a:r>
              <a:rPr kumimoji="0" lang="zh-CN" altLang="en-US" dirty="0">
                <a:latin typeface="Arial" panose="020B0604020202020204" pitchFamily="34" charset="0"/>
                <a:ea typeface="+mj-ea"/>
                <a:cs typeface="Arial" panose="020B0604020202020204" pitchFamily="34" charset="0"/>
              </a:rPr>
              <a:t>其中活化碘原子浓度 </a:t>
            </a:r>
            <a:r>
              <a:rPr kumimoji="0" lang="en-US" altLang="zh-CN" dirty="0">
                <a:latin typeface="Arial" panose="020B0604020202020204" pitchFamily="34" charset="0"/>
                <a:ea typeface="+mj-ea"/>
                <a:cs typeface="Arial" panose="020B0604020202020204" pitchFamily="34" charset="0"/>
              </a:rPr>
              <a:t>(I) </a:t>
            </a:r>
            <a:r>
              <a:rPr kumimoji="0" lang="zh-CN" altLang="en-US" dirty="0">
                <a:latin typeface="Arial" panose="020B0604020202020204" pitchFamily="34" charset="0"/>
                <a:ea typeface="+mj-ea"/>
                <a:cs typeface="Arial" panose="020B0604020202020204" pitchFamily="34" charset="0"/>
              </a:rPr>
              <a:t>可由第一步快速平衡的关系式求得：</a:t>
            </a:r>
          </a:p>
        </p:txBody>
      </p:sp>
      <p:sp>
        <p:nvSpPr>
          <p:cNvPr id="1001483" name="Text Box 11"/>
          <p:cNvSpPr txBox="1">
            <a:spLocks noChangeArrowheads="1"/>
          </p:cNvSpPr>
          <p:nvPr/>
        </p:nvSpPr>
        <p:spPr bwMode="auto">
          <a:xfrm>
            <a:off x="2339975" y="3460750"/>
            <a:ext cx="2305050" cy="461665"/>
          </a:xfrm>
          <a:prstGeom prst="rect">
            <a:avLst/>
          </a:prstGeom>
          <a:noFill/>
          <a:ln w="9525" algn="ctr">
            <a:noFill/>
            <a:miter lim="800000"/>
            <a:headEnd/>
            <a:tailEnd/>
          </a:ln>
          <a:effectLst/>
        </p:spPr>
        <p:txBody>
          <a:bodyPr>
            <a:spAutoFit/>
          </a:bodyPr>
          <a:lstStyle/>
          <a:p>
            <a:pPr>
              <a:buFont typeface="Wingdings 2" pitchFamily="18" charset="2"/>
              <a:buNone/>
              <a:defRPr/>
            </a:pPr>
            <a:r>
              <a:rPr kumimoji="0" lang="en-US" altLang="zh-CN" dirty="0" err="1">
                <a:latin typeface="Arial" panose="020B0604020202020204" pitchFamily="34" charset="0"/>
                <a:ea typeface="+mj-ea"/>
                <a:cs typeface="Arial" panose="020B0604020202020204" pitchFamily="34" charset="0"/>
                <a:sym typeface="Wingdings 2" pitchFamily="18" charset="2"/>
              </a:rPr>
              <a:t>I</a:t>
            </a:r>
            <a:r>
              <a:rPr kumimoji="0" lang="en-US" altLang="zh-CN" baseline="-25000" dirty="0" err="1">
                <a:latin typeface="Arial" panose="020B0604020202020204" pitchFamily="34" charset="0"/>
                <a:ea typeface="+mj-ea"/>
                <a:cs typeface="Arial" panose="020B0604020202020204" pitchFamily="34" charset="0"/>
                <a:sym typeface="Wingdings 2" pitchFamily="18" charset="2"/>
              </a:rPr>
              <a:t>2</a:t>
            </a:r>
            <a:r>
              <a:rPr kumimoji="0" lang="en-US" altLang="zh-CN" baseline="-25000" dirty="0">
                <a:latin typeface="Arial" panose="020B0604020202020204" pitchFamily="34" charset="0"/>
                <a:ea typeface="+mj-ea"/>
                <a:cs typeface="Arial" panose="020B0604020202020204" pitchFamily="34" charset="0"/>
                <a:sym typeface="Wingdings 2" pitchFamily="18" charset="2"/>
              </a:rPr>
              <a:t>     </a:t>
            </a:r>
            <a:r>
              <a:rPr kumimoji="0" lang="en-US" altLang="zh-CN" dirty="0">
                <a:latin typeface="Arial" panose="020B0604020202020204" pitchFamily="34" charset="0"/>
                <a:ea typeface="+mj-ea"/>
                <a:cs typeface="Arial" panose="020B0604020202020204" pitchFamily="34" charset="0"/>
                <a:sym typeface="Wingdings 2" pitchFamily="18" charset="2"/>
              </a:rPr>
              <a:t>        </a:t>
            </a:r>
            <a:r>
              <a:rPr kumimoji="0" lang="en-US" altLang="zh-CN" dirty="0" err="1">
                <a:latin typeface="Arial" panose="020B0604020202020204" pitchFamily="34" charset="0"/>
                <a:ea typeface="+mj-ea"/>
                <a:cs typeface="Arial" panose="020B0604020202020204" pitchFamily="34" charset="0"/>
                <a:sym typeface="Wingdings 2" pitchFamily="18" charset="2"/>
              </a:rPr>
              <a:t>2I</a:t>
            </a:r>
            <a:r>
              <a:rPr kumimoji="0" lang="en-US" altLang="zh-CN" dirty="0">
                <a:latin typeface="Arial" panose="020B0604020202020204" pitchFamily="34" charset="0"/>
                <a:ea typeface="+mj-ea"/>
                <a:cs typeface="Arial" panose="020B0604020202020204" pitchFamily="34" charset="0"/>
                <a:sym typeface="Wingdings 2" pitchFamily="18" charset="2"/>
              </a:rPr>
              <a:t> </a:t>
            </a:r>
          </a:p>
        </p:txBody>
      </p:sp>
      <p:grpSp>
        <p:nvGrpSpPr>
          <p:cNvPr id="69638" name="Group 12"/>
          <p:cNvGrpSpPr>
            <a:grpSpLocks/>
          </p:cNvGrpSpPr>
          <p:nvPr/>
        </p:nvGrpSpPr>
        <p:grpSpPr bwMode="auto">
          <a:xfrm>
            <a:off x="2790850" y="3675063"/>
            <a:ext cx="577850" cy="73025"/>
            <a:chOff x="2925" y="3974"/>
            <a:chExt cx="454" cy="46"/>
          </a:xfrm>
        </p:grpSpPr>
        <p:sp>
          <p:nvSpPr>
            <p:cNvPr id="69654" name="Line 13"/>
            <p:cNvSpPr>
              <a:spLocks noChangeShapeType="1"/>
            </p:cNvSpPr>
            <p:nvPr/>
          </p:nvSpPr>
          <p:spPr bwMode="auto">
            <a:xfrm>
              <a:off x="2925" y="3974"/>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69655" name="Line 14"/>
            <p:cNvSpPr>
              <a:spLocks noChangeShapeType="1"/>
            </p:cNvSpPr>
            <p:nvPr/>
          </p:nvSpPr>
          <p:spPr bwMode="auto">
            <a:xfrm flipH="1">
              <a:off x="2925" y="4020"/>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grpSp>
      <p:sp>
        <p:nvSpPr>
          <p:cNvPr id="1001491" name="Text Box 19"/>
          <p:cNvSpPr txBox="1">
            <a:spLocks noChangeArrowheads="1"/>
          </p:cNvSpPr>
          <p:nvPr/>
        </p:nvSpPr>
        <p:spPr bwMode="auto">
          <a:xfrm>
            <a:off x="250825" y="4292600"/>
            <a:ext cx="8355013" cy="457200"/>
          </a:xfrm>
          <a:prstGeom prst="rect">
            <a:avLst/>
          </a:prstGeom>
          <a:noFill/>
          <a:ln w="9525" algn="ctr">
            <a:noFill/>
            <a:miter lim="800000"/>
            <a:headEnd/>
            <a:tailEnd/>
          </a:ln>
          <a:effectLst/>
        </p:spPr>
        <p:txBody>
          <a:bodyPr>
            <a:spAutoFit/>
          </a:bodyPr>
          <a:lstStyle/>
          <a:p>
            <a:pPr>
              <a:defRPr/>
            </a:pPr>
            <a:r>
              <a:rPr kumimoji="0" lang="zh-CN" altLang="en-US" dirty="0">
                <a:latin typeface="Arial" panose="020B0604020202020204" pitchFamily="34" charset="0"/>
                <a:ea typeface="+mj-ea"/>
                <a:cs typeface="Arial" panose="020B0604020202020204" pitchFamily="34" charset="0"/>
              </a:rPr>
              <a:t>考虑到第一步的快速平衡以及</a:t>
            </a:r>
            <a:r>
              <a:rPr kumimoji="0" lang="en-US" altLang="zh-CN" dirty="0" err="1">
                <a:latin typeface="Arial" panose="020B0604020202020204" pitchFamily="34" charset="0"/>
                <a:ea typeface="+mj-ea"/>
                <a:cs typeface="Arial" panose="020B0604020202020204" pitchFamily="34" charset="0"/>
              </a:rPr>
              <a:t>I</a:t>
            </a:r>
            <a:r>
              <a:rPr kumimoji="0" lang="en-US" altLang="zh-CN" baseline="-25000" dirty="0" err="1">
                <a:latin typeface="Arial" panose="020B0604020202020204" pitchFamily="34" charset="0"/>
                <a:ea typeface="+mj-ea"/>
                <a:cs typeface="Arial" panose="020B0604020202020204" pitchFamily="34" charset="0"/>
              </a:rPr>
              <a:t>2</a:t>
            </a:r>
            <a:r>
              <a:rPr kumimoji="0" lang="zh-CN" altLang="en-US" dirty="0">
                <a:latin typeface="Arial" panose="020B0604020202020204" pitchFamily="34" charset="0"/>
                <a:ea typeface="+mj-ea"/>
                <a:cs typeface="Arial" panose="020B0604020202020204" pitchFamily="34" charset="0"/>
              </a:rPr>
              <a:t>的解离度很小，可近似有：</a:t>
            </a:r>
          </a:p>
        </p:txBody>
      </p:sp>
      <p:sp>
        <p:nvSpPr>
          <p:cNvPr id="1001492" name="Text Box 20"/>
          <p:cNvSpPr txBox="1">
            <a:spLocks noChangeArrowheads="1"/>
          </p:cNvSpPr>
          <p:nvPr/>
        </p:nvSpPr>
        <p:spPr bwMode="auto">
          <a:xfrm>
            <a:off x="971550" y="4868863"/>
            <a:ext cx="7561263" cy="461665"/>
          </a:xfrm>
          <a:prstGeom prst="rect">
            <a:avLst/>
          </a:prstGeom>
          <a:noFill/>
          <a:ln w="9525" algn="ctr">
            <a:noFill/>
            <a:miter lim="800000"/>
            <a:headEnd/>
            <a:tailEnd/>
          </a:ln>
          <a:effectLst/>
        </p:spPr>
        <p:txBody>
          <a:bodyPr>
            <a:spAutoFit/>
          </a:bodyPr>
          <a:lstStyle/>
          <a:p>
            <a:pPr>
              <a:defRPr/>
            </a:pPr>
            <a:r>
              <a:rPr kumimoji="0" lang="en-US" altLang="zh-CN" dirty="0">
                <a:latin typeface="Arial" panose="020B0604020202020204" pitchFamily="34" charset="0"/>
                <a:ea typeface="+mj-ea"/>
                <a:cs typeface="Arial" panose="020B0604020202020204" pitchFamily="34" charset="0"/>
              </a:rPr>
              <a:t>[I]  </a:t>
            </a:r>
            <a:r>
              <a:rPr kumimoji="0" lang="en-US" altLang="zh-CN" dirty="0">
                <a:latin typeface="Arial" panose="020B0604020202020204" pitchFamily="34" charset="0"/>
                <a:ea typeface="+mj-ea"/>
                <a:cs typeface="Arial" panose="020B0604020202020204" pitchFamily="34" charset="0"/>
                <a:sym typeface="Symbol" pitchFamily="18" charset="2"/>
              </a:rPr>
              <a:t>  (I)</a:t>
            </a:r>
            <a:r>
              <a:rPr kumimoji="0" lang="zh-CN" altLang="en-US" dirty="0">
                <a:latin typeface="Arial" panose="020B0604020202020204" pitchFamily="34" charset="0"/>
                <a:ea typeface="+mj-ea"/>
                <a:cs typeface="Arial" panose="020B0604020202020204" pitchFamily="34" charset="0"/>
                <a:sym typeface="Symbol" pitchFamily="18" charset="2"/>
              </a:rPr>
              <a:t>， </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sym typeface="Symbol" pitchFamily="18" charset="2"/>
              </a:rPr>
              <a:t>I</a:t>
            </a:r>
            <a:r>
              <a:rPr kumimoji="0" lang="en-US" altLang="zh-CN" baseline="-25000" dirty="0" err="1">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  (</a:t>
            </a:r>
            <a:r>
              <a:rPr kumimoji="0" lang="en-US" altLang="zh-CN" dirty="0" err="1">
                <a:latin typeface="Arial" panose="020B0604020202020204" pitchFamily="34" charset="0"/>
                <a:ea typeface="+mj-ea"/>
                <a:cs typeface="Arial" panose="020B0604020202020204" pitchFamily="34" charset="0"/>
                <a:sym typeface="Symbol" pitchFamily="18" charset="2"/>
              </a:rPr>
              <a:t>I</a:t>
            </a:r>
            <a:r>
              <a:rPr kumimoji="0" lang="en-US" altLang="zh-CN" baseline="-25000" dirty="0" err="1">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      </a:t>
            </a:r>
            <a:r>
              <a:rPr kumimoji="0" lang="zh-CN" altLang="en-US" dirty="0">
                <a:latin typeface="Arial" panose="020B0604020202020204" pitchFamily="34" charset="0"/>
                <a:ea typeface="+mj-ea"/>
                <a:cs typeface="Arial" panose="020B0604020202020204" pitchFamily="34" charset="0"/>
                <a:sym typeface="Symbol" pitchFamily="18" charset="2"/>
              </a:rPr>
              <a:t>从而有   </a:t>
            </a:r>
            <a:r>
              <a:rPr kumimoji="0" lang="en-US" altLang="zh-CN" dirty="0">
                <a:latin typeface="Arial" panose="020B0604020202020204" pitchFamily="34" charset="0"/>
                <a:ea typeface="+mj-ea"/>
                <a:cs typeface="Arial" panose="020B0604020202020204" pitchFamily="34" charset="0"/>
                <a:sym typeface="Symbol" pitchFamily="18" charset="2"/>
              </a:rPr>
              <a:t>(I)</a:t>
            </a:r>
            <a:r>
              <a:rPr kumimoji="0" lang="en-US" altLang="zh-CN" baseline="30000" dirty="0">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 = </a:t>
            </a:r>
            <a:r>
              <a:rPr kumimoji="0" lang="en-US" altLang="zh-CN" i="1" dirty="0" err="1">
                <a:latin typeface="Arial" panose="020B0604020202020204" pitchFamily="34" charset="0"/>
                <a:ea typeface="+mj-ea"/>
                <a:cs typeface="Arial" panose="020B0604020202020204" pitchFamily="34" charset="0"/>
                <a:sym typeface="Symbol" pitchFamily="18" charset="2"/>
              </a:rPr>
              <a:t>K</a:t>
            </a:r>
            <a:r>
              <a:rPr kumimoji="0" lang="en-US" altLang="zh-CN" baseline="-25000" dirty="0" err="1">
                <a:latin typeface="Arial" panose="020B0604020202020204" pitchFamily="34" charset="0"/>
                <a:ea typeface="+mj-ea"/>
                <a:cs typeface="Arial" panose="020B0604020202020204" pitchFamily="34" charset="0"/>
                <a:sym typeface="Symbol" pitchFamily="18" charset="2"/>
              </a:rPr>
              <a:t>1</a:t>
            </a:r>
            <a:r>
              <a:rPr kumimoji="0" lang="en-US" altLang="zh-CN" baseline="-25000" dirty="0">
                <a:latin typeface="Arial" panose="020B0604020202020204" pitchFamily="34" charset="0"/>
                <a:ea typeface="+mj-ea"/>
                <a:cs typeface="Arial" panose="020B0604020202020204" pitchFamily="34" charset="0"/>
                <a:sym typeface="Symbol" pitchFamily="18" charset="2"/>
              </a:rPr>
              <a:t> </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sym typeface="Symbol" pitchFamily="18" charset="2"/>
              </a:rPr>
              <a:t>I</a:t>
            </a:r>
            <a:r>
              <a:rPr kumimoji="0" lang="en-US" altLang="zh-CN" baseline="-25000" dirty="0" err="1">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 </a:t>
            </a:r>
          </a:p>
        </p:txBody>
      </p:sp>
      <p:grpSp>
        <p:nvGrpSpPr>
          <p:cNvPr id="69641" name="Group 32"/>
          <p:cNvGrpSpPr>
            <a:grpSpLocks/>
          </p:cNvGrpSpPr>
          <p:nvPr/>
        </p:nvGrpSpPr>
        <p:grpSpPr bwMode="auto">
          <a:xfrm>
            <a:off x="2124075" y="5373694"/>
            <a:ext cx="5413375" cy="836613"/>
            <a:chOff x="1400" y="3286"/>
            <a:chExt cx="3202" cy="527"/>
          </a:xfrm>
        </p:grpSpPr>
        <p:sp>
          <p:nvSpPr>
            <p:cNvPr id="1001494" name="Text Box 22"/>
            <p:cNvSpPr txBox="1">
              <a:spLocks noChangeArrowheads="1"/>
            </p:cNvSpPr>
            <p:nvPr/>
          </p:nvSpPr>
          <p:spPr bwMode="auto">
            <a:xfrm>
              <a:off x="1400" y="3414"/>
              <a:ext cx="376" cy="288"/>
            </a:xfrm>
            <a:prstGeom prst="rect">
              <a:avLst/>
            </a:prstGeom>
            <a:noFill/>
            <a:ln w="9525">
              <a:noFill/>
              <a:miter lim="800000"/>
              <a:headEnd/>
              <a:tailEnd/>
            </a:ln>
            <a:effectLst/>
          </p:spPr>
          <p:txBody>
            <a:bodyPr>
              <a:spAutoFit/>
            </a:bodyPr>
            <a:lstStyle/>
            <a:p>
              <a:pPr>
                <a:defRPr/>
              </a:pPr>
              <a:r>
                <a:rPr kumimoji="0" lang="zh-CN" altLang="en-US">
                  <a:latin typeface="Arial" panose="020B0604020202020204" pitchFamily="34" charset="0"/>
                  <a:ea typeface="+mj-ea"/>
                  <a:cs typeface="Arial" panose="020B0604020202020204" pitchFamily="34" charset="0"/>
                </a:rPr>
                <a:t>－</a:t>
              </a:r>
            </a:p>
          </p:txBody>
        </p:sp>
        <p:sp>
          <p:nvSpPr>
            <p:cNvPr id="1001495" name="Text Box 23"/>
            <p:cNvSpPr txBox="1">
              <a:spLocks noChangeArrowheads="1"/>
            </p:cNvSpPr>
            <p:nvPr/>
          </p:nvSpPr>
          <p:spPr bwMode="auto">
            <a:xfrm>
              <a:off x="1695" y="3286"/>
              <a:ext cx="562" cy="288"/>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d(H</a:t>
              </a:r>
              <a:r>
                <a:rPr kumimoji="0" lang="en-US" altLang="zh-CN" baseline="-25000">
                  <a:latin typeface="Arial" panose="020B0604020202020204" pitchFamily="34" charset="0"/>
                  <a:ea typeface="+mj-ea"/>
                  <a:cs typeface="Arial" panose="020B0604020202020204" pitchFamily="34" charset="0"/>
                  <a:sym typeface="Symbol" pitchFamily="18" charset="2"/>
                </a:rPr>
                <a:t>2</a:t>
              </a:r>
              <a:r>
                <a:rPr kumimoji="0" lang="en-US" altLang="zh-CN">
                  <a:latin typeface="Arial" panose="020B0604020202020204" pitchFamily="34" charset="0"/>
                  <a:ea typeface="+mj-ea"/>
                  <a:cs typeface="Arial" panose="020B0604020202020204" pitchFamily="34" charset="0"/>
                  <a:sym typeface="Symbol" pitchFamily="18" charset="2"/>
                </a:rPr>
                <a:t>)</a:t>
              </a:r>
              <a:endParaRPr kumimoji="0" lang="en-US" altLang="zh-CN" i="1" baseline="30000">
                <a:latin typeface="Arial" panose="020B0604020202020204" pitchFamily="34" charset="0"/>
                <a:ea typeface="+mj-ea"/>
                <a:cs typeface="Arial" panose="020B0604020202020204" pitchFamily="34" charset="0"/>
              </a:endParaRPr>
            </a:p>
          </p:txBody>
        </p:sp>
        <p:sp>
          <p:nvSpPr>
            <p:cNvPr id="1001496" name="Text Box 24"/>
            <p:cNvSpPr txBox="1">
              <a:spLocks noChangeArrowheads="1"/>
            </p:cNvSpPr>
            <p:nvPr/>
          </p:nvSpPr>
          <p:spPr bwMode="auto">
            <a:xfrm>
              <a:off x="1710" y="3522"/>
              <a:ext cx="463" cy="291"/>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  d</a:t>
              </a:r>
              <a:r>
                <a:rPr kumimoji="0" lang="en-US" altLang="zh-CN" i="1">
                  <a:latin typeface="Arial" panose="020B0604020202020204" pitchFamily="34" charset="0"/>
                  <a:ea typeface="+mj-ea"/>
                  <a:cs typeface="Arial" panose="020B0604020202020204" pitchFamily="34" charset="0"/>
                  <a:sym typeface="Symbol" pitchFamily="18" charset="2"/>
                </a:rPr>
                <a:t>t</a:t>
              </a:r>
              <a:endParaRPr kumimoji="0" lang="en-US" altLang="zh-CN" i="1">
                <a:latin typeface="Arial" panose="020B0604020202020204" pitchFamily="34" charset="0"/>
                <a:ea typeface="+mj-ea"/>
                <a:cs typeface="Arial" panose="020B0604020202020204" pitchFamily="34" charset="0"/>
              </a:endParaRPr>
            </a:p>
          </p:txBody>
        </p:sp>
        <p:sp>
          <p:nvSpPr>
            <p:cNvPr id="69652" name="Line 25"/>
            <p:cNvSpPr>
              <a:spLocks noChangeShapeType="1"/>
            </p:cNvSpPr>
            <p:nvPr/>
          </p:nvSpPr>
          <p:spPr bwMode="auto">
            <a:xfrm>
              <a:off x="1650" y="3564"/>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1001498" name="Text Box 26"/>
            <p:cNvSpPr txBox="1">
              <a:spLocks noChangeArrowheads="1"/>
            </p:cNvSpPr>
            <p:nvPr/>
          </p:nvSpPr>
          <p:spPr bwMode="auto">
            <a:xfrm>
              <a:off x="2230" y="3410"/>
              <a:ext cx="2372" cy="291"/>
            </a:xfrm>
            <a:prstGeom prst="rect">
              <a:avLst/>
            </a:prstGeom>
            <a:noFill/>
            <a:ln w="9525">
              <a:noFill/>
              <a:miter lim="800000"/>
              <a:headEnd/>
              <a:tailEnd/>
            </a:ln>
            <a:effectLst/>
          </p:spPr>
          <p:txBody>
            <a:bodyPr>
              <a:spAutoFit/>
            </a:bodyPr>
            <a:lstStyle/>
            <a:p>
              <a:pPr>
                <a:defRPr/>
              </a:pPr>
              <a:r>
                <a:rPr kumimoji="0" lang="en-US" altLang="zh-CN" dirty="0">
                  <a:latin typeface="Arial" panose="020B0604020202020204" pitchFamily="34" charset="0"/>
                  <a:ea typeface="+mj-ea"/>
                  <a:cs typeface="Arial" panose="020B0604020202020204" pitchFamily="34" charset="0"/>
                </a:rPr>
                <a:t>= </a:t>
              </a:r>
              <a:r>
                <a:rPr kumimoji="0" lang="en-US" altLang="zh-CN" i="1" dirty="0" err="1">
                  <a:latin typeface="Arial" panose="020B0604020202020204" pitchFamily="34" charset="0"/>
                  <a:ea typeface="+mj-ea"/>
                  <a:cs typeface="Arial" panose="020B0604020202020204" pitchFamily="34" charset="0"/>
                </a:rPr>
                <a:t>k</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 (</a:t>
              </a:r>
              <a:r>
                <a:rPr kumimoji="0" lang="en-US" altLang="zh-CN" dirty="0" err="1">
                  <a:latin typeface="Arial" panose="020B0604020202020204" pitchFamily="34" charset="0"/>
                  <a:ea typeface="+mj-ea"/>
                  <a:cs typeface="Arial" panose="020B0604020202020204" pitchFamily="34" charset="0"/>
                </a:rPr>
                <a:t>H</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sym typeface="Symbol" pitchFamily="18" charset="2"/>
                </a:rPr>
                <a:t>K</a:t>
              </a:r>
              <a:r>
                <a:rPr kumimoji="0" lang="en-US" altLang="zh-CN" baseline="-25000" dirty="0" err="1">
                  <a:latin typeface="Arial" panose="020B0604020202020204" pitchFamily="34" charset="0"/>
                  <a:ea typeface="+mj-ea"/>
                  <a:cs typeface="Arial" panose="020B0604020202020204" pitchFamily="34" charset="0"/>
                  <a:sym typeface="Symbol" pitchFamily="18" charset="2"/>
                </a:rPr>
                <a:t>1</a:t>
              </a:r>
              <a:r>
                <a:rPr kumimoji="0" lang="en-US" altLang="zh-CN" dirty="0">
                  <a:latin typeface="Arial" panose="020B0604020202020204" pitchFamily="34" charset="0"/>
                  <a:ea typeface="+mj-ea"/>
                  <a:cs typeface="Arial" panose="020B0604020202020204" pitchFamily="34" charset="0"/>
                </a:rPr>
                <a:t>(</a:t>
              </a:r>
              <a:r>
                <a:rPr kumimoji="0" lang="en-US" altLang="zh-CN" dirty="0" err="1">
                  <a:latin typeface="Arial" panose="020B0604020202020204" pitchFamily="34" charset="0"/>
                  <a:ea typeface="+mj-ea"/>
                  <a:cs typeface="Arial" panose="020B0604020202020204" pitchFamily="34" charset="0"/>
                </a:rPr>
                <a:t>I</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 = </a:t>
              </a:r>
              <a:r>
                <a:rPr kumimoji="0" lang="en-US" altLang="zh-CN" i="1" dirty="0">
                  <a:latin typeface="Arial" panose="020B0604020202020204" pitchFamily="34" charset="0"/>
                  <a:ea typeface="+mj-ea"/>
                  <a:cs typeface="Arial" panose="020B0604020202020204" pitchFamily="34" charset="0"/>
                </a:rPr>
                <a:t>k </a:t>
              </a:r>
              <a:r>
                <a:rPr kumimoji="0" lang="en-US" altLang="zh-CN" dirty="0">
                  <a:latin typeface="Arial" panose="020B0604020202020204" pitchFamily="34" charset="0"/>
                  <a:ea typeface="+mj-ea"/>
                  <a:cs typeface="Arial" panose="020B0604020202020204" pitchFamily="34" charset="0"/>
                </a:rPr>
                <a:t>(</a:t>
              </a:r>
              <a:r>
                <a:rPr kumimoji="0" lang="en-US" altLang="zh-CN" dirty="0" err="1">
                  <a:latin typeface="Arial" panose="020B0604020202020204" pitchFamily="34" charset="0"/>
                  <a:ea typeface="+mj-ea"/>
                  <a:cs typeface="Arial" panose="020B0604020202020204" pitchFamily="34" charset="0"/>
                </a:rPr>
                <a:t>H</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dirty="0">
                  <a:latin typeface="Arial" panose="020B0604020202020204" pitchFamily="34" charset="0"/>
                  <a:ea typeface="+mj-ea"/>
                  <a:cs typeface="Arial" panose="020B0604020202020204" pitchFamily="34" charset="0"/>
                </a:rPr>
                <a:t>)</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sym typeface="Symbol" pitchFamily="18" charset="2"/>
                </a:rPr>
                <a:t>I</a:t>
              </a:r>
              <a:r>
                <a:rPr kumimoji="0" lang="en-US" altLang="zh-CN" baseline="-25000" dirty="0" err="1">
                  <a:latin typeface="Arial" panose="020B0604020202020204" pitchFamily="34" charset="0"/>
                  <a:ea typeface="+mj-ea"/>
                  <a:cs typeface="Arial" panose="020B0604020202020204" pitchFamily="34" charset="0"/>
                  <a:sym typeface="Symbol" pitchFamily="18" charset="2"/>
                </a:rPr>
                <a:t>2</a:t>
              </a:r>
              <a:r>
                <a:rPr kumimoji="0" lang="en-US" altLang="zh-CN" dirty="0">
                  <a:latin typeface="Arial" panose="020B0604020202020204" pitchFamily="34" charset="0"/>
                  <a:ea typeface="+mj-ea"/>
                  <a:cs typeface="Arial" panose="020B0604020202020204" pitchFamily="34" charset="0"/>
                  <a:sym typeface="Symbol" pitchFamily="18" charset="2"/>
                </a:rPr>
                <a:t>)</a:t>
              </a:r>
              <a:endParaRPr kumimoji="0" lang="en-US" altLang="en-US" baseline="30000" dirty="0">
                <a:latin typeface="Arial" panose="020B0604020202020204" pitchFamily="34" charset="0"/>
                <a:ea typeface="+mj-ea"/>
                <a:cs typeface="Arial" panose="020B0604020202020204" pitchFamily="34" charset="0"/>
                <a:sym typeface="Symbol" pitchFamily="18" charset="2"/>
              </a:endParaRPr>
            </a:p>
          </p:txBody>
        </p:sp>
      </p:grpSp>
      <p:sp>
        <p:nvSpPr>
          <p:cNvPr id="1001499" name="Text Box 27"/>
          <p:cNvSpPr txBox="1">
            <a:spLocks noChangeArrowheads="1"/>
          </p:cNvSpPr>
          <p:nvPr/>
        </p:nvSpPr>
        <p:spPr bwMode="auto">
          <a:xfrm>
            <a:off x="468313" y="5589588"/>
            <a:ext cx="1657350" cy="457200"/>
          </a:xfrm>
          <a:prstGeom prst="rect">
            <a:avLst/>
          </a:prstGeom>
          <a:noFill/>
          <a:ln w="9525" algn="ctr">
            <a:noFill/>
            <a:miter lim="800000"/>
            <a:headEnd/>
            <a:tailEnd/>
          </a:ln>
          <a:effectLst/>
        </p:spPr>
        <p:txBody>
          <a:bodyPr>
            <a:spAutoFit/>
          </a:bodyPr>
          <a:lstStyle/>
          <a:p>
            <a:pPr>
              <a:defRPr/>
            </a:pPr>
            <a:r>
              <a:rPr kumimoji="0" lang="zh-CN" altLang="en-US" dirty="0">
                <a:latin typeface="Arial" panose="020B0604020202020204" pitchFamily="34" charset="0"/>
                <a:ea typeface="+mj-ea"/>
                <a:cs typeface="Arial" panose="020B0604020202020204" pitchFamily="34" charset="0"/>
              </a:rPr>
              <a:t>所以，</a:t>
            </a:r>
          </a:p>
        </p:txBody>
      </p:sp>
      <p:sp>
        <p:nvSpPr>
          <p:cNvPr id="1001500" name="Text Box 28"/>
          <p:cNvSpPr txBox="1">
            <a:spLocks noChangeArrowheads="1"/>
          </p:cNvSpPr>
          <p:nvPr/>
        </p:nvSpPr>
        <p:spPr bwMode="auto">
          <a:xfrm>
            <a:off x="468312" y="6237288"/>
            <a:ext cx="7416055" cy="457200"/>
          </a:xfrm>
          <a:prstGeom prst="rect">
            <a:avLst/>
          </a:prstGeom>
          <a:noFill/>
          <a:ln w="9525" algn="ctr">
            <a:noFill/>
            <a:miter lim="800000"/>
            <a:headEnd/>
            <a:tailEnd/>
          </a:ln>
          <a:effectLst/>
        </p:spPr>
        <p:txBody>
          <a:bodyPr wrap="square">
            <a:spAutoFit/>
          </a:bodyPr>
          <a:lstStyle/>
          <a:p>
            <a:pPr>
              <a:defRPr/>
            </a:pPr>
            <a:r>
              <a:rPr kumimoji="0" lang="zh-CN" altLang="en-US" dirty="0">
                <a:latin typeface="Arial" panose="020B0604020202020204" pitchFamily="34" charset="0"/>
                <a:ea typeface="+mj-ea"/>
                <a:cs typeface="Arial" panose="020B0604020202020204" pitchFamily="34" charset="0"/>
              </a:rPr>
              <a:t>式中 </a:t>
            </a:r>
            <a:r>
              <a:rPr kumimoji="0" lang="en-US" altLang="zh-CN" i="1" dirty="0">
                <a:latin typeface="Arial" panose="020B0604020202020204" pitchFamily="34" charset="0"/>
                <a:ea typeface="+mj-ea"/>
                <a:cs typeface="Arial" panose="020B0604020202020204" pitchFamily="34" charset="0"/>
              </a:rPr>
              <a:t>k</a:t>
            </a:r>
            <a:r>
              <a:rPr kumimoji="0" lang="en-US" altLang="zh-CN" dirty="0">
                <a:latin typeface="Arial" panose="020B0604020202020204" pitchFamily="34" charset="0"/>
                <a:ea typeface="+mj-ea"/>
                <a:cs typeface="Arial" panose="020B0604020202020204" pitchFamily="34" charset="0"/>
              </a:rPr>
              <a:t> = </a:t>
            </a:r>
            <a:r>
              <a:rPr kumimoji="0" lang="en-US" altLang="zh-CN" i="1" dirty="0" err="1">
                <a:latin typeface="Arial" panose="020B0604020202020204" pitchFamily="34" charset="0"/>
                <a:ea typeface="+mj-ea"/>
                <a:cs typeface="Arial" panose="020B0604020202020204" pitchFamily="34" charset="0"/>
              </a:rPr>
              <a:t>k</a:t>
            </a:r>
            <a:r>
              <a:rPr kumimoji="0" lang="en-US" altLang="zh-CN" baseline="-25000" dirty="0" err="1">
                <a:latin typeface="Arial" panose="020B0604020202020204" pitchFamily="34" charset="0"/>
                <a:ea typeface="+mj-ea"/>
                <a:cs typeface="Arial" panose="020B0604020202020204" pitchFamily="34" charset="0"/>
              </a:rPr>
              <a:t>2</a:t>
            </a:r>
            <a:r>
              <a:rPr kumimoji="0" lang="en-US" altLang="zh-CN" i="1" dirty="0" err="1">
                <a:latin typeface="Arial" panose="020B0604020202020204" pitchFamily="34" charset="0"/>
                <a:ea typeface="+mj-ea"/>
                <a:cs typeface="Arial" panose="020B0604020202020204" pitchFamily="34" charset="0"/>
              </a:rPr>
              <a:t>K</a:t>
            </a:r>
            <a:r>
              <a:rPr kumimoji="0" lang="en-US" altLang="zh-CN" baseline="-25000" dirty="0" err="1">
                <a:latin typeface="Arial" panose="020B0604020202020204" pitchFamily="34" charset="0"/>
                <a:ea typeface="+mj-ea"/>
                <a:cs typeface="Arial" panose="020B0604020202020204" pitchFamily="34" charset="0"/>
              </a:rPr>
              <a:t>1</a:t>
            </a:r>
            <a:r>
              <a:rPr kumimoji="0" lang="zh-CN" altLang="en-US" dirty="0">
                <a:latin typeface="Arial" panose="020B0604020202020204" pitchFamily="34" charset="0"/>
                <a:ea typeface="+mj-ea"/>
                <a:cs typeface="Arial" panose="020B0604020202020204" pitchFamily="34" charset="0"/>
              </a:rPr>
              <a:t>。上式与实验测定结果相符。</a:t>
            </a:r>
          </a:p>
        </p:txBody>
      </p:sp>
      <p:grpSp>
        <p:nvGrpSpPr>
          <p:cNvPr id="69644" name="Group 31"/>
          <p:cNvGrpSpPr>
            <a:grpSpLocks/>
          </p:cNvGrpSpPr>
          <p:nvPr/>
        </p:nvGrpSpPr>
        <p:grpSpPr bwMode="auto">
          <a:xfrm>
            <a:off x="5002213" y="3259138"/>
            <a:ext cx="1398587" cy="890587"/>
            <a:chOff x="3414" y="1962"/>
            <a:chExt cx="954" cy="561"/>
          </a:xfrm>
        </p:grpSpPr>
        <p:sp>
          <p:nvSpPr>
            <p:cNvPr id="1001487" name="Text Box 15"/>
            <p:cNvSpPr txBox="1">
              <a:spLocks noChangeArrowheads="1"/>
            </p:cNvSpPr>
            <p:nvPr/>
          </p:nvSpPr>
          <p:spPr bwMode="auto">
            <a:xfrm>
              <a:off x="3520" y="1962"/>
              <a:ext cx="423" cy="291"/>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[I]</a:t>
              </a:r>
              <a:r>
                <a:rPr kumimoji="0" lang="en-US" altLang="zh-CN" baseline="30000">
                  <a:latin typeface="Arial" panose="020B0604020202020204" pitchFamily="34" charset="0"/>
                  <a:ea typeface="+mj-ea"/>
                  <a:cs typeface="Arial" panose="020B0604020202020204" pitchFamily="34" charset="0"/>
                  <a:sym typeface="Symbol" pitchFamily="18" charset="2"/>
                </a:rPr>
                <a:t>2</a:t>
              </a:r>
              <a:endParaRPr kumimoji="0" lang="en-US" altLang="zh-CN" i="1" baseline="30000">
                <a:latin typeface="Arial" panose="020B0604020202020204" pitchFamily="34" charset="0"/>
                <a:ea typeface="+mj-ea"/>
                <a:cs typeface="Arial" panose="020B0604020202020204" pitchFamily="34" charset="0"/>
              </a:endParaRPr>
            </a:p>
          </p:txBody>
        </p:sp>
        <p:sp>
          <p:nvSpPr>
            <p:cNvPr id="1001488" name="Text Box 16"/>
            <p:cNvSpPr txBox="1">
              <a:spLocks noChangeArrowheads="1"/>
            </p:cNvSpPr>
            <p:nvPr/>
          </p:nvSpPr>
          <p:spPr bwMode="auto">
            <a:xfrm>
              <a:off x="3414" y="2235"/>
              <a:ext cx="737" cy="288"/>
            </a:xfrm>
            <a:prstGeom prst="rect">
              <a:avLst/>
            </a:prstGeom>
            <a:noFill/>
            <a:ln w="9525">
              <a:noFill/>
              <a:miter lim="800000"/>
              <a:headEnd/>
              <a:tailEnd/>
            </a:ln>
            <a:effectLst/>
          </p:spPr>
          <p:txBody>
            <a:bodyPr>
              <a:spAutoFit/>
            </a:bodyPr>
            <a:lstStyle/>
            <a:p>
              <a:pPr>
                <a:spcBef>
                  <a:spcPct val="50000"/>
                </a:spcBef>
                <a:defRPr/>
              </a:pPr>
              <a:r>
                <a:rPr kumimoji="0" lang="en-US" altLang="zh-CN">
                  <a:latin typeface="Arial" panose="020B0604020202020204" pitchFamily="34" charset="0"/>
                  <a:ea typeface="+mj-ea"/>
                  <a:cs typeface="Arial" panose="020B0604020202020204" pitchFamily="34" charset="0"/>
                  <a:sym typeface="Symbol" pitchFamily="18" charset="2"/>
                </a:rPr>
                <a:t>  [I</a:t>
              </a:r>
              <a:r>
                <a:rPr kumimoji="0" lang="en-US" altLang="zh-CN" baseline="-25000">
                  <a:latin typeface="Arial" panose="020B0604020202020204" pitchFamily="34" charset="0"/>
                  <a:ea typeface="+mj-ea"/>
                  <a:cs typeface="Arial" panose="020B0604020202020204" pitchFamily="34" charset="0"/>
                  <a:sym typeface="Symbol" pitchFamily="18" charset="2"/>
                </a:rPr>
                <a:t>2</a:t>
              </a:r>
              <a:r>
                <a:rPr kumimoji="0" lang="en-US" altLang="zh-CN">
                  <a:latin typeface="Arial" panose="020B0604020202020204" pitchFamily="34" charset="0"/>
                  <a:ea typeface="+mj-ea"/>
                  <a:cs typeface="Arial" panose="020B0604020202020204" pitchFamily="34" charset="0"/>
                  <a:sym typeface="Symbol" pitchFamily="18" charset="2"/>
                </a:rPr>
                <a:t>]</a:t>
              </a:r>
              <a:endParaRPr kumimoji="0" lang="en-US" altLang="zh-CN">
                <a:latin typeface="Arial" panose="020B0604020202020204" pitchFamily="34" charset="0"/>
                <a:ea typeface="+mj-ea"/>
                <a:cs typeface="Arial" panose="020B0604020202020204" pitchFamily="34" charset="0"/>
              </a:endParaRPr>
            </a:p>
          </p:txBody>
        </p:sp>
        <p:sp>
          <p:nvSpPr>
            <p:cNvPr id="1001490" name="Text Box 18"/>
            <p:cNvSpPr txBox="1">
              <a:spLocks noChangeArrowheads="1"/>
            </p:cNvSpPr>
            <p:nvPr/>
          </p:nvSpPr>
          <p:spPr bwMode="auto">
            <a:xfrm>
              <a:off x="3830" y="2113"/>
              <a:ext cx="538" cy="288"/>
            </a:xfrm>
            <a:prstGeom prst="rect">
              <a:avLst/>
            </a:prstGeom>
            <a:noFill/>
            <a:ln w="9525">
              <a:noFill/>
              <a:miter lim="800000"/>
              <a:headEnd/>
              <a:tailEnd/>
            </a:ln>
            <a:effectLst/>
          </p:spPr>
          <p:txBody>
            <a:bodyPr>
              <a:spAutoFit/>
            </a:bodyPr>
            <a:lstStyle/>
            <a:p>
              <a:pPr>
                <a:defRPr/>
              </a:pPr>
              <a:r>
                <a:rPr kumimoji="0" lang="en-US" altLang="zh-CN">
                  <a:latin typeface="Arial" panose="020B0604020202020204" pitchFamily="34" charset="0"/>
                  <a:ea typeface="+mj-ea"/>
                  <a:cs typeface="Arial" panose="020B0604020202020204" pitchFamily="34" charset="0"/>
                </a:rPr>
                <a:t>= </a:t>
              </a:r>
              <a:r>
                <a:rPr kumimoji="0" lang="en-US" altLang="zh-CN" i="1">
                  <a:latin typeface="Arial" panose="020B0604020202020204" pitchFamily="34" charset="0"/>
                  <a:ea typeface="+mj-ea"/>
                  <a:cs typeface="Arial" panose="020B0604020202020204" pitchFamily="34" charset="0"/>
                </a:rPr>
                <a:t>K</a:t>
              </a:r>
              <a:r>
                <a:rPr kumimoji="0" lang="en-US" altLang="zh-CN" baseline="-25000">
                  <a:latin typeface="Arial" panose="020B0604020202020204" pitchFamily="34" charset="0"/>
                  <a:ea typeface="+mj-ea"/>
                  <a:cs typeface="Arial" panose="020B0604020202020204" pitchFamily="34" charset="0"/>
                </a:rPr>
                <a:t>1</a:t>
              </a:r>
              <a:endParaRPr kumimoji="0" lang="en-US" altLang="zh-CN" baseline="30000">
                <a:latin typeface="Arial" panose="020B0604020202020204" pitchFamily="34" charset="0"/>
                <a:ea typeface="+mj-ea"/>
                <a:cs typeface="Arial" panose="020B0604020202020204" pitchFamily="34" charset="0"/>
              </a:endParaRPr>
            </a:p>
          </p:txBody>
        </p:sp>
        <p:sp>
          <p:nvSpPr>
            <p:cNvPr id="69648" name="Line 30"/>
            <p:cNvSpPr>
              <a:spLocks noChangeShapeType="1"/>
            </p:cNvSpPr>
            <p:nvPr/>
          </p:nvSpPr>
          <p:spPr bwMode="auto">
            <a:xfrm>
              <a:off x="3513" y="2256"/>
              <a:ext cx="336"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grpSp>
      <p:sp>
        <p:nvSpPr>
          <p:cNvPr id="29" name="矩形 2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23</a:t>
            </a:fld>
            <a:endParaRPr lang="en-US" altLang="zh-CN" dirty="0">
              <a:solidFill>
                <a:srgbClr val="000000"/>
              </a:solidFill>
            </a:endParaRPr>
          </a:p>
        </p:txBody>
      </p:sp>
      <p:sp>
        <p:nvSpPr>
          <p:cNvPr id="33" name="Rectangle 6">
            <a:extLst>
              <a:ext uri="{FF2B5EF4-FFF2-40B4-BE49-F238E27FC236}">
                <a16:creationId xmlns:a16="http://schemas.microsoft.com/office/drawing/2014/main" id="{AE1C852C-C881-8F49-BE77-26E7655413C5}"/>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非基元反应的反应机理</a:t>
            </a:r>
          </a:p>
        </p:txBody>
      </p:sp>
    </p:spTree>
    <p:extLst>
      <p:ext uri="{BB962C8B-B14F-4D97-AF65-F5344CB8AC3E}">
        <p14:creationId xmlns:p14="http://schemas.microsoft.com/office/powerpoint/2010/main" val="39460937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22" name="Text Box 1026"/>
          <p:cNvSpPr txBox="1">
            <a:spLocks noChangeArrowheads="1"/>
          </p:cNvSpPr>
          <p:nvPr/>
        </p:nvSpPr>
        <p:spPr bwMode="auto">
          <a:xfrm>
            <a:off x="2475707" y="1122656"/>
            <a:ext cx="3240087" cy="523220"/>
          </a:xfrm>
          <a:prstGeom prst="rect">
            <a:avLst/>
          </a:prstGeom>
          <a:noFill/>
          <a:ln w="9525">
            <a:noFill/>
            <a:miter lim="800000"/>
            <a:headEnd/>
            <a:tailEnd/>
          </a:ln>
          <a:effectLst/>
        </p:spPr>
        <p:txBody>
          <a:bodyPr>
            <a:spAutoFit/>
          </a:bodyPr>
          <a:lstStyle/>
          <a:p>
            <a:pPr algn="ctr">
              <a:defRPr/>
            </a:pPr>
            <a:r>
              <a:rPr kumimoji="0" lang="en-US" altLang="zh-CN" sz="2800" dirty="0" err="1">
                <a:solidFill>
                  <a:schemeClr val="tx2"/>
                </a:solidFill>
              </a:rPr>
              <a:t>H</a:t>
            </a:r>
            <a:r>
              <a:rPr kumimoji="0" lang="en-US" altLang="zh-CN" sz="2800" baseline="-25000" dirty="0" err="1">
                <a:solidFill>
                  <a:schemeClr val="tx2"/>
                </a:solidFill>
              </a:rPr>
              <a:t>2</a:t>
            </a:r>
            <a:r>
              <a:rPr kumimoji="0" lang="en-US" altLang="zh-CN" sz="2800" dirty="0">
                <a:solidFill>
                  <a:schemeClr val="tx2"/>
                </a:solidFill>
              </a:rPr>
              <a:t> + </a:t>
            </a:r>
            <a:r>
              <a:rPr kumimoji="0" lang="en-US" altLang="zh-CN" sz="2800" dirty="0" err="1">
                <a:solidFill>
                  <a:schemeClr val="tx2"/>
                </a:solidFill>
              </a:rPr>
              <a:t>Br</a:t>
            </a:r>
            <a:r>
              <a:rPr kumimoji="0" lang="en-US" altLang="zh-CN" sz="2800" baseline="-25000" dirty="0" err="1">
                <a:solidFill>
                  <a:schemeClr val="tx2"/>
                </a:solidFill>
              </a:rPr>
              <a:t>2</a:t>
            </a:r>
            <a:r>
              <a:rPr kumimoji="0" lang="en-US" altLang="zh-CN" sz="2800" baseline="-25000" dirty="0">
                <a:solidFill>
                  <a:schemeClr val="tx2"/>
                </a:solidFill>
              </a:rPr>
              <a:t> </a:t>
            </a:r>
            <a:r>
              <a:rPr kumimoji="0" lang="en-US" altLang="zh-CN" sz="2800" dirty="0">
                <a:solidFill>
                  <a:schemeClr val="tx2"/>
                </a:solidFill>
                <a:sym typeface="Symbol" pitchFamily="18" charset="2"/>
              </a:rPr>
              <a:t> </a:t>
            </a:r>
            <a:r>
              <a:rPr kumimoji="0" lang="en-US" altLang="zh-CN" sz="2800" dirty="0" err="1">
                <a:solidFill>
                  <a:schemeClr val="tx2"/>
                </a:solidFill>
                <a:sym typeface="Symbol" pitchFamily="18" charset="2"/>
              </a:rPr>
              <a:t>2HBr</a:t>
            </a:r>
            <a:endParaRPr kumimoji="0" lang="en-US" altLang="zh-CN" sz="2800" dirty="0">
              <a:solidFill>
                <a:schemeClr val="tx2"/>
              </a:solidFill>
              <a:sym typeface="Symbol" pitchFamily="18" charset="2"/>
            </a:endParaRPr>
          </a:p>
        </p:txBody>
      </p:sp>
      <p:sp>
        <p:nvSpPr>
          <p:cNvPr id="1003524" name="Text Box 1028"/>
          <p:cNvSpPr txBox="1">
            <a:spLocks noChangeArrowheads="1"/>
          </p:cNvSpPr>
          <p:nvPr/>
        </p:nvSpPr>
        <p:spPr bwMode="auto">
          <a:xfrm>
            <a:off x="2254293" y="2061036"/>
            <a:ext cx="997170" cy="523220"/>
          </a:xfrm>
          <a:prstGeom prst="rect">
            <a:avLst/>
          </a:prstGeom>
          <a:noFill/>
          <a:ln w="9525">
            <a:noFill/>
            <a:miter lim="800000"/>
            <a:headEnd/>
            <a:tailEnd/>
          </a:ln>
          <a:effectLst/>
        </p:spPr>
        <p:txBody>
          <a:bodyPr wrap="square">
            <a:spAutoFit/>
          </a:bodyPr>
          <a:lstStyle/>
          <a:p>
            <a:pPr>
              <a:defRPr/>
            </a:pPr>
            <a:r>
              <a:rPr kumimoji="0" lang="en-US" altLang="zh-CN" sz="2800" i="1" dirty="0"/>
              <a:t>v</a:t>
            </a:r>
            <a:r>
              <a:rPr kumimoji="0" lang="en-US" altLang="zh-CN" sz="2800" dirty="0"/>
              <a:t> = </a:t>
            </a:r>
          </a:p>
        </p:txBody>
      </p:sp>
      <p:sp>
        <p:nvSpPr>
          <p:cNvPr id="1003525" name="Text Box 1029"/>
          <p:cNvSpPr txBox="1">
            <a:spLocks noChangeArrowheads="1"/>
          </p:cNvSpPr>
          <p:nvPr/>
        </p:nvSpPr>
        <p:spPr bwMode="auto">
          <a:xfrm>
            <a:off x="2978857" y="1815207"/>
            <a:ext cx="1449127" cy="461665"/>
          </a:xfrm>
          <a:prstGeom prst="rect">
            <a:avLst/>
          </a:prstGeom>
          <a:noFill/>
          <a:ln w="9525">
            <a:noFill/>
            <a:miter lim="800000"/>
            <a:headEnd/>
            <a:tailEnd/>
          </a:ln>
          <a:effectLst/>
        </p:spPr>
        <p:txBody>
          <a:bodyPr wrap="square">
            <a:spAutoFit/>
          </a:bodyPr>
          <a:lstStyle/>
          <a:p>
            <a:pPr>
              <a:spcBef>
                <a:spcPct val="50000"/>
              </a:spcBef>
              <a:defRPr/>
            </a:pPr>
            <a:r>
              <a:rPr kumimoji="0" lang="en-US" altLang="zh-CN" dirty="0">
                <a:sym typeface="Symbol" pitchFamily="18" charset="2"/>
              </a:rPr>
              <a:t>d(</a:t>
            </a:r>
            <a:r>
              <a:rPr kumimoji="0" lang="en-US" altLang="zh-CN" dirty="0" err="1">
                <a:sym typeface="Symbol" pitchFamily="18" charset="2"/>
              </a:rPr>
              <a:t>HBr</a:t>
            </a:r>
            <a:r>
              <a:rPr kumimoji="0" lang="en-US" altLang="zh-CN" dirty="0">
                <a:sym typeface="Symbol" pitchFamily="18" charset="2"/>
              </a:rPr>
              <a:t>)</a:t>
            </a:r>
            <a:endParaRPr kumimoji="0" lang="en-US" altLang="zh-CN" i="1" baseline="30000" dirty="0"/>
          </a:p>
        </p:txBody>
      </p:sp>
      <p:sp>
        <p:nvSpPr>
          <p:cNvPr id="1003526" name="Text Box 1030"/>
          <p:cNvSpPr txBox="1">
            <a:spLocks noChangeArrowheads="1"/>
          </p:cNvSpPr>
          <p:nvPr/>
        </p:nvSpPr>
        <p:spPr bwMode="auto">
          <a:xfrm>
            <a:off x="3275856" y="2267571"/>
            <a:ext cx="793573" cy="461665"/>
          </a:xfrm>
          <a:prstGeom prst="rect">
            <a:avLst/>
          </a:prstGeom>
          <a:noFill/>
          <a:ln w="9525">
            <a:noFill/>
            <a:miter lim="800000"/>
            <a:headEnd/>
            <a:tailEnd/>
          </a:ln>
          <a:effectLst/>
        </p:spPr>
        <p:txBody>
          <a:bodyPr wrap="square">
            <a:spAutoFit/>
          </a:bodyPr>
          <a:lstStyle/>
          <a:p>
            <a:pPr>
              <a:spcBef>
                <a:spcPct val="50000"/>
              </a:spcBef>
              <a:defRPr/>
            </a:pP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71686" name="Line 1031"/>
          <p:cNvSpPr>
            <a:spLocks noChangeShapeType="1"/>
          </p:cNvSpPr>
          <p:nvPr/>
        </p:nvSpPr>
        <p:spPr bwMode="auto">
          <a:xfrm>
            <a:off x="2868798" y="2322646"/>
            <a:ext cx="1260923"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1003528" name="Text Box 1032"/>
          <p:cNvSpPr txBox="1">
            <a:spLocks noChangeArrowheads="1"/>
          </p:cNvSpPr>
          <p:nvPr/>
        </p:nvSpPr>
        <p:spPr bwMode="auto">
          <a:xfrm>
            <a:off x="4220928" y="2097340"/>
            <a:ext cx="5432382" cy="461665"/>
          </a:xfrm>
          <a:prstGeom prst="rect">
            <a:avLst/>
          </a:prstGeom>
          <a:noFill/>
          <a:ln w="9525">
            <a:noFill/>
            <a:miter lim="800000"/>
            <a:headEnd/>
            <a:tailEnd/>
          </a:ln>
          <a:effectLst/>
        </p:spPr>
        <p:txBody>
          <a:bodyPr wrap="square">
            <a:spAutoFit/>
          </a:bodyPr>
          <a:lstStyle/>
          <a:p>
            <a:pPr>
              <a:defRPr/>
            </a:pPr>
            <a:r>
              <a:rPr kumimoji="0" lang="en-US" altLang="zh-CN" dirty="0"/>
              <a:t>= </a:t>
            </a:r>
            <a:r>
              <a:rPr kumimoji="0" lang="en-US" altLang="zh-CN" i="1" dirty="0"/>
              <a:t>k</a:t>
            </a:r>
            <a:r>
              <a:rPr kumimoji="0" lang="en-US" altLang="zh-CN" dirty="0"/>
              <a:t> (</a:t>
            </a:r>
            <a:r>
              <a:rPr kumimoji="0" lang="en-US" altLang="zh-CN" dirty="0" err="1"/>
              <a:t>H</a:t>
            </a:r>
            <a:r>
              <a:rPr kumimoji="0" lang="en-US" altLang="zh-CN" baseline="-25000" dirty="0" err="1"/>
              <a:t>2</a:t>
            </a:r>
            <a:r>
              <a:rPr kumimoji="0" lang="en-US" altLang="zh-CN" dirty="0"/>
              <a:t>)(</a:t>
            </a:r>
            <a:r>
              <a:rPr kumimoji="0" lang="en-US" altLang="zh-CN" dirty="0" err="1"/>
              <a:t>Br</a:t>
            </a:r>
            <a:r>
              <a:rPr kumimoji="0" lang="en-US" altLang="zh-CN" baseline="-25000" dirty="0" err="1"/>
              <a:t>2</a:t>
            </a:r>
            <a:r>
              <a:rPr kumimoji="0" lang="en-US" altLang="zh-CN" dirty="0"/>
              <a:t>)</a:t>
            </a:r>
            <a:r>
              <a:rPr kumimoji="0" lang="en-US" altLang="zh-CN" baseline="30000" dirty="0"/>
              <a:t>1/2</a:t>
            </a:r>
            <a:r>
              <a:rPr kumimoji="0" lang="en-US" altLang="zh-CN" dirty="0"/>
              <a:t>          1.5</a:t>
            </a:r>
            <a:r>
              <a:rPr kumimoji="0" lang="zh-CN" altLang="en-US" dirty="0"/>
              <a:t>级反应</a:t>
            </a:r>
            <a:endParaRPr kumimoji="0" lang="zh-CN" altLang="en-US" baseline="30000" dirty="0"/>
          </a:p>
        </p:txBody>
      </p:sp>
      <p:sp>
        <p:nvSpPr>
          <p:cNvPr id="1003529" name="Text Box 1033"/>
          <p:cNvSpPr txBox="1">
            <a:spLocks noChangeArrowheads="1"/>
          </p:cNvSpPr>
          <p:nvPr/>
        </p:nvSpPr>
        <p:spPr bwMode="auto">
          <a:xfrm>
            <a:off x="278848" y="2048106"/>
            <a:ext cx="1872676" cy="461665"/>
          </a:xfrm>
          <a:prstGeom prst="rect">
            <a:avLst/>
          </a:prstGeom>
          <a:noFill/>
          <a:ln w="9525" algn="ctr">
            <a:noFill/>
            <a:miter lim="800000"/>
            <a:headEnd/>
            <a:tailEnd/>
          </a:ln>
          <a:effectLst/>
        </p:spPr>
        <p:txBody>
          <a:bodyPr wrap="square">
            <a:spAutoFit/>
          </a:bodyPr>
          <a:lstStyle/>
          <a:p>
            <a:pPr>
              <a:defRPr/>
            </a:pPr>
            <a:r>
              <a:rPr kumimoji="0" lang="zh-CN" altLang="en-US" b="0" dirty="0">
                <a:solidFill>
                  <a:srgbClr val="3333FF"/>
                </a:solidFill>
                <a:latin typeface="+mj-ea"/>
                <a:ea typeface="+mj-ea"/>
              </a:rPr>
              <a:t>实验事实： </a:t>
            </a:r>
          </a:p>
        </p:txBody>
      </p:sp>
      <p:sp>
        <p:nvSpPr>
          <p:cNvPr id="1003531" name="Text Box 1035"/>
          <p:cNvSpPr txBox="1">
            <a:spLocks noChangeArrowheads="1"/>
          </p:cNvSpPr>
          <p:nvPr/>
        </p:nvSpPr>
        <p:spPr bwMode="auto">
          <a:xfrm>
            <a:off x="251520" y="2751311"/>
            <a:ext cx="1843890" cy="461665"/>
          </a:xfrm>
          <a:prstGeom prst="rect">
            <a:avLst/>
          </a:prstGeom>
          <a:noFill/>
          <a:ln w="9525" algn="ctr">
            <a:noFill/>
            <a:miter lim="800000"/>
            <a:headEnd/>
            <a:tailEnd/>
          </a:ln>
          <a:effectLst/>
        </p:spPr>
        <p:txBody>
          <a:bodyPr wrap="square">
            <a:spAutoFit/>
          </a:bodyPr>
          <a:lstStyle/>
          <a:p>
            <a:pPr>
              <a:defRPr/>
            </a:pPr>
            <a:r>
              <a:rPr kumimoji="0" lang="zh-CN" altLang="en-US" b="0" dirty="0">
                <a:solidFill>
                  <a:srgbClr val="3333FF"/>
                </a:solidFill>
                <a:latin typeface="+mj-ea"/>
                <a:ea typeface="+mj-ea"/>
              </a:rPr>
              <a:t>反应机理：</a:t>
            </a:r>
          </a:p>
        </p:txBody>
      </p:sp>
      <p:grpSp>
        <p:nvGrpSpPr>
          <p:cNvPr id="71690" name="Group 1064"/>
          <p:cNvGrpSpPr>
            <a:grpSpLocks/>
          </p:cNvGrpSpPr>
          <p:nvPr/>
        </p:nvGrpSpPr>
        <p:grpSpPr bwMode="auto">
          <a:xfrm>
            <a:off x="2333279" y="-79956264"/>
            <a:ext cx="6342781" cy="84134042"/>
            <a:chOff x="1722" y="-51055"/>
            <a:chExt cx="2689" cy="53069"/>
          </a:xfrm>
        </p:grpSpPr>
        <p:sp>
          <p:nvSpPr>
            <p:cNvPr id="1003532" name="Text Box 1036"/>
            <p:cNvSpPr txBox="1">
              <a:spLocks noChangeArrowheads="1"/>
            </p:cNvSpPr>
            <p:nvPr/>
          </p:nvSpPr>
          <p:spPr bwMode="auto">
            <a:xfrm>
              <a:off x="1725" y="1205"/>
              <a:ext cx="2411" cy="291"/>
            </a:xfrm>
            <a:prstGeom prst="rect">
              <a:avLst/>
            </a:prstGeom>
            <a:noFill/>
            <a:ln w="9525" algn="ctr">
              <a:noFill/>
              <a:miter lim="800000"/>
              <a:headEnd/>
              <a:tailEnd/>
            </a:ln>
            <a:effectLst/>
          </p:spPr>
          <p:txBody>
            <a:bodyPr wrap="square">
              <a:spAutoFit/>
            </a:bodyPr>
            <a:lstStyle/>
            <a:p>
              <a:pPr>
                <a:buFont typeface="Wingdings 2" pitchFamily="18" charset="2"/>
                <a:buNone/>
                <a:defRPr/>
              </a:pPr>
              <a:r>
                <a:rPr kumimoji="0" lang="en-US" altLang="zh-CN" dirty="0">
                  <a:sym typeface="Wingdings 2" pitchFamily="18" charset="2"/>
                </a:rPr>
                <a:t>(1) Br</a:t>
              </a:r>
              <a:r>
                <a:rPr kumimoji="0" lang="en-US" altLang="zh-CN" baseline="-25000" dirty="0">
                  <a:sym typeface="Wingdings 2" pitchFamily="18" charset="2"/>
                </a:rPr>
                <a:t>2</a:t>
              </a:r>
              <a:r>
                <a:rPr kumimoji="0" lang="en-US" altLang="zh-CN" dirty="0">
                  <a:sym typeface="Wingdings 2" pitchFamily="18" charset="2"/>
                </a:rPr>
                <a:t>             2Br                          </a:t>
              </a:r>
              <a:r>
                <a:rPr kumimoji="0" lang="en-US" altLang="zh-CN" dirty="0">
                  <a:solidFill>
                    <a:schemeClr val="tx2"/>
                  </a:solidFill>
                  <a:sym typeface="Wingdings 2" pitchFamily="18" charset="2"/>
                </a:rPr>
                <a:t>(</a:t>
              </a:r>
              <a:r>
                <a:rPr kumimoji="0" lang="zh-CN" altLang="en-US" dirty="0">
                  <a:solidFill>
                    <a:schemeClr val="tx2"/>
                  </a:solidFill>
                  <a:sym typeface="Wingdings 2" pitchFamily="18" charset="2"/>
                </a:rPr>
                <a:t>快</a:t>
              </a:r>
              <a:r>
                <a:rPr kumimoji="0" lang="en-US" altLang="zh-CN" dirty="0">
                  <a:solidFill>
                    <a:schemeClr val="tx2"/>
                  </a:solidFill>
                  <a:sym typeface="Wingdings 2" pitchFamily="18" charset="2"/>
                </a:rPr>
                <a:t>)</a:t>
              </a:r>
            </a:p>
          </p:txBody>
        </p:sp>
        <p:grpSp>
          <p:nvGrpSpPr>
            <p:cNvPr id="71712" name="Group 1037"/>
            <p:cNvGrpSpPr>
              <a:grpSpLocks/>
            </p:cNvGrpSpPr>
            <p:nvPr/>
          </p:nvGrpSpPr>
          <p:grpSpPr bwMode="auto">
            <a:xfrm>
              <a:off x="2161" y="-51055"/>
              <a:ext cx="441" cy="52454"/>
              <a:chOff x="2839" y="-48263"/>
              <a:chExt cx="501" cy="52454"/>
            </a:xfrm>
          </p:grpSpPr>
          <p:sp>
            <p:nvSpPr>
              <p:cNvPr id="71717" name="Line 1038"/>
              <p:cNvSpPr>
                <a:spLocks noChangeShapeType="1"/>
              </p:cNvSpPr>
              <p:nvPr/>
            </p:nvSpPr>
            <p:spPr bwMode="auto">
              <a:xfrm>
                <a:off x="2885" y="-48263"/>
                <a:ext cx="455"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
            <p:nvSpPr>
              <p:cNvPr id="71718" name="Line 1039"/>
              <p:cNvSpPr>
                <a:spLocks noChangeShapeType="1"/>
              </p:cNvSpPr>
              <p:nvPr/>
            </p:nvSpPr>
            <p:spPr bwMode="auto">
              <a:xfrm flipH="1">
                <a:off x="2839" y="4191"/>
                <a:ext cx="33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grpSp>
        <p:sp>
          <p:nvSpPr>
            <p:cNvPr id="1003536" name="Rectangle 1040"/>
            <p:cNvSpPr>
              <a:spLocks noChangeArrowheads="1"/>
            </p:cNvSpPr>
            <p:nvPr/>
          </p:nvSpPr>
          <p:spPr bwMode="auto">
            <a:xfrm>
              <a:off x="1722" y="1451"/>
              <a:ext cx="2689" cy="291"/>
            </a:xfrm>
            <a:prstGeom prst="rect">
              <a:avLst/>
            </a:prstGeom>
            <a:noFill/>
            <a:ln w="9525" algn="ctr">
              <a:noFill/>
              <a:miter lim="800000"/>
              <a:headEnd/>
              <a:tailEnd/>
            </a:ln>
            <a:effectLst/>
          </p:spPr>
          <p:txBody>
            <a:bodyPr>
              <a:spAutoFit/>
            </a:bodyPr>
            <a:lstStyle/>
            <a:p>
              <a:pPr>
                <a:defRPr/>
              </a:pPr>
              <a:r>
                <a:rPr kumimoji="0" lang="en-US" altLang="zh-CN" dirty="0">
                  <a:sym typeface="Wingdings 2" pitchFamily="18" charset="2"/>
                </a:rPr>
                <a:t>(2) Br  +  H</a:t>
              </a:r>
              <a:r>
                <a:rPr kumimoji="0" lang="en-US" altLang="zh-CN" baseline="-25000" dirty="0">
                  <a:sym typeface="Wingdings 2" pitchFamily="18" charset="2"/>
                </a:rPr>
                <a:t>2</a:t>
              </a:r>
              <a:r>
                <a:rPr kumimoji="0" lang="en-US" altLang="zh-CN" dirty="0">
                  <a:sym typeface="Wingdings 2" pitchFamily="18" charset="2"/>
                </a:rPr>
                <a:t>             HBr  + H       </a:t>
              </a:r>
              <a:r>
                <a:rPr kumimoji="0" lang="en-US" altLang="zh-CN" dirty="0">
                  <a:solidFill>
                    <a:schemeClr val="tx2"/>
                  </a:solidFill>
                  <a:sym typeface="Wingdings 2" pitchFamily="18" charset="2"/>
                </a:rPr>
                <a:t>(</a:t>
              </a:r>
              <a:r>
                <a:rPr kumimoji="0" lang="zh-CN" altLang="en-US" dirty="0">
                  <a:solidFill>
                    <a:schemeClr val="tx2"/>
                  </a:solidFill>
                  <a:sym typeface="Wingdings 2" pitchFamily="18" charset="2"/>
                </a:rPr>
                <a:t>慢</a:t>
              </a:r>
              <a:r>
                <a:rPr kumimoji="0" lang="en-US" altLang="zh-CN" dirty="0">
                  <a:solidFill>
                    <a:schemeClr val="tx2"/>
                  </a:solidFill>
                  <a:sym typeface="Wingdings 2" pitchFamily="18" charset="2"/>
                </a:rPr>
                <a:t>)</a:t>
              </a:r>
            </a:p>
          </p:txBody>
        </p:sp>
        <p:sp>
          <p:nvSpPr>
            <p:cNvPr id="71714" name="Line 1041"/>
            <p:cNvSpPr>
              <a:spLocks noChangeShapeType="1"/>
            </p:cNvSpPr>
            <p:nvPr/>
          </p:nvSpPr>
          <p:spPr bwMode="auto">
            <a:xfrm>
              <a:off x="2488" y="1619"/>
              <a:ext cx="305" cy="4"/>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
          <p:nvSpPr>
            <p:cNvPr id="1003538" name="Rectangle 1042"/>
            <p:cNvSpPr>
              <a:spLocks noChangeArrowheads="1"/>
            </p:cNvSpPr>
            <p:nvPr/>
          </p:nvSpPr>
          <p:spPr bwMode="auto">
            <a:xfrm>
              <a:off x="1725" y="1723"/>
              <a:ext cx="2442" cy="291"/>
            </a:xfrm>
            <a:prstGeom prst="rect">
              <a:avLst/>
            </a:prstGeom>
            <a:noFill/>
            <a:ln w="9525" algn="ctr">
              <a:noFill/>
              <a:miter lim="800000"/>
              <a:headEnd/>
              <a:tailEnd/>
            </a:ln>
            <a:effectLst/>
          </p:spPr>
          <p:txBody>
            <a:bodyPr wrap="square">
              <a:spAutoFit/>
            </a:bodyPr>
            <a:lstStyle/>
            <a:p>
              <a:pPr>
                <a:defRPr/>
              </a:pPr>
              <a:r>
                <a:rPr kumimoji="0" lang="en-US" altLang="zh-CN" dirty="0">
                  <a:sym typeface="Wingdings 2" pitchFamily="18" charset="2"/>
                </a:rPr>
                <a:t>(3) H + Br</a:t>
              </a:r>
              <a:r>
                <a:rPr kumimoji="0" lang="en-US" altLang="zh-CN" baseline="-25000" dirty="0">
                  <a:sym typeface="Wingdings 2" pitchFamily="18" charset="2"/>
                </a:rPr>
                <a:t>2                     </a:t>
              </a:r>
              <a:r>
                <a:rPr kumimoji="0" lang="zh-CN" altLang="en-US" baseline="-25000" dirty="0">
                  <a:sym typeface="Wingdings 2" pitchFamily="18" charset="2"/>
                </a:rPr>
                <a:t> </a:t>
              </a:r>
              <a:r>
                <a:rPr kumimoji="0" lang="en-US" altLang="zh-CN" dirty="0">
                  <a:sym typeface="Wingdings 2" pitchFamily="18" charset="2"/>
                </a:rPr>
                <a:t>HBr  + Br      </a:t>
              </a:r>
              <a:r>
                <a:rPr kumimoji="0" lang="en-US" altLang="zh-CN" dirty="0">
                  <a:solidFill>
                    <a:schemeClr val="tx2"/>
                  </a:solidFill>
                  <a:sym typeface="Wingdings 2" pitchFamily="18" charset="2"/>
                </a:rPr>
                <a:t>(</a:t>
              </a:r>
              <a:r>
                <a:rPr kumimoji="0" lang="zh-CN" altLang="en-US" dirty="0">
                  <a:solidFill>
                    <a:schemeClr val="tx2"/>
                  </a:solidFill>
                  <a:sym typeface="Wingdings 2" pitchFamily="18" charset="2"/>
                </a:rPr>
                <a:t>快</a:t>
              </a:r>
              <a:r>
                <a:rPr kumimoji="0" lang="en-US" altLang="zh-CN" dirty="0">
                  <a:solidFill>
                    <a:schemeClr val="tx2"/>
                  </a:solidFill>
                  <a:sym typeface="Wingdings 2" pitchFamily="18" charset="2"/>
                </a:rPr>
                <a:t>)  </a:t>
              </a:r>
            </a:p>
          </p:txBody>
        </p:sp>
        <p:sp>
          <p:nvSpPr>
            <p:cNvPr id="71716" name="Line 1043"/>
            <p:cNvSpPr>
              <a:spLocks noChangeShapeType="1"/>
            </p:cNvSpPr>
            <p:nvPr/>
          </p:nvSpPr>
          <p:spPr bwMode="auto">
            <a:xfrm>
              <a:off x="2427" y="1860"/>
              <a:ext cx="366" cy="5"/>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grpSp>
      <p:sp>
        <p:nvSpPr>
          <p:cNvPr id="1003541" name="Text Box 1045"/>
          <p:cNvSpPr txBox="1">
            <a:spLocks noChangeArrowheads="1"/>
          </p:cNvSpPr>
          <p:nvPr/>
        </p:nvSpPr>
        <p:spPr bwMode="auto">
          <a:xfrm>
            <a:off x="420663" y="4468099"/>
            <a:ext cx="8327801" cy="1049133"/>
          </a:xfrm>
          <a:prstGeom prst="rect">
            <a:avLst/>
          </a:prstGeom>
          <a:noFill/>
          <a:ln w="9525" algn="ctr">
            <a:noFill/>
            <a:miter lim="800000"/>
            <a:headEnd/>
            <a:tailEnd/>
          </a:ln>
          <a:effectLst/>
        </p:spPr>
        <p:txBody>
          <a:bodyPr wrap="square">
            <a:spAutoFit/>
          </a:bodyPr>
          <a:lstStyle/>
          <a:p>
            <a:pPr>
              <a:lnSpc>
                <a:spcPct val="140000"/>
              </a:lnSpc>
              <a:defRPr/>
            </a:pPr>
            <a:r>
              <a:rPr kumimoji="0" lang="zh-CN" altLang="en-US" b="0" dirty="0">
                <a:latin typeface="+mj-ea"/>
                <a:ea typeface="+mj-ea"/>
              </a:rPr>
              <a:t>第一步为快反应，但反应产率很低。第二步为慢反应，是整个反应的控制步骤，所以：</a:t>
            </a:r>
          </a:p>
        </p:txBody>
      </p:sp>
      <p:grpSp>
        <p:nvGrpSpPr>
          <p:cNvPr id="71692" name="Group 1065"/>
          <p:cNvGrpSpPr>
            <a:grpSpLocks/>
          </p:cNvGrpSpPr>
          <p:nvPr/>
        </p:nvGrpSpPr>
        <p:grpSpPr bwMode="auto">
          <a:xfrm>
            <a:off x="2505935" y="5732684"/>
            <a:ext cx="4342812" cy="865188"/>
            <a:chOff x="1941" y="2240"/>
            <a:chExt cx="1995" cy="545"/>
          </a:xfrm>
        </p:grpSpPr>
        <p:sp>
          <p:nvSpPr>
            <p:cNvPr id="1003542" name="Text Box 1046"/>
            <p:cNvSpPr txBox="1">
              <a:spLocks noChangeArrowheads="1"/>
            </p:cNvSpPr>
            <p:nvPr/>
          </p:nvSpPr>
          <p:spPr bwMode="auto">
            <a:xfrm>
              <a:off x="1941" y="2387"/>
              <a:ext cx="363" cy="291"/>
            </a:xfrm>
            <a:prstGeom prst="rect">
              <a:avLst/>
            </a:prstGeom>
            <a:noFill/>
            <a:ln w="9525">
              <a:noFill/>
              <a:miter lim="800000"/>
              <a:headEnd/>
              <a:tailEnd/>
            </a:ln>
            <a:effectLst/>
          </p:spPr>
          <p:txBody>
            <a:bodyPr>
              <a:spAutoFit/>
            </a:bodyPr>
            <a:lstStyle/>
            <a:p>
              <a:pPr>
                <a:defRPr/>
              </a:pPr>
              <a:r>
                <a:rPr kumimoji="0" lang="en-US" altLang="zh-CN" i="1" dirty="0"/>
                <a:t>v</a:t>
              </a:r>
              <a:r>
                <a:rPr kumimoji="0" lang="en-US" altLang="zh-CN" dirty="0"/>
                <a:t> =</a:t>
              </a:r>
            </a:p>
          </p:txBody>
        </p:sp>
        <p:sp>
          <p:nvSpPr>
            <p:cNvPr id="1003543" name="Text Box 1047"/>
            <p:cNvSpPr txBox="1">
              <a:spLocks noChangeArrowheads="1"/>
            </p:cNvSpPr>
            <p:nvPr/>
          </p:nvSpPr>
          <p:spPr bwMode="auto">
            <a:xfrm>
              <a:off x="2281" y="2240"/>
              <a:ext cx="642"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d(</a:t>
              </a:r>
              <a:r>
                <a:rPr kumimoji="0" lang="en-US" altLang="zh-CN" dirty="0" err="1">
                  <a:sym typeface="Symbol" pitchFamily="18" charset="2"/>
                </a:rPr>
                <a:t>HBr</a:t>
              </a:r>
              <a:r>
                <a:rPr kumimoji="0" lang="en-US" altLang="zh-CN" dirty="0">
                  <a:sym typeface="Symbol" pitchFamily="18" charset="2"/>
                </a:rPr>
                <a:t>)</a:t>
              </a:r>
              <a:endParaRPr kumimoji="0" lang="en-US" altLang="zh-CN" i="1" baseline="30000" dirty="0"/>
            </a:p>
          </p:txBody>
        </p:sp>
        <p:sp>
          <p:nvSpPr>
            <p:cNvPr id="1003544" name="Text Box 1048"/>
            <p:cNvSpPr txBox="1">
              <a:spLocks noChangeArrowheads="1"/>
            </p:cNvSpPr>
            <p:nvPr/>
          </p:nvSpPr>
          <p:spPr bwMode="auto">
            <a:xfrm>
              <a:off x="2425" y="2494"/>
              <a:ext cx="351" cy="291"/>
            </a:xfrm>
            <a:prstGeom prst="rect">
              <a:avLst/>
            </a:prstGeom>
            <a:noFill/>
            <a:ln w="9525">
              <a:noFill/>
              <a:miter lim="800000"/>
              <a:headEnd/>
              <a:tailEnd/>
            </a:ln>
            <a:effectLst/>
          </p:spPr>
          <p:txBody>
            <a:bodyPr>
              <a:spAutoFit/>
            </a:bodyPr>
            <a:lstStyle/>
            <a:p>
              <a:pPr>
                <a:spcBef>
                  <a:spcPct val="50000"/>
                </a:spcBef>
                <a:defRPr/>
              </a:pPr>
              <a:r>
                <a:rPr kumimoji="0" lang="en-US" altLang="zh-CN" dirty="0" err="1">
                  <a:sym typeface="Symbol" pitchFamily="18" charset="2"/>
                </a:rPr>
                <a:t>d</a:t>
              </a:r>
              <a:r>
                <a:rPr kumimoji="0" lang="en-US" altLang="zh-CN" i="1" dirty="0" err="1">
                  <a:sym typeface="Symbol" pitchFamily="18" charset="2"/>
                </a:rPr>
                <a:t>t</a:t>
              </a:r>
              <a:endParaRPr kumimoji="0" lang="en-US" altLang="zh-CN" i="1" dirty="0"/>
            </a:p>
          </p:txBody>
        </p:sp>
        <p:sp>
          <p:nvSpPr>
            <p:cNvPr id="71709" name="Line 1049"/>
            <p:cNvSpPr>
              <a:spLocks noChangeShapeType="1"/>
            </p:cNvSpPr>
            <p:nvPr/>
          </p:nvSpPr>
          <p:spPr bwMode="auto">
            <a:xfrm>
              <a:off x="2258" y="2552"/>
              <a:ext cx="59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800"/>
            </a:p>
          </p:txBody>
        </p:sp>
        <p:sp>
          <p:nvSpPr>
            <p:cNvPr id="1003546" name="Text Box 1050"/>
            <p:cNvSpPr txBox="1">
              <a:spLocks noChangeArrowheads="1"/>
            </p:cNvSpPr>
            <p:nvPr/>
          </p:nvSpPr>
          <p:spPr bwMode="auto">
            <a:xfrm>
              <a:off x="2832" y="2387"/>
              <a:ext cx="1104" cy="291"/>
            </a:xfrm>
            <a:prstGeom prst="rect">
              <a:avLst/>
            </a:prstGeom>
            <a:noFill/>
            <a:ln w="9525">
              <a:noFill/>
              <a:miter lim="800000"/>
              <a:headEnd/>
              <a:tailEnd/>
            </a:ln>
            <a:effectLst/>
          </p:spPr>
          <p:txBody>
            <a:bodyPr>
              <a:spAutoFit/>
            </a:bodyPr>
            <a:lstStyle/>
            <a:p>
              <a:pPr>
                <a:defRPr/>
              </a:pPr>
              <a:r>
                <a:rPr kumimoji="0" lang="en-US" altLang="zh-CN" dirty="0"/>
                <a:t>= </a:t>
              </a:r>
              <a:r>
                <a:rPr kumimoji="0" lang="en-US" altLang="zh-CN" i="1" dirty="0"/>
                <a:t>k</a:t>
              </a:r>
              <a:r>
                <a:rPr kumimoji="0" lang="en-US" altLang="zh-CN" baseline="-25000" dirty="0"/>
                <a:t>2</a:t>
              </a:r>
              <a:r>
                <a:rPr kumimoji="0" lang="en-US" altLang="zh-CN" dirty="0"/>
                <a:t> (H</a:t>
              </a:r>
              <a:r>
                <a:rPr kumimoji="0" lang="en-US" altLang="zh-CN" baseline="-25000" dirty="0"/>
                <a:t>2</a:t>
              </a:r>
              <a:r>
                <a:rPr kumimoji="0" lang="en-US" altLang="zh-CN" dirty="0"/>
                <a:t>) (Br)</a:t>
              </a:r>
              <a:endParaRPr kumimoji="0" lang="en-US" altLang="zh-CN" baseline="30000" dirty="0"/>
            </a:p>
          </p:txBody>
        </p:sp>
      </p:grpSp>
      <p:sp>
        <p:nvSpPr>
          <p:cNvPr id="39" name="矩形 3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24</a:t>
            </a:fld>
            <a:endParaRPr lang="en-US" altLang="zh-CN" dirty="0">
              <a:solidFill>
                <a:srgbClr val="000000"/>
              </a:solidFill>
            </a:endParaRPr>
          </a:p>
        </p:txBody>
      </p:sp>
      <p:sp>
        <p:nvSpPr>
          <p:cNvPr id="43" name="Rectangle 6">
            <a:extLst>
              <a:ext uri="{FF2B5EF4-FFF2-40B4-BE49-F238E27FC236}">
                <a16:creationId xmlns:a16="http://schemas.microsoft.com/office/drawing/2014/main" id="{FFF0394F-0148-C046-BFA4-2B01BFFB1192}"/>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非基元反应的反应机理</a:t>
            </a:r>
          </a:p>
        </p:txBody>
      </p:sp>
      <p:sp>
        <p:nvSpPr>
          <p:cNvPr id="44" name="Line 1041">
            <a:extLst>
              <a:ext uri="{FF2B5EF4-FFF2-40B4-BE49-F238E27FC236}">
                <a16:creationId xmlns:a16="http://schemas.microsoft.com/office/drawing/2014/main" id="{FC88B8AF-E4AB-0B4F-A541-7BEA4A019280}"/>
              </a:ext>
            </a:extLst>
          </p:cNvPr>
          <p:cNvSpPr>
            <a:spLocks noChangeShapeType="1"/>
          </p:cNvSpPr>
          <p:nvPr/>
        </p:nvSpPr>
        <p:spPr bwMode="auto">
          <a:xfrm>
            <a:off x="3419872" y="3140968"/>
            <a:ext cx="682931"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3200"/>
          </a:p>
        </p:txBody>
      </p:sp>
    </p:spTree>
    <p:extLst>
      <p:ext uri="{BB962C8B-B14F-4D97-AF65-F5344CB8AC3E}">
        <p14:creationId xmlns:p14="http://schemas.microsoft.com/office/powerpoint/2010/main" val="3932569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59D6FF2-3BDE-764A-A5AC-F04DDE757E46}"/>
              </a:ext>
            </a:extLst>
          </p:cNvPr>
          <p:cNvSpPr>
            <a:spLocks noGrp="1"/>
          </p:cNvSpPr>
          <p:nvPr>
            <p:ph type="ftr" sz="quarter" idx="10"/>
          </p:nvPr>
        </p:nvSpPr>
        <p:spPr/>
        <p:txBody>
          <a:bodyPr/>
          <a:lstStyle/>
          <a:p>
            <a:pPr>
              <a:defRPr/>
            </a:pPr>
            <a:fld id="{DF0A6764-F8AE-4256-B866-94C26512E199}" type="slidenum">
              <a:rPr lang="zh-CN" altLang="en-US" smtClean="0"/>
              <a:pPr>
                <a:defRPr/>
              </a:pPr>
              <a:t>25</a:t>
            </a:fld>
            <a:endParaRPr lang="en-US" altLang="zh-CN"/>
          </a:p>
        </p:txBody>
      </p:sp>
      <p:sp>
        <p:nvSpPr>
          <p:cNvPr id="3" name="Text Box 1051">
            <a:extLst>
              <a:ext uri="{FF2B5EF4-FFF2-40B4-BE49-F238E27FC236}">
                <a16:creationId xmlns:a16="http://schemas.microsoft.com/office/drawing/2014/main" id="{F7744B9D-9902-154F-8247-A9D1EA3CF86C}"/>
              </a:ext>
            </a:extLst>
          </p:cNvPr>
          <p:cNvSpPr txBox="1">
            <a:spLocks noChangeArrowheads="1"/>
          </p:cNvSpPr>
          <p:nvPr/>
        </p:nvSpPr>
        <p:spPr bwMode="auto">
          <a:xfrm>
            <a:off x="658790" y="1844824"/>
            <a:ext cx="8089674" cy="461665"/>
          </a:xfrm>
          <a:prstGeom prst="rect">
            <a:avLst/>
          </a:prstGeom>
          <a:noFill/>
          <a:ln w="9525" algn="ctr">
            <a:noFill/>
            <a:miter lim="800000"/>
            <a:headEnd/>
            <a:tailEnd/>
          </a:ln>
          <a:effectLst/>
        </p:spPr>
        <p:txBody>
          <a:bodyPr wrap="square">
            <a:spAutoFit/>
          </a:bodyPr>
          <a:lstStyle/>
          <a:p>
            <a:pPr>
              <a:defRPr/>
            </a:pPr>
            <a:r>
              <a:rPr kumimoji="0" lang="zh-CN" altLang="en-US" b="0" dirty="0">
                <a:latin typeface="+mn-lt"/>
                <a:ea typeface="+mj-ea"/>
              </a:rPr>
              <a:t>其中活化</a:t>
            </a:r>
            <a:r>
              <a:rPr kumimoji="0" lang="en-US" altLang="zh-CN" b="0" dirty="0">
                <a:latin typeface="+mn-lt"/>
                <a:ea typeface="+mj-ea"/>
              </a:rPr>
              <a:t>Br</a:t>
            </a:r>
            <a:r>
              <a:rPr kumimoji="0" lang="zh-CN" altLang="en-US" b="0" dirty="0">
                <a:latin typeface="+mn-lt"/>
                <a:ea typeface="+mj-ea"/>
              </a:rPr>
              <a:t>原子浓度 </a:t>
            </a:r>
            <a:r>
              <a:rPr kumimoji="0" lang="en-US" altLang="zh-CN" b="0" dirty="0">
                <a:latin typeface="+mn-lt"/>
                <a:ea typeface="+mj-ea"/>
              </a:rPr>
              <a:t>(Br) </a:t>
            </a:r>
            <a:r>
              <a:rPr kumimoji="0" lang="zh-CN" altLang="en-US" b="0" dirty="0">
                <a:latin typeface="+mn-lt"/>
                <a:ea typeface="+mj-ea"/>
              </a:rPr>
              <a:t>由第一步的平衡关系决定，即：</a:t>
            </a:r>
          </a:p>
        </p:txBody>
      </p:sp>
      <p:grpSp>
        <p:nvGrpSpPr>
          <p:cNvPr id="4" name="Group 1066">
            <a:extLst>
              <a:ext uri="{FF2B5EF4-FFF2-40B4-BE49-F238E27FC236}">
                <a16:creationId xmlns:a16="http://schemas.microsoft.com/office/drawing/2014/main" id="{77E6D8CF-2854-DB42-AEBF-0E1D4E9DB716}"/>
              </a:ext>
            </a:extLst>
          </p:cNvPr>
          <p:cNvGrpSpPr>
            <a:grpSpLocks/>
          </p:cNvGrpSpPr>
          <p:nvPr/>
        </p:nvGrpSpPr>
        <p:grpSpPr bwMode="auto">
          <a:xfrm>
            <a:off x="279839" y="2638138"/>
            <a:ext cx="8684650" cy="938215"/>
            <a:chOff x="918" y="3094"/>
            <a:chExt cx="4026" cy="591"/>
          </a:xfrm>
        </p:grpSpPr>
        <p:sp>
          <p:nvSpPr>
            <p:cNvPr id="5" name="Text Box 1053">
              <a:extLst>
                <a:ext uri="{FF2B5EF4-FFF2-40B4-BE49-F238E27FC236}">
                  <a16:creationId xmlns:a16="http://schemas.microsoft.com/office/drawing/2014/main" id="{BE8DF25F-8F3C-6F40-B43D-89A080EC0F49}"/>
                </a:ext>
              </a:extLst>
            </p:cNvPr>
            <p:cNvSpPr txBox="1">
              <a:spLocks noChangeArrowheads="1"/>
            </p:cNvSpPr>
            <p:nvPr/>
          </p:nvSpPr>
          <p:spPr bwMode="auto">
            <a:xfrm>
              <a:off x="968" y="3094"/>
              <a:ext cx="529"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[Br]</a:t>
              </a:r>
              <a:r>
                <a:rPr kumimoji="0" lang="en-US" altLang="zh-CN" baseline="30000" dirty="0">
                  <a:sym typeface="Symbol" pitchFamily="18" charset="2"/>
                </a:rPr>
                <a:t>2</a:t>
              </a:r>
              <a:endParaRPr kumimoji="0" lang="en-US" altLang="zh-CN" i="1" baseline="30000" dirty="0"/>
            </a:p>
          </p:txBody>
        </p:sp>
        <p:sp>
          <p:nvSpPr>
            <p:cNvPr id="6" name="Text Box 1054">
              <a:extLst>
                <a:ext uri="{FF2B5EF4-FFF2-40B4-BE49-F238E27FC236}">
                  <a16:creationId xmlns:a16="http://schemas.microsoft.com/office/drawing/2014/main" id="{42FE5D95-5EC4-F547-AF4E-833E087B686F}"/>
                </a:ext>
              </a:extLst>
            </p:cNvPr>
            <p:cNvSpPr txBox="1">
              <a:spLocks noChangeArrowheads="1"/>
            </p:cNvSpPr>
            <p:nvPr/>
          </p:nvSpPr>
          <p:spPr bwMode="auto">
            <a:xfrm>
              <a:off x="927" y="3394"/>
              <a:ext cx="579" cy="291"/>
            </a:xfrm>
            <a:prstGeom prst="rect">
              <a:avLst/>
            </a:prstGeom>
            <a:noFill/>
            <a:ln w="9525">
              <a:noFill/>
              <a:miter lim="800000"/>
              <a:headEnd/>
              <a:tailEnd/>
            </a:ln>
            <a:effectLst/>
          </p:spPr>
          <p:txBody>
            <a:bodyPr>
              <a:spAutoFit/>
            </a:bodyPr>
            <a:lstStyle/>
            <a:p>
              <a:pPr>
                <a:spcBef>
                  <a:spcPct val="50000"/>
                </a:spcBef>
                <a:defRPr/>
              </a:pPr>
              <a:r>
                <a:rPr kumimoji="0" lang="en-US" altLang="zh-CN" dirty="0">
                  <a:sym typeface="Symbol" pitchFamily="18" charset="2"/>
                </a:rPr>
                <a:t>  [Br</a:t>
              </a:r>
              <a:r>
                <a:rPr kumimoji="0" lang="en-US" altLang="zh-CN" baseline="-25000" dirty="0">
                  <a:sym typeface="Symbol" pitchFamily="18" charset="2"/>
                </a:rPr>
                <a:t>2</a:t>
              </a:r>
              <a:r>
                <a:rPr kumimoji="0" lang="en-US" altLang="zh-CN" dirty="0">
                  <a:sym typeface="Symbol" pitchFamily="18" charset="2"/>
                </a:rPr>
                <a:t>]</a:t>
              </a:r>
              <a:endParaRPr kumimoji="0" lang="en-US" altLang="zh-CN" dirty="0"/>
            </a:p>
          </p:txBody>
        </p:sp>
        <p:sp>
          <p:nvSpPr>
            <p:cNvPr id="7" name="Line 1055">
              <a:extLst>
                <a:ext uri="{FF2B5EF4-FFF2-40B4-BE49-F238E27FC236}">
                  <a16:creationId xmlns:a16="http://schemas.microsoft.com/office/drawing/2014/main" id="{64E2B240-8FD8-3A42-9E74-8431E95DA1CC}"/>
                </a:ext>
              </a:extLst>
            </p:cNvPr>
            <p:cNvSpPr>
              <a:spLocks noChangeShapeType="1"/>
            </p:cNvSpPr>
            <p:nvPr/>
          </p:nvSpPr>
          <p:spPr bwMode="auto">
            <a:xfrm>
              <a:off x="918" y="3409"/>
              <a:ext cx="4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3200"/>
            </a:p>
          </p:txBody>
        </p:sp>
        <p:sp>
          <p:nvSpPr>
            <p:cNvPr id="8" name="Text Box 1056">
              <a:extLst>
                <a:ext uri="{FF2B5EF4-FFF2-40B4-BE49-F238E27FC236}">
                  <a16:creationId xmlns:a16="http://schemas.microsoft.com/office/drawing/2014/main" id="{9D6A3701-F412-664C-B4C7-63A21AE2998C}"/>
                </a:ext>
              </a:extLst>
            </p:cNvPr>
            <p:cNvSpPr txBox="1">
              <a:spLocks noChangeArrowheads="1"/>
            </p:cNvSpPr>
            <p:nvPr/>
          </p:nvSpPr>
          <p:spPr bwMode="auto">
            <a:xfrm>
              <a:off x="1316" y="3218"/>
              <a:ext cx="3628" cy="291"/>
            </a:xfrm>
            <a:prstGeom prst="rect">
              <a:avLst/>
            </a:prstGeom>
            <a:noFill/>
            <a:ln w="9525">
              <a:noFill/>
              <a:miter lim="800000"/>
              <a:headEnd/>
              <a:tailEnd/>
            </a:ln>
            <a:effectLst/>
          </p:spPr>
          <p:txBody>
            <a:bodyPr>
              <a:spAutoFit/>
            </a:bodyPr>
            <a:lstStyle/>
            <a:p>
              <a:pPr>
                <a:defRPr/>
              </a:pPr>
              <a:r>
                <a:rPr kumimoji="0" lang="en-US" altLang="zh-CN" dirty="0"/>
                <a:t>   = </a:t>
              </a:r>
              <a:r>
                <a:rPr kumimoji="0" lang="en-US" altLang="zh-CN" i="1" dirty="0" err="1"/>
                <a:t>K</a:t>
              </a:r>
              <a:r>
                <a:rPr kumimoji="0" lang="en-US" altLang="zh-CN" baseline="-25000" dirty="0" err="1"/>
                <a:t>1</a:t>
              </a:r>
              <a:r>
                <a:rPr kumimoji="0" lang="zh-CN" altLang="en-US" dirty="0"/>
                <a:t>，  </a:t>
              </a:r>
              <a:r>
                <a:rPr kumimoji="0" lang="en-US" altLang="zh-CN" dirty="0"/>
                <a:t>[Br] = (</a:t>
              </a:r>
              <a:r>
                <a:rPr kumimoji="0" lang="en-US" altLang="zh-CN" i="1" dirty="0" err="1"/>
                <a:t>K</a:t>
              </a:r>
              <a:r>
                <a:rPr kumimoji="0" lang="en-US" altLang="zh-CN" baseline="-25000" dirty="0" err="1"/>
                <a:t>1</a:t>
              </a:r>
              <a:r>
                <a:rPr kumimoji="0" lang="en-US" altLang="zh-CN" dirty="0"/>
                <a:t>[</a:t>
              </a:r>
              <a:r>
                <a:rPr kumimoji="0" lang="en-US" altLang="zh-CN" dirty="0" err="1"/>
                <a:t>Br</a:t>
              </a:r>
              <a:r>
                <a:rPr kumimoji="0" lang="en-US" altLang="zh-CN" baseline="-25000" dirty="0" err="1"/>
                <a:t>2</a:t>
              </a:r>
              <a:r>
                <a:rPr kumimoji="0" lang="en-US" altLang="zh-CN" dirty="0"/>
                <a:t>])</a:t>
              </a:r>
              <a:r>
                <a:rPr kumimoji="0" lang="en-US" altLang="zh-CN" baseline="30000" dirty="0"/>
                <a:t>1/2   </a:t>
              </a:r>
              <a:r>
                <a:rPr kumimoji="0" lang="zh-CN" altLang="en-US" dirty="0"/>
                <a:t>或   </a:t>
              </a:r>
              <a:r>
                <a:rPr kumimoji="0" lang="en-US" altLang="zh-CN" dirty="0"/>
                <a:t>(Br) = [</a:t>
              </a:r>
              <a:r>
                <a:rPr kumimoji="0" lang="en-US" altLang="zh-CN" i="1" dirty="0" err="1"/>
                <a:t>K</a:t>
              </a:r>
              <a:r>
                <a:rPr kumimoji="0" lang="en-US" altLang="zh-CN" baseline="-25000" dirty="0" err="1"/>
                <a:t>1</a:t>
              </a:r>
              <a:r>
                <a:rPr kumimoji="0" lang="en-US" altLang="zh-CN" dirty="0"/>
                <a:t>(</a:t>
              </a:r>
              <a:r>
                <a:rPr kumimoji="0" lang="en-US" altLang="zh-CN" dirty="0" err="1"/>
                <a:t>Br</a:t>
              </a:r>
              <a:r>
                <a:rPr kumimoji="0" lang="en-US" altLang="zh-CN" baseline="-25000" dirty="0" err="1"/>
                <a:t>2</a:t>
              </a:r>
              <a:r>
                <a:rPr kumimoji="0" lang="en-US" altLang="zh-CN" dirty="0"/>
                <a:t>)]</a:t>
              </a:r>
              <a:r>
                <a:rPr kumimoji="0" lang="en-US" altLang="zh-CN" baseline="30000" dirty="0"/>
                <a:t>1/2</a:t>
              </a:r>
            </a:p>
          </p:txBody>
        </p:sp>
      </p:grpSp>
      <p:grpSp>
        <p:nvGrpSpPr>
          <p:cNvPr id="9" name="Group 1067">
            <a:extLst>
              <a:ext uri="{FF2B5EF4-FFF2-40B4-BE49-F238E27FC236}">
                <a16:creationId xmlns:a16="http://schemas.microsoft.com/office/drawing/2014/main" id="{26F3FFAB-BD5B-404C-BEE0-C94415A7628D}"/>
              </a:ext>
            </a:extLst>
          </p:cNvPr>
          <p:cNvGrpSpPr>
            <a:grpSpLocks/>
          </p:cNvGrpSpPr>
          <p:nvPr/>
        </p:nvGrpSpPr>
        <p:grpSpPr bwMode="auto">
          <a:xfrm>
            <a:off x="1503345" y="3778227"/>
            <a:ext cx="7416725" cy="866775"/>
            <a:chOff x="1744" y="3508"/>
            <a:chExt cx="3392" cy="546"/>
          </a:xfrm>
        </p:grpSpPr>
        <p:sp>
          <p:nvSpPr>
            <p:cNvPr id="10" name="Text Box 1058">
              <a:extLst>
                <a:ext uri="{FF2B5EF4-FFF2-40B4-BE49-F238E27FC236}">
                  <a16:creationId xmlns:a16="http://schemas.microsoft.com/office/drawing/2014/main" id="{62E9BC81-CC46-0F4B-9ECB-683CE87B7869}"/>
                </a:ext>
              </a:extLst>
            </p:cNvPr>
            <p:cNvSpPr txBox="1">
              <a:spLocks noChangeArrowheads="1"/>
            </p:cNvSpPr>
            <p:nvPr/>
          </p:nvSpPr>
          <p:spPr bwMode="auto">
            <a:xfrm>
              <a:off x="1744" y="3508"/>
              <a:ext cx="678" cy="330"/>
            </a:xfrm>
            <a:prstGeom prst="rect">
              <a:avLst/>
            </a:prstGeom>
            <a:noFill/>
            <a:ln w="9525">
              <a:noFill/>
              <a:miter lim="800000"/>
              <a:headEnd/>
              <a:tailEnd/>
            </a:ln>
            <a:effectLst/>
          </p:spPr>
          <p:txBody>
            <a:bodyPr wrap="square">
              <a:spAutoFit/>
            </a:bodyPr>
            <a:lstStyle/>
            <a:p>
              <a:pPr>
                <a:spcBef>
                  <a:spcPct val="50000"/>
                </a:spcBef>
                <a:defRPr/>
              </a:pPr>
              <a:r>
                <a:rPr kumimoji="0" lang="en-US" altLang="zh-CN" sz="2800" dirty="0">
                  <a:solidFill>
                    <a:srgbClr val="3333FF"/>
                  </a:solidFill>
                  <a:sym typeface="Symbol" pitchFamily="18" charset="2"/>
                </a:rPr>
                <a:t>d(</a:t>
              </a:r>
              <a:r>
                <a:rPr kumimoji="0" lang="en-US" altLang="zh-CN" sz="2800" dirty="0" err="1">
                  <a:solidFill>
                    <a:srgbClr val="3333FF"/>
                  </a:solidFill>
                  <a:sym typeface="Symbol" pitchFamily="18" charset="2"/>
                </a:rPr>
                <a:t>HBr</a:t>
              </a:r>
              <a:r>
                <a:rPr kumimoji="0" lang="en-US" altLang="zh-CN" sz="2800" dirty="0">
                  <a:solidFill>
                    <a:srgbClr val="3333FF"/>
                  </a:solidFill>
                  <a:sym typeface="Symbol" pitchFamily="18" charset="2"/>
                </a:rPr>
                <a:t>)</a:t>
              </a:r>
              <a:endParaRPr kumimoji="0" lang="en-US" altLang="zh-CN" sz="2800" i="1" baseline="30000" dirty="0">
                <a:solidFill>
                  <a:srgbClr val="3333FF"/>
                </a:solidFill>
              </a:endParaRPr>
            </a:p>
          </p:txBody>
        </p:sp>
        <p:sp>
          <p:nvSpPr>
            <p:cNvPr id="11" name="Text Box 1059">
              <a:extLst>
                <a:ext uri="{FF2B5EF4-FFF2-40B4-BE49-F238E27FC236}">
                  <a16:creationId xmlns:a16="http://schemas.microsoft.com/office/drawing/2014/main" id="{72D47A80-EB32-C542-BCA1-E861DC4EB0C8}"/>
                </a:ext>
              </a:extLst>
            </p:cNvPr>
            <p:cNvSpPr txBox="1">
              <a:spLocks noChangeArrowheads="1"/>
            </p:cNvSpPr>
            <p:nvPr/>
          </p:nvSpPr>
          <p:spPr bwMode="auto">
            <a:xfrm>
              <a:off x="1841" y="3724"/>
              <a:ext cx="426" cy="330"/>
            </a:xfrm>
            <a:prstGeom prst="rect">
              <a:avLst/>
            </a:prstGeom>
            <a:noFill/>
            <a:ln w="9525">
              <a:noFill/>
              <a:miter lim="800000"/>
              <a:headEnd/>
              <a:tailEnd/>
            </a:ln>
            <a:effectLst/>
          </p:spPr>
          <p:txBody>
            <a:bodyPr>
              <a:spAutoFit/>
            </a:bodyPr>
            <a:lstStyle/>
            <a:p>
              <a:pPr>
                <a:spcBef>
                  <a:spcPct val="50000"/>
                </a:spcBef>
                <a:defRPr/>
              </a:pPr>
              <a:r>
                <a:rPr kumimoji="0" lang="en-US" altLang="zh-CN" sz="2800">
                  <a:solidFill>
                    <a:srgbClr val="3333FF"/>
                  </a:solidFill>
                  <a:sym typeface="Symbol" pitchFamily="18" charset="2"/>
                </a:rPr>
                <a:t>  d</a:t>
              </a:r>
              <a:r>
                <a:rPr kumimoji="0" lang="en-US" altLang="zh-CN" sz="2800" i="1">
                  <a:solidFill>
                    <a:srgbClr val="3333FF"/>
                  </a:solidFill>
                  <a:sym typeface="Symbol" pitchFamily="18" charset="2"/>
                </a:rPr>
                <a:t>t</a:t>
              </a:r>
              <a:endParaRPr kumimoji="0" lang="en-US" altLang="zh-CN" sz="2800" i="1">
                <a:solidFill>
                  <a:srgbClr val="3333FF"/>
                </a:solidFill>
              </a:endParaRPr>
            </a:p>
          </p:txBody>
        </p:sp>
        <p:sp>
          <p:nvSpPr>
            <p:cNvPr id="12" name="Line 1060">
              <a:extLst>
                <a:ext uri="{FF2B5EF4-FFF2-40B4-BE49-F238E27FC236}">
                  <a16:creationId xmlns:a16="http://schemas.microsoft.com/office/drawing/2014/main" id="{E8F6F608-D719-FE45-9DAB-40897288726A}"/>
                </a:ext>
              </a:extLst>
            </p:cNvPr>
            <p:cNvSpPr>
              <a:spLocks noChangeShapeType="1"/>
            </p:cNvSpPr>
            <p:nvPr/>
          </p:nvSpPr>
          <p:spPr bwMode="auto">
            <a:xfrm>
              <a:off x="1768" y="3789"/>
              <a:ext cx="499"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3200">
                <a:solidFill>
                  <a:srgbClr val="3333FF"/>
                </a:solidFill>
              </a:endParaRPr>
            </a:p>
          </p:txBody>
        </p:sp>
        <p:sp>
          <p:nvSpPr>
            <p:cNvPr id="13" name="Text Box 1061">
              <a:extLst>
                <a:ext uri="{FF2B5EF4-FFF2-40B4-BE49-F238E27FC236}">
                  <a16:creationId xmlns:a16="http://schemas.microsoft.com/office/drawing/2014/main" id="{CB63B0B9-58FA-4C44-A536-471DDFF4FC20}"/>
                </a:ext>
              </a:extLst>
            </p:cNvPr>
            <p:cNvSpPr txBox="1">
              <a:spLocks noChangeArrowheads="1"/>
            </p:cNvSpPr>
            <p:nvPr/>
          </p:nvSpPr>
          <p:spPr bwMode="auto">
            <a:xfrm>
              <a:off x="2285" y="3620"/>
              <a:ext cx="2851" cy="330"/>
            </a:xfrm>
            <a:prstGeom prst="rect">
              <a:avLst/>
            </a:prstGeom>
            <a:noFill/>
            <a:ln w="9525">
              <a:noFill/>
              <a:miter lim="800000"/>
              <a:headEnd/>
              <a:tailEnd/>
            </a:ln>
            <a:effectLst/>
          </p:spPr>
          <p:txBody>
            <a:bodyPr>
              <a:spAutoFit/>
            </a:bodyPr>
            <a:lstStyle/>
            <a:p>
              <a:pPr>
                <a:defRPr/>
              </a:pPr>
              <a:r>
                <a:rPr kumimoji="0" lang="en-US" altLang="zh-CN" sz="2800" dirty="0">
                  <a:solidFill>
                    <a:srgbClr val="3333FF"/>
                  </a:solidFill>
                </a:rPr>
                <a:t>= </a:t>
              </a:r>
              <a:r>
                <a:rPr kumimoji="0" lang="en-US" altLang="zh-CN" sz="2800" i="1" dirty="0">
                  <a:solidFill>
                    <a:srgbClr val="3333FF"/>
                  </a:solidFill>
                </a:rPr>
                <a:t>k</a:t>
              </a:r>
              <a:r>
                <a:rPr kumimoji="0" lang="en-US" altLang="zh-CN" sz="2800" baseline="-25000" dirty="0">
                  <a:solidFill>
                    <a:srgbClr val="3333FF"/>
                  </a:solidFill>
                </a:rPr>
                <a:t>2</a:t>
              </a:r>
              <a:r>
                <a:rPr kumimoji="0" lang="en-US" altLang="zh-CN" sz="2800" dirty="0">
                  <a:solidFill>
                    <a:srgbClr val="3333FF"/>
                  </a:solidFill>
                </a:rPr>
                <a:t> (H</a:t>
              </a:r>
              <a:r>
                <a:rPr kumimoji="0" lang="en-US" altLang="zh-CN" sz="2800" baseline="-25000" dirty="0">
                  <a:solidFill>
                    <a:srgbClr val="3333FF"/>
                  </a:solidFill>
                </a:rPr>
                <a:t>2</a:t>
              </a:r>
              <a:r>
                <a:rPr kumimoji="0" lang="en-US" altLang="zh-CN" sz="2800" dirty="0">
                  <a:solidFill>
                    <a:srgbClr val="3333FF"/>
                  </a:solidFill>
                </a:rPr>
                <a:t>)</a:t>
              </a:r>
              <a:r>
                <a:rPr kumimoji="0" lang="en-US" altLang="zh-CN" sz="2800" dirty="0">
                  <a:solidFill>
                    <a:srgbClr val="3333FF"/>
                  </a:solidFill>
                  <a:sym typeface="Symbol" pitchFamily="18" charset="2"/>
                </a:rPr>
                <a:t>[K</a:t>
              </a:r>
              <a:r>
                <a:rPr kumimoji="0" lang="en-US" altLang="zh-CN" sz="2800" baseline="-25000" dirty="0">
                  <a:solidFill>
                    <a:srgbClr val="3333FF"/>
                  </a:solidFill>
                  <a:sym typeface="Symbol" pitchFamily="18" charset="2"/>
                </a:rPr>
                <a:t>1</a:t>
              </a:r>
              <a:r>
                <a:rPr kumimoji="0" lang="en-US" altLang="zh-CN" sz="2800" dirty="0">
                  <a:solidFill>
                    <a:srgbClr val="3333FF"/>
                  </a:solidFill>
                </a:rPr>
                <a:t>(Br</a:t>
              </a:r>
              <a:r>
                <a:rPr kumimoji="0" lang="en-US" altLang="zh-CN" sz="2800" baseline="-25000" dirty="0">
                  <a:solidFill>
                    <a:srgbClr val="3333FF"/>
                  </a:solidFill>
                </a:rPr>
                <a:t>2</a:t>
              </a:r>
              <a:r>
                <a:rPr kumimoji="0" lang="en-US" altLang="zh-CN" sz="2800" dirty="0">
                  <a:solidFill>
                    <a:srgbClr val="3333FF"/>
                  </a:solidFill>
                </a:rPr>
                <a:t>]</a:t>
              </a:r>
              <a:r>
                <a:rPr kumimoji="0" lang="en-US" altLang="zh-CN" sz="2800" baseline="30000" dirty="0">
                  <a:solidFill>
                    <a:srgbClr val="3333FF"/>
                  </a:solidFill>
                </a:rPr>
                <a:t>1/2</a:t>
              </a:r>
              <a:r>
                <a:rPr kumimoji="0" lang="en-US" altLang="zh-CN" sz="2800" dirty="0">
                  <a:solidFill>
                    <a:srgbClr val="3333FF"/>
                  </a:solidFill>
                </a:rPr>
                <a:t> = </a:t>
              </a:r>
              <a:r>
                <a:rPr kumimoji="0" lang="en-US" altLang="zh-CN" sz="2800" i="1" dirty="0">
                  <a:solidFill>
                    <a:srgbClr val="3333FF"/>
                  </a:solidFill>
                </a:rPr>
                <a:t>k </a:t>
              </a:r>
              <a:r>
                <a:rPr kumimoji="0" lang="en-US" altLang="zh-CN" sz="2800" dirty="0">
                  <a:solidFill>
                    <a:srgbClr val="3333FF"/>
                  </a:solidFill>
                </a:rPr>
                <a:t>(H</a:t>
              </a:r>
              <a:r>
                <a:rPr kumimoji="0" lang="en-US" altLang="zh-CN" sz="2800" baseline="-25000" dirty="0">
                  <a:solidFill>
                    <a:srgbClr val="3333FF"/>
                  </a:solidFill>
                </a:rPr>
                <a:t>2</a:t>
              </a:r>
              <a:r>
                <a:rPr kumimoji="0" lang="en-US" altLang="zh-CN" sz="2800" dirty="0">
                  <a:solidFill>
                    <a:srgbClr val="3333FF"/>
                  </a:solidFill>
                </a:rPr>
                <a:t>)</a:t>
              </a:r>
              <a:r>
                <a:rPr kumimoji="0" lang="en-US" altLang="zh-CN" sz="2800" dirty="0">
                  <a:solidFill>
                    <a:srgbClr val="3333FF"/>
                  </a:solidFill>
                  <a:sym typeface="Symbol" pitchFamily="18" charset="2"/>
                </a:rPr>
                <a:t>(Br</a:t>
              </a:r>
              <a:r>
                <a:rPr kumimoji="0" lang="en-US" altLang="zh-CN" sz="2800" baseline="-25000" dirty="0">
                  <a:solidFill>
                    <a:srgbClr val="3333FF"/>
                  </a:solidFill>
                  <a:sym typeface="Symbol" pitchFamily="18" charset="2"/>
                </a:rPr>
                <a:t>2</a:t>
              </a:r>
              <a:r>
                <a:rPr kumimoji="0" lang="en-US" altLang="zh-CN" sz="2800" dirty="0">
                  <a:solidFill>
                    <a:srgbClr val="3333FF"/>
                  </a:solidFill>
                  <a:sym typeface="Symbol" pitchFamily="18" charset="2"/>
                </a:rPr>
                <a:t>)</a:t>
              </a:r>
              <a:r>
                <a:rPr kumimoji="0" lang="en-US" altLang="zh-CN" sz="2800" baseline="30000" dirty="0">
                  <a:solidFill>
                    <a:srgbClr val="3333FF"/>
                  </a:solidFill>
                  <a:sym typeface="Symbol" pitchFamily="18" charset="2"/>
                </a:rPr>
                <a:t>1/2</a:t>
              </a:r>
              <a:endParaRPr kumimoji="0" lang="en-US" altLang="en-US" sz="2800" baseline="30000" dirty="0">
                <a:solidFill>
                  <a:srgbClr val="3333FF"/>
                </a:solidFill>
                <a:sym typeface="Symbol" pitchFamily="18" charset="2"/>
              </a:endParaRPr>
            </a:p>
          </p:txBody>
        </p:sp>
      </p:grpSp>
      <p:sp>
        <p:nvSpPr>
          <p:cNvPr id="14" name="Text Box 1062">
            <a:extLst>
              <a:ext uri="{FF2B5EF4-FFF2-40B4-BE49-F238E27FC236}">
                <a16:creationId xmlns:a16="http://schemas.microsoft.com/office/drawing/2014/main" id="{2474B0BC-73ED-984B-8BA2-546C16E54D56}"/>
              </a:ext>
            </a:extLst>
          </p:cNvPr>
          <p:cNvSpPr txBox="1">
            <a:spLocks noChangeArrowheads="1"/>
          </p:cNvSpPr>
          <p:nvPr/>
        </p:nvSpPr>
        <p:spPr bwMode="auto">
          <a:xfrm>
            <a:off x="418083" y="3933056"/>
            <a:ext cx="841549" cy="461665"/>
          </a:xfrm>
          <a:prstGeom prst="rect">
            <a:avLst/>
          </a:prstGeom>
          <a:noFill/>
          <a:ln w="9525" algn="ctr">
            <a:noFill/>
            <a:miter lim="800000"/>
            <a:headEnd/>
            <a:tailEnd/>
          </a:ln>
          <a:effectLst/>
        </p:spPr>
        <p:txBody>
          <a:bodyPr wrap="square">
            <a:spAutoFit/>
          </a:bodyPr>
          <a:lstStyle/>
          <a:p>
            <a:pPr>
              <a:defRPr/>
            </a:pPr>
            <a:r>
              <a:rPr kumimoji="0" lang="zh-CN" altLang="en-US" b="0" dirty="0">
                <a:latin typeface="+mj-ea"/>
                <a:ea typeface="+mj-ea"/>
              </a:rPr>
              <a:t>所以</a:t>
            </a:r>
          </a:p>
        </p:txBody>
      </p:sp>
      <p:sp>
        <p:nvSpPr>
          <p:cNvPr id="15" name="Text Box 1063">
            <a:extLst>
              <a:ext uri="{FF2B5EF4-FFF2-40B4-BE49-F238E27FC236}">
                <a16:creationId xmlns:a16="http://schemas.microsoft.com/office/drawing/2014/main" id="{FBEE818B-9271-D84D-8A6C-B3DB48DE086A}"/>
              </a:ext>
            </a:extLst>
          </p:cNvPr>
          <p:cNvSpPr txBox="1">
            <a:spLocks noChangeArrowheads="1"/>
          </p:cNvSpPr>
          <p:nvPr/>
        </p:nvSpPr>
        <p:spPr bwMode="auto">
          <a:xfrm>
            <a:off x="931069" y="5075871"/>
            <a:ext cx="6305227" cy="461665"/>
          </a:xfrm>
          <a:prstGeom prst="rect">
            <a:avLst/>
          </a:prstGeom>
          <a:noFill/>
          <a:ln w="9525" algn="ctr">
            <a:noFill/>
            <a:miter lim="800000"/>
            <a:headEnd/>
            <a:tailEnd/>
          </a:ln>
          <a:effectLst/>
        </p:spPr>
        <p:txBody>
          <a:bodyPr wrap="square">
            <a:spAutoFit/>
          </a:bodyPr>
          <a:lstStyle/>
          <a:p>
            <a:pPr>
              <a:defRPr/>
            </a:pPr>
            <a:r>
              <a:rPr kumimoji="0" lang="zh-CN" altLang="en-US" b="0" dirty="0">
                <a:latin typeface="+mn-lt"/>
                <a:ea typeface="+mj-ea"/>
              </a:rPr>
              <a:t>式中 </a:t>
            </a:r>
            <a:r>
              <a:rPr kumimoji="0" lang="en-US" altLang="zh-CN" b="0" i="1" dirty="0">
                <a:latin typeface="+mn-lt"/>
                <a:ea typeface="+mj-ea"/>
              </a:rPr>
              <a:t>k</a:t>
            </a:r>
            <a:r>
              <a:rPr kumimoji="0" lang="en-US" altLang="zh-CN" b="0" dirty="0">
                <a:latin typeface="+mn-lt"/>
                <a:ea typeface="+mj-ea"/>
              </a:rPr>
              <a:t> = </a:t>
            </a:r>
            <a:r>
              <a:rPr kumimoji="0" lang="en-US" altLang="zh-CN" b="0" i="1" dirty="0">
                <a:latin typeface="+mn-lt"/>
                <a:ea typeface="+mj-ea"/>
              </a:rPr>
              <a:t>k</a:t>
            </a:r>
            <a:r>
              <a:rPr kumimoji="0" lang="en-US" altLang="zh-CN" b="0" baseline="-25000" dirty="0">
                <a:latin typeface="+mn-lt"/>
                <a:ea typeface="+mj-ea"/>
              </a:rPr>
              <a:t>2</a:t>
            </a:r>
            <a:r>
              <a:rPr kumimoji="0" lang="en-US" altLang="zh-CN" b="0" dirty="0">
                <a:latin typeface="+mn-lt"/>
                <a:ea typeface="+mj-ea"/>
              </a:rPr>
              <a:t>(</a:t>
            </a:r>
            <a:r>
              <a:rPr kumimoji="0" lang="en-US" altLang="zh-CN" b="0" i="1" dirty="0">
                <a:latin typeface="+mn-lt"/>
                <a:ea typeface="+mj-ea"/>
              </a:rPr>
              <a:t>K</a:t>
            </a:r>
            <a:r>
              <a:rPr kumimoji="0" lang="en-US" altLang="zh-CN" b="0" baseline="-25000" dirty="0">
                <a:latin typeface="+mn-lt"/>
                <a:ea typeface="+mj-ea"/>
              </a:rPr>
              <a:t>1</a:t>
            </a:r>
            <a:r>
              <a:rPr kumimoji="0" lang="en-US" altLang="zh-CN" b="0" dirty="0">
                <a:latin typeface="+mn-lt"/>
                <a:ea typeface="+mj-ea"/>
              </a:rPr>
              <a:t>)</a:t>
            </a:r>
            <a:r>
              <a:rPr kumimoji="0" lang="en-US" altLang="zh-CN" b="0" baseline="30000" dirty="0">
                <a:latin typeface="+mn-lt"/>
                <a:ea typeface="+mj-ea"/>
              </a:rPr>
              <a:t>1/2</a:t>
            </a:r>
            <a:r>
              <a:rPr kumimoji="0" lang="zh-CN" altLang="en-US" b="0" dirty="0">
                <a:latin typeface="+mn-lt"/>
                <a:ea typeface="+mj-ea"/>
              </a:rPr>
              <a:t>。上式与实验测定结果相符</a:t>
            </a:r>
          </a:p>
        </p:txBody>
      </p:sp>
      <p:sp>
        <p:nvSpPr>
          <p:cNvPr id="16" name="Text Box 1026">
            <a:extLst>
              <a:ext uri="{FF2B5EF4-FFF2-40B4-BE49-F238E27FC236}">
                <a16:creationId xmlns:a16="http://schemas.microsoft.com/office/drawing/2014/main" id="{BBC0F283-89FA-8245-B38D-EB2F71E1CCFA}"/>
              </a:ext>
            </a:extLst>
          </p:cNvPr>
          <p:cNvSpPr txBox="1">
            <a:spLocks noChangeArrowheads="1"/>
          </p:cNvSpPr>
          <p:nvPr/>
        </p:nvSpPr>
        <p:spPr bwMode="auto">
          <a:xfrm>
            <a:off x="2897237" y="1081381"/>
            <a:ext cx="3240087" cy="584775"/>
          </a:xfrm>
          <a:prstGeom prst="rect">
            <a:avLst/>
          </a:prstGeom>
          <a:noFill/>
          <a:ln w="9525">
            <a:noFill/>
            <a:miter lim="800000"/>
            <a:headEnd/>
            <a:tailEnd/>
          </a:ln>
          <a:effectLst/>
        </p:spPr>
        <p:txBody>
          <a:bodyPr>
            <a:spAutoFit/>
          </a:bodyPr>
          <a:lstStyle/>
          <a:p>
            <a:pPr>
              <a:defRPr/>
            </a:pPr>
            <a:r>
              <a:rPr kumimoji="0" lang="en-US" altLang="zh-CN" sz="3200" dirty="0" err="1">
                <a:solidFill>
                  <a:schemeClr val="tx2"/>
                </a:solidFill>
              </a:rPr>
              <a:t>H</a:t>
            </a:r>
            <a:r>
              <a:rPr kumimoji="0" lang="en-US" altLang="zh-CN" sz="3200" baseline="-25000" dirty="0" err="1">
                <a:solidFill>
                  <a:schemeClr val="tx2"/>
                </a:solidFill>
              </a:rPr>
              <a:t>2</a:t>
            </a:r>
            <a:r>
              <a:rPr kumimoji="0" lang="en-US" altLang="zh-CN" sz="3200" dirty="0">
                <a:solidFill>
                  <a:schemeClr val="tx2"/>
                </a:solidFill>
              </a:rPr>
              <a:t> + </a:t>
            </a:r>
            <a:r>
              <a:rPr kumimoji="0" lang="en-US" altLang="zh-CN" sz="3200" dirty="0" err="1">
                <a:solidFill>
                  <a:schemeClr val="tx2"/>
                </a:solidFill>
              </a:rPr>
              <a:t>Br</a:t>
            </a:r>
            <a:r>
              <a:rPr kumimoji="0" lang="en-US" altLang="zh-CN" sz="3200" baseline="-25000" dirty="0" err="1">
                <a:solidFill>
                  <a:schemeClr val="tx2"/>
                </a:solidFill>
              </a:rPr>
              <a:t>2</a:t>
            </a:r>
            <a:r>
              <a:rPr kumimoji="0" lang="en-US" altLang="zh-CN" sz="3200" baseline="-25000" dirty="0">
                <a:solidFill>
                  <a:schemeClr val="tx2"/>
                </a:solidFill>
              </a:rPr>
              <a:t> </a:t>
            </a:r>
            <a:r>
              <a:rPr kumimoji="0" lang="en-US" altLang="zh-CN" sz="3200" dirty="0">
                <a:solidFill>
                  <a:schemeClr val="tx2"/>
                </a:solidFill>
                <a:sym typeface="Symbol" pitchFamily="18" charset="2"/>
              </a:rPr>
              <a:t> </a:t>
            </a:r>
            <a:r>
              <a:rPr kumimoji="0" lang="en-US" altLang="zh-CN" sz="3200" dirty="0" err="1">
                <a:solidFill>
                  <a:schemeClr val="tx2"/>
                </a:solidFill>
                <a:sym typeface="Symbol" pitchFamily="18" charset="2"/>
              </a:rPr>
              <a:t>2HBr</a:t>
            </a:r>
            <a:endParaRPr kumimoji="0" lang="en-US" altLang="zh-CN" sz="3200" dirty="0">
              <a:solidFill>
                <a:schemeClr val="tx2"/>
              </a:solidFill>
              <a:sym typeface="Symbol" pitchFamily="18" charset="2"/>
            </a:endParaRPr>
          </a:p>
        </p:txBody>
      </p:sp>
      <p:sp>
        <p:nvSpPr>
          <p:cNvPr id="17" name="矩形 16">
            <a:extLst>
              <a:ext uri="{FF2B5EF4-FFF2-40B4-BE49-F238E27FC236}">
                <a16:creationId xmlns:a16="http://schemas.microsoft.com/office/drawing/2014/main" id="{DE396435-EEA3-5A4F-AB83-99D2F77D29B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8" name="Rectangle 6">
            <a:extLst>
              <a:ext uri="{FF2B5EF4-FFF2-40B4-BE49-F238E27FC236}">
                <a16:creationId xmlns:a16="http://schemas.microsoft.com/office/drawing/2014/main" id="{8BE793A3-4A88-D041-97F9-C50D89D697B8}"/>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非基元反应的反应机理</a:t>
            </a:r>
          </a:p>
        </p:txBody>
      </p:sp>
    </p:spTree>
    <p:extLst>
      <p:ext uri="{BB962C8B-B14F-4D97-AF65-F5344CB8AC3E}">
        <p14:creationId xmlns:p14="http://schemas.microsoft.com/office/powerpoint/2010/main" val="21470766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4546" name="Text Box 2"/>
          <p:cNvSpPr txBox="1">
            <a:spLocks noChangeArrowheads="1"/>
          </p:cNvSpPr>
          <p:nvPr/>
        </p:nvSpPr>
        <p:spPr bwMode="auto">
          <a:xfrm>
            <a:off x="2123232" y="955576"/>
            <a:ext cx="3744912" cy="457200"/>
          </a:xfrm>
          <a:prstGeom prst="rect">
            <a:avLst/>
          </a:prstGeom>
          <a:noFill/>
          <a:ln w="9525">
            <a:noFill/>
            <a:miter lim="800000"/>
            <a:headEnd/>
            <a:tailEnd/>
          </a:ln>
          <a:effectLst/>
        </p:spPr>
        <p:txBody>
          <a:bodyPr>
            <a:spAutoFit/>
          </a:bodyPr>
          <a:lstStyle/>
          <a:p>
            <a:pPr>
              <a:defRPr/>
            </a:pPr>
            <a:r>
              <a:rPr kumimoji="0" lang="en-US" altLang="zh-CN" dirty="0"/>
              <a:t>H</a:t>
            </a:r>
            <a:r>
              <a:rPr kumimoji="0" lang="en-US" altLang="zh-CN" baseline="-25000" dirty="0"/>
              <a:t>2</a:t>
            </a:r>
            <a:r>
              <a:rPr kumimoji="0" lang="en-US" altLang="zh-CN" dirty="0"/>
              <a:t> + Cl</a:t>
            </a:r>
            <a:r>
              <a:rPr kumimoji="0" lang="en-US" altLang="zh-CN" baseline="-25000" dirty="0"/>
              <a:t>2 </a:t>
            </a:r>
            <a:r>
              <a:rPr kumimoji="0" lang="en-US" altLang="zh-CN" dirty="0">
                <a:sym typeface="Symbol" pitchFamily="18" charset="2"/>
              </a:rPr>
              <a:t> 2HCl</a:t>
            </a:r>
          </a:p>
        </p:txBody>
      </p:sp>
      <p:grpSp>
        <p:nvGrpSpPr>
          <p:cNvPr id="72707" name="Group 33"/>
          <p:cNvGrpSpPr>
            <a:grpSpLocks/>
          </p:cNvGrpSpPr>
          <p:nvPr/>
        </p:nvGrpSpPr>
        <p:grpSpPr bwMode="auto">
          <a:xfrm>
            <a:off x="107504" y="1413768"/>
            <a:ext cx="9361040" cy="1727200"/>
            <a:chOff x="468" y="669"/>
            <a:chExt cx="5580" cy="1088"/>
          </a:xfrm>
        </p:grpSpPr>
        <p:grpSp>
          <p:nvGrpSpPr>
            <p:cNvPr id="72725" name="Group 31"/>
            <p:cNvGrpSpPr>
              <a:grpSpLocks/>
            </p:cNvGrpSpPr>
            <p:nvPr/>
          </p:nvGrpSpPr>
          <p:grpSpPr bwMode="auto">
            <a:xfrm>
              <a:off x="1697" y="669"/>
              <a:ext cx="3583" cy="543"/>
              <a:chOff x="1793" y="669"/>
              <a:chExt cx="3583" cy="543"/>
            </a:xfrm>
          </p:grpSpPr>
          <p:sp>
            <p:nvSpPr>
              <p:cNvPr id="1004548" name="Text Box 4"/>
              <p:cNvSpPr txBox="1">
                <a:spLocks noChangeArrowheads="1"/>
              </p:cNvSpPr>
              <p:nvPr/>
            </p:nvSpPr>
            <p:spPr bwMode="auto">
              <a:xfrm>
                <a:off x="1793" y="811"/>
                <a:ext cx="415" cy="288"/>
              </a:xfrm>
              <a:prstGeom prst="rect">
                <a:avLst/>
              </a:prstGeom>
              <a:noFill/>
              <a:ln w="9525">
                <a:noFill/>
                <a:miter lim="800000"/>
                <a:headEnd/>
                <a:tailEnd/>
              </a:ln>
              <a:effectLst/>
            </p:spPr>
            <p:txBody>
              <a:bodyPr>
                <a:spAutoFit/>
              </a:bodyPr>
              <a:lstStyle/>
              <a:p>
                <a:pPr>
                  <a:defRPr/>
                </a:pPr>
                <a:r>
                  <a:rPr kumimoji="0" lang="en-US" altLang="zh-CN" i="1"/>
                  <a:t>v</a:t>
                </a:r>
                <a:r>
                  <a:rPr kumimoji="0" lang="en-US" altLang="zh-CN"/>
                  <a:t> = </a:t>
                </a:r>
              </a:p>
            </p:txBody>
          </p:sp>
          <p:sp>
            <p:nvSpPr>
              <p:cNvPr id="1004549" name="Text Box 5"/>
              <p:cNvSpPr txBox="1">
                <a:spLocks noChangeArrowheads="1"/>
              </p:cNvSpPr>
              <p:nvPr/>
            </p:nvSpPr>
            <p:spPr bwMode="auto">
              <a:xfrm>
                <a:off x="2065" y="669"/>
                <a:ext cx="698" cy="291"/>
              </a:xfrm>
              <a:prstGeom prst="rect">
                <a:avLst/>
              </a:prstGeom>
              <a:noFill/>
              <a:ln w="9525">
                <a:noFill/>
                <a:miter lim="800000"/>
                <a:headEnd/>
                <a:tailEnd/>
              </a:ln>
              <a:effectLst/>
            </p:spPr>
            <p:txBody>
              <a:bodyPr wrap="square">
                <a:spAutoFit/>
              </a:bodyPr>
              <a:lstStyle/>
              <a:p>
                <a:pPr>
                  <a:spcBef>
                    <a:spcPct val="50000"/>
                  </a:spcBef>
                  <a:defRPr/>
                </a:pPr>
                <a:r>
                  <a:rPr kumimoji="0" lang="en-US" altLang="zh-CN" dirty="0">
                    <a:sym typeface="Symbol" pitchFamily="18" charset="2"/>
                  </a:rPr>
                  <a:t>d(</a:t>
                </a:r>
                <a:r>
                  <a:rPr kumimoji="0" lang="en-US" altLang="zh-CN" dirty="0" err="1">
                    <a:sym typeface="Symbol" pitchFamily="18" charset="2"/>
                  </a:rPr>
                  <a:t>HCl</a:t>
                </a:r>
                <a:r>
                  <a:rPr kumimoji="0" lang="en-US" altLang="zh-CN" dirty="0">
                    <a:sym typeface="Symbol" pitchFamily="18" charset="2"/>
                  </a:rPr>
                  <a:t>)</a:t>
                </a:r>
                <a:endParaRPr kumimoji="0" lang="en-US" altLang="zh-CN" i="1" baseline="30000" dirty="0"/>
              </a:p>
            </p:txBody>
          </p:sp>
          <p:sp>
            <p:nvSpPr>
              <p:cNvPr id="1004550" name="Text Box 6"/>
              <p:cNvSpPr txBox="1">
                <a:spLocks noChangeArrowheads="1"/>
              </p:cNvSpPr>
              <p:nvPr/>
            </p:nvSpPr>
            <p:spPr bwMode="auto">
              <a:xfrm>
                <a:off x="2284" y="924"/>
                <a:ext cx="404" cy="288"/>
              </a:xfrm>
              <a:prstGeom prst="rect">
                <a:avLst/>
              </a:prstGeom>
              <a:noFill/>
              <a:ln w="9525">
                <a:noFill/>
                <a:miter lim="800000"/>
                <a:headEnd/>
                <a:tailEnd/>
              </a:ln>
              <a:effectLst/>
            </p:spPr>
            <p:txBody>
              <a:bodyPr>
                <a:spAutoFit/>
              </a:bodyPr>
              <a:lstStyle/>
              <a:p>
                <a:pPr>
                  <a:spcBef>
                    <a:spcPct val="50000"/>
                  </a:spcBef>
                  <a:defRPr/>
                </a:pPr>
                <a:r>
                  <a:rPr kumimoji="0" lang="en-US" altLang="zh-CN">
                    <a:sym typeface="Symbol" pitchFamily="18" charset="2"/>
                  </a:rPr>
                  <a:t>d</a:t>
                </a:r>
                <a:r>
                  <a:rPr kumimoji="0" lang="en-US" altLang="zh-CN" i="1">
                    <a:sym typeface="Symbol" pitchFamily="18" charset="2"/>
                  </a:rPr>
                  <a:t>t</a:t>
                </a:r>
                <a:endParaRPr kumimoji="0" lang="en-US" altLang="zh-CN" i="1"/>
              </a:p>
            </p:txBody>
          </p:sp>
          <p:sp>
            <p:nvSpPr>
              <p:cNvPr id="72731" name="Line 7"/>
              <p:cNvSpPr>
                <a:spLocks noChangeShapeType="1"/>
              </p:cNvSpPr>
              <p:nvPr/>
            </p:nvSpPr>
            <p:spPr bwMode="auto">
              <a:xfrm>
                <a:off x="2112" y="947"/>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4552" name="Text Box 8"/>
              <p:cNvSpPr txBox="1">
                <a:spLocks noChangeArrowheads="1"/>
              </p:cNvSpPr>
              <p:nvPr/>
            </p:nvSpPr>
            <p:spPr bwMode="auto">
              <a:xfrm>
                <a:off x="2690" y="802"/>
                <a:ext cx="2686" cy="291"/>
              </a:xfrm>
              <a:prstGeom prst="rect">
                <a:avLst/>
              </a:prstGeom>
              <a:noFill/>
              <a:ln w="9525">
                <a:noFill/>
                <a:miter lim="800000"/>
                <a:headEnd/>
                <a:tailEnd/>
              </a:ln>
              <a:effectLst/>
            </p:spPr>
            <p:txBody>
              <a:bodyPr>
                <a:spAutoFit/>
              </a:bodyPr>
              <a:lstStyle/>
              <a:p>
                <a:pPr>
                  <a:defRPr/>
                </a:pPr>
                <a:r>
                  <a:rPr kumimoji="0" lang="en-US" altLang="zh-CN" dirty="0"/>
                  <a:t>= </a:t>
                </a:r>
                <a:r>
                  <a:rPr kumimoji="0" lang="en-US" altLang="zh-CN" i="1" dirty="0"/>
                  <a:t>k</a:t>
                </a:r>
                <a:r>
                  <a:rPr kumimoji="0" lang="en-US" altLang="zh-CN" dirty="0"/>
                  <a:t> (</a:t>
                </a:r>
                <a:r>
                  <a:rPr kumimoji="0" lang="en-US" altLang="zh-CN" dirty="0" err="1"/>
                  <a:t>H</a:t>
                </a:r>
                <a:r>
                  <a:rPr kumimoji="0" lang="en-US" altLang="zh-CN" baseline="-25000" dirty="0" err="1"/>
                  <a:t>2</a:t>
                </a:r>
                <a:r>
                  <a:rPr kumimoji="0" lang="en-US" altLang="zh-CN" dirty="0"/>
                  <a:t>)(</a:t>
                </a:r>
                <a:r>
                  <a:rPr kumimoji="0" lang="en-US" altLang="zh-CN" dirty="0" err="1"/>
                  <a:t>Cl</a:t>
                </a:r>
                <a:r>
                  <a:rPr kumimoji="0" lang="en-US" altLang="zh-CN" baseline="-25000" dirty="0" err="1"/>
                  <a:t>2</a:t>
                </a:r>
                <a:r>
                  <a:rPr kumimoji="0" lang="en-US" altLang="zh-CN" dirty="0"/>
                  <a:t>)</a:t>
                </a:r>
                <a:r>
                  <a:rPr kumimoji="0" lang="en-US" altLang="zh-CN" baseline="30000" dirty="0"/>
                  <a:t>1/2</a:t>
                </a:r>
                <a:r>
                  <a:rPr kumimoji="0" lang="en-US" altLang="zh-CN" dirty="0"/>
                  <a:t>          1.5</a:t>
                </a:r>
                <a:r>
                  <a:rPr kumimoji="0" lang="zh-CN" altLang="en-US" dirty="0"/>
                  <a:t>级反应</a:t>
                </a:r>
                <a:endParaRPr kumimoji="0" lang="zh-CN" altLang="en-US" baseline="30000" dirty="0"/>
              </a:p>
            </p:txBody>
          </p:sp>
        </p:grpSp>
        <p:sp>
          <p:nvSpPr>
            <p:cNvPr id="1004553" name="Text Box 9"/>
            <p:cNvSpPr txBox="1">
              <a:spLocks noChangeArrowheads="1"/>
            </p:cNvSpPr>
            <p:nvPr/>
          </p:nvSpPr>
          <p:spPr bwMode="auto">
            <a:xfrm>
              <a:off x="468" y="804"/>
              <a:ext cx="1216" cy="291"/>
            </a:xfrm>
            <a:prstGeom prst="rect">
              <a:avLst/>
            </a:prstGeom>
            <a:noFill/>
            <a:ln w="9525" algn="ctr">
              <a:noFill/>
              <a:miter lim="800000"/>
              <a:headEnd/>
              <a:tailEnd/>
            </a:ln>
            <a:effectLst/>
          </p:spPr>
          <p:txBody>
            <a:bodyPr>
              <a:spAutoFit/>
            </a:bodyPr>
            <a:lstStyle/>
            <a:p>
              <a:pPr>
                <a:defRPr/>
              </a:pPr>
              <a:r>
                <a:rPr kumimoji="0" lang="zh-CN" altLang="en-US" dirty="0">
                  <a:solidFill>
                    <a:srgbClr val="3333FF"/>
                  </a:solidFill>
                  <a:latin typeface="+mj-ea"/>
                  <a:ea typeface="+mj-ea"/>
                </a:rPr>
                <a:t>实验事实：</a:t>
              </a:r>
              <a:r>
                <a:rPr kumimoji="0" lang="en-US" altLang="zh-CN" dirty="0"/>
                <a:t>1)</a:t>
              </a:r>
            </a:p>
          </p:txBody>
        </p:sp>
        <p:sp>
          <p:nvSpPr>
            <p:cNvPr id="1004554" name="Text Box 10"/>
            <p:cNvSpPr txBox="1">
              <a:spLocks noChangeArrowheads="1"/>
            </p:cNvSpPr>
            <p:nvPr/>
          </p:nvSpPr>
          <p:spPr bwMode="auto">
            <a:xfrm>
              <a:off x="1427" y="1234"/>
              <a:ext cx="4621" cy="523"/>
            </a:xfrm>
            <a:prstGeom prst="rect">
              <a:avLst/>
            </a:prstGeom>
            <a:noFill/>
            <a:ln w="9525" algn="ctr">
              <a:noFill/>
              <a:miter lim="800000"/>
              <a:headEnd/>
              <a:tailEnd/>
            </a:ln>
            <a:effectLst/>
          </p:spPr>
          <p:txBody>
            <a:bodyPr>
              <a:spAutoFit/>
            </a:bodyPr>
            <a:lstStyle/>
            <a:p>
              <a:pPr marL="374650" indent="-374650">
                <a:defRPr/>
              </a:pPr>
              <a:r>
                <a:rPr kumimoji="0" lang="en-US" altLang="zh-CN" dirty="0"/>
                <a:t>2)  </a:t>
              </a:r>
              <a:r>
                <a:rPr kumimoji="0" lang="zh-CN" altLang="en-US" dirty="0"/>
                <a:t>室温下暗处反应速率极慢，加热并加光照反应剧烈，瞬间即可完成。</a:t>
              </a:r>
            </a:p>
          </p:txBody>
        </p:sp>
      </p:grpSp>
      <p:sp>
        <p:nvSpPr>
          <p:cNvPr id="1004555" name="Text Box 11"/>
          <p:cNvSpPr txBox="1">
            <a:spLocks noChangeArrowheads="1"/>
          </p:cNvSpPr>
          <p:nvPr/>
        </p:nvSpPr>
        <p:spPr bwMode="auto">
          <a:xfrm>
            <a:off x="215775" y="5949280"/>
            <a:ext cx="8748713" cy="794320"/>
          </a:xfrm>
          <a:prstGeom prst="rect">
            <a:avLst/>
          </a:prstGeom>
          <a:noFill/>
          <a:ln w="9525" algn="ctr">
            <a:noFill/>
            <a:miter lim="800000"/>
            <a:headEnd/>
            <a:tailEnd/>
          </a:ln>
          <a:effectLst/>
        </p:spPr>
        <p:txBody>
          <a:bodyPr>
            <a:spAutoFit/>
          </a:bodyPr>
          <a:lstStyle/>
          <a:p>
            <a:pPr>
              <a:lnSpc>
                <a:spcPct val="120000"/>
              </a:lnSpc>
              <a:defRPr/>
            </a:pPr>
            <a:r>
              <a:rPr kumimoji="0" lang="zh-CN" altLang="en-US" sz="2000" dirty="0">
                <a:latin typeface="Arial" panose="020B0604020202020204" pitchFamily="34" charset="0"/>
                <a:ea typeface="+mj-ea"/>
                <a:cs typeface="Arial" panose="020B0604020202020204" pitchFamily="34" charset="0"/>
              </a:rPr>
              <a:t>此类反应称为链式反应。一旦引发出活化的</a:t>
            </a:r>
            <a:r>
              <a:rPr kumimoji="0" lang="en-US" altLang="zh-CN" sz="2000" dirty="0" err="1">
                <a:latin typeface="Arial" panose="020B0604020202020204" pitchFamily="34" charset="0"/>
                <a:ea typeface="+mj-ea"/>
                <a:cs typeface="Arial" panose="020B0604020202020204" pitchFamily="34" charset="0"/>
              </a:rPr>
              <a:t>Cl</a:t>
            </a:r>
            <a:r>
              <a:rPr kumimoji="0" lang="zh-CN" altLang="en-US" sz="2000" dirty="0">
                <a:latin typeface="Arial" panose="020B0604020202020204" pitchFamily="34" charset="0"/>
                <a:ea typeface="+mj-ea"/>
                <a:cs typeface="Arial" panose="020B0604020202020204" pitchFamily="34" charset="0"/>
              </a:rPr>
              <a:t>原子，反应即可快速进行。按此机理即可推导出上述速率方程。</a:t>
            </a:r>
          </a:p>
        </p:txBody>
      </p:sp>
      <p:grpSp>
        <p:nvGrpSpPr>
          <p:cNvPr id="72709" name="Group 32"/>
          <p:cNvGrpSpPr>
            <a:grpSpLocks/>
          </p:cNvGrpSpPr>
          <p:nvPr/>
        </p:nvGrpSpPr>
        <p:grpSpPr bwMode="auto">
          <a:xfrm>
            <a:off x="2555776" y="3204492"/>
            <a:ext cx="6146800" cy="2744788"/>
            <a:chOff x="1597" y="1811"/>
            <a:chExt cx="3875" cy="1729"/>
          </a:xfrm>
        </p:grpSpPr>
        <p:sp>
          <p:nvSpPr>
            <p:cNvPr id="1004557" name="Text Box 13"/>
            <p:cNvSpPr txBox="1">
              <a:spLocks noChangeArrowheads="1"/>
            </p:cNvSpPr>
            <p:nvPr/>
          </p:nvSpPr>
          <p:spPr bwMode="auto">
            <a:xfrm>
              <a:off x="1597" y="1811"/>
              <a:ext cx="3731" cy="291"/>
            </a:xfrm>
            <a:prstGeom prst="rect">
              <a:avLst/>
            </a:prstGeom>
            <a:noFill/>
            <a:ln w="9525" algn="ctr">
              <a:noFill/>
              <a:miter lim="800000"/>
              <a:headEnd/>
              <a:tailEnd/>
            </a:ln>
            <a:effectLst/>
          </p:spPr>
          <p:txBody>
            <a:bodyPr>
              <a:spAutoFit/>
            </a:bodyPr>
            <a:lstStyle/>
            <a:p>
              <a:pPr>
                <a:buFont typeface="Wingdings 2" pitchFamily="18" charset="2"/>
                <a:buNone/>
                <a:defRPr/>
              </a:pPr>
              <a:r>
                <a:rPr kumimoji="0" lang="en-US" altLang="zh-CN" dirty="0">
                  <a:solidFill>
                    <a:srgbClr val="66FF33"/>
                  </a:solidFill>
                  <a:sym typeface="Wingdings 2" pitchFamily="18" charset="2"/>
                </a:rPr>
                <a:t>(1)</a:t>
              </a:r>
              <a:r>
                <a:rPr kumimoji="0" lang="en-US" altLang="zh-CN" dirty="0">
                  <a:sym typeface="Wingdings 2" pitchFamily="18" charset="2"/>
                </a:rPr>
                <a:t>   Cl</a:t>
              </a:r>
              <a:r>
                <a:rPr kumimoji="0" lang="en-US" altLang="zh-CN" baseline="-25000" dirty="0">
                  <a:sym typeface="Wingdings 2" pitchFamily="18" charset="2"/>
                </a:rPr>
                <a:t>2</a:t>
              </a:r>
              <a:r>
                <a:rPr kumimoji="0" lang="en-US" altLang="zh-CN" dirty="0">
                  <a:sym typeface="Wingdings 2" pitchFamily="18" charset="2"/>
                </a:rPr>
                <a:t>          2Cl			</a:t>
              </a:r>
              <a:r>
                <a:rPr kumimoji="0" lang="en-US" altLang="zh-CN" dirty="0">
                  <a:solidFill>
                    <a:schemeClr val="tx2"/>
                  </a:solidFill>
                  <a:sym typeface="Wingdings 2" pitchFamily="18" charset="2"/>
                </a:rPr>
                <a:t>(</a:t>
              </a:r>
              <a:r>
                <a:rPr kumimoji="0" lang="zh-CN" altLang="en-US" dirty="0">
                  <a:solidFill>
                    <a:schemeClr val="tx2"/>
                  </a:solidFill>
                  <a:sym typeface="Wingdings 2" pitchFamily="18" charset="2"/>
                </a:rPr>
                <a:t>链引发</a:t>
              </a:r>
              <a:r>
                <a:rPr kumimoji="0" lang="en-US" altLang="zh-CN" dirty="0">
                  <a:solidFill>
                    <a:schemeClr val="tx2"/>
                  </a:solidFill>
                  <a:sym typeface="Wingdings 2" pitchFamily="18" charset="2"/>
                </a:rPr>
                <a:t>)</a:t>
              </a:r>
            </a:p>
          </p:txBody>
        </p:sp>
        <p:grpSp>
          <p:nvGrpSpPr>
            <p:cNvPr id="72712" name="Group 14"/>
            <p:cNvGrpSpPr>
              <a:grpSpLocks/>
            </p:cNvGrpSpPr>
            <p:nvPr/>
          </p:nvGrpSpPr>
          <p:grpSpPr bwMode="auto">
            <a:xfrm>
              <a:off x="2316" y="1936"/>
              <a:ext cx="393" cy="46"/>
              <a:chOff x="2925" y="3974"/>
              <a:chExt cx="454" cy="46"/>
            </a:xfrm>
          </p:grpSpPr>
          <p:sp>
            <p:nvSpPr>
              <p:cNvPr id="72723" name="Line 15"/>
              <p:cNvSpPr>
                <a:spLocks noChangeShapeType="1"/>
              </p:cNvSpPr>
              <p:nvPr/>
            </p:nvSpPr>
            <p:spPr bwMode="auto">
              <a:xfrm>
                <a:off x="2925" y="3974"/>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24" name="Line 16"/>
              <p:cNvSpPr>
                <a:spLocks noChangeShapeType="1"/>
              </p:cNvSpPr>
              <p:nvPr/>
            </p:nvSpPr>
            <p:spPr bwMode="auto">
              <a:xfrm flipH="1">
                <a:off x="2925" y="4020"/>
                <a:ext cx="45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4562" name="Rectangle 18"/>
            <p:cNvSpPr>
              <a:spLocks noChangeArrowheads="1"/>
            </p:cNvSpPr>
            <p:nvPr/>
          </p:nvSpPr>
          <p:spPr bwMode="auto">
            <a:xfrm>
              <a:off x="1597" y="2115"/>
              <a:ext cx="3875" cy="291"/>
            </a:xfrm>
            <a:prstGeom prst="rect">
              <a:avLst/>
            </a:prstGeom>
            <a:noFill/>
            <a:ln w="9525" algn="ctr">
              <a:noFill/>
              <a:miter lim="800000"/>
              <a:headEnd/>
              <a:tailEnd/>
            </a:ln>
            <a:effectLst/>
          </p:spPr>
          <p:txBody>
            <a:bodyPr>
              <a:spAutoFit/>
            </a:bodyPr>
            <a:lstStyle/>
            <a:p>
              <a:pPr>
                <a:defRPr/>
              </a:pPr>
              <a:r>
                <a:rPr kumimoji="0" lang="en-US" altLang="zh-CN">
                  <a:solidFill>
                    <a:srgbClr val="66FF33"/>
                  </a:solidFill>
                  <a:sym typeface="Wingdings 2" pitchFamily="18" charset="2"/>
                </a:rPr>
                <a:t>(2)</a:t>
              </a:r>
              <a:r>
                <a:rPr kumimoji="0" lang="en-US" altLang="zh-CN">
                  <a:sym typeface="Wingdings 2" pitchFamily="18" charset="2"/>
                </a:rPr>
                <a:t>   Cl  +  H</a:t>
              </a:r>
              <a:r>
                <a:rPr kumimoji="0" lang="en-US" altLang="zh-CN" baseline="-25000">
                  <a:sym typeface="Wingdings 2" pitchFamily="18" charset="2"/>
                </a:rPr>
                <a:t>2</a:t>
              </a:r>
              <a:r>
                <a:rPr kumimoji="0" lang="en-US" altLang="zh-CN">
                  <a:sym typeface="Wingdings 2" pitchFamily="18" charset="2"/>
                </a:rPr>
                <a:t>            HCl + H	</a:t>
              </a:r>
              <a:r>
                <a:rPr kumimoji="0" lang="en-US" altLang="zh-CN">
                  <a:solidFill>
                    <a:schemeClr val="tx2"/>
                  </a:solidFill>
                  <a:sym typeface="Wingdings 2" pitchFamily="18" charset="2"/>
                </a:rPr>
                <a:t>(</a:t>
              </a:r>
              <a:r>
                <a:rPr kumimoji="0" lang="zh-CN" altLang="en-US">
                  <a:solidFill>
                    <a:schemeClr val="tx2"/>
                  </a:solidFill>
                  <a:sym typeface="Wingdings 2" pitchFamily="18" charset="2"/>
                </a:rPr>
                <a:t>链增长</a:t>
              </a:r>
              <a:r>
                <a:rPr kumimoji="0" lang="en-US" altLang="zh-CN">
                  <a:solidFill>
                    <a:schemeClr val="tx2"/>
                  </a:solidFill>
                  <a:sym typeface="Wingdings 2" pitchFamily="18" charset="2"/>
                </a:rPr>
                <a:t>)</a:t>
              </a:r>
              <a:endParaRPr kumimoji="0" lang="en-US" altLang="zh-CN">
                <a:sym typeface="Wingdings 2" pitchFamily="18" charset="2"/>
              </a:endParaRPr>
            </a:p>
          </p:txBody>
        </p:sp>
        <p:sp>
          <p:nvSpPr>
            <p:cNvPr id="72714" name="Line 19"/>
            <p:cNvSpPr>
              <a:spLocks noChangeShapeType="1"/>
            </p:cNvSpPr>
            <p:nvPr/>
          </p:nvSpPr>
          <p:spPr bwMode="auto">
            <a:xfrm>
              <a:off x="2825" y="2266"/>
              <a:ext cx="39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564" name="Rectangle 20"/>
            <p:cNvSpPr>
              <a:spLocks noChangeArrowheads="1"/>
            </p:cNvSpPr>
            <p:nvPr/>
          </p:nvSpPr>
          <p:spPr bwMode="auto">
            <a:xfrm>
              <a:off x="1597" y="2387"/>
              <a:ext cx="3827" cy="291"/>
            </a:xfrm>
            <a:prstGeom prst="rect">
              <a:avLst/>
            </a:prstGeom>
            <a:noFill/>
            <a:ln w="9525" algn="ctr">
              <a:noFill/>
              <a:miter lim="800000"/>
              <a:headEnd/>
              <a:tailEnd/>
            </a:ln>
            <a:effectLst/>
          </p:spPr>
          <p:txBody>
            <a:bodyPr>
              <a:spAutoFit/>
            </a:bodyPr>
            <a:lstStyle/>
            <a:p>
              <a:pPr>
                <a:defRPr/>
              </a:pPr>
              <a:r>
                <a:rPr kumimoji="0" lang="en-US" altLang="zh-CN">
                  <a:solidFill>
                    <a:srgbClr val="66FF33"/>
                  </a:solidFill>
                  <a:sym typeface="Wingdings 2" pitchFamily="18" charset="2"/>
                </a:rPr>
                <a:t>(3)</a:t>
              </a:r>
              <a:r>
                <a:rPr kumimoji="0" lang="en-US" altLang="zh-CN">
                  <a:sym typeface="Wingdings 2" pitchFamily="18" charset="2"/>
                </a:rPr>
                <a:t>    H  +  Cl</a:t>
              </a:r>
              <a:r>
                <a:rPr kumimoji="0" lang="en-US" altLang="zh-CN" baseline="-25000">
                  <a:sym typeface="Wingdings 2" pitchFamily="18" charset="2"/>
                </a:rPr>
                <a:t>2</a:t>
              </a:r>
              <a:r>
                <a:rPr kumimoji="0" lang="en-US" altLang="zh-CN">
                  <a:sym typeface="Wingdings 2" pitchFamily="18" charset="2"/>
                </a:rPr>
                <a:t>            HCl + Cl	</a:t>
              </a:r>
              <a:r>
                <a:rPr kumimoji="0" lang="en-US" altLang="zh-CN">
                  <a:solidFill>
                    <a:schemeClr val="tx2"/>
                  </a:solidFill>
                  <a:sym typeface="Wingdings 2" pitchFamily="18" charset="2"/>
                </a:rPr>
                <a:t>(</a:t>
              </a:r>
              <a:r>
                <a:rPr kumimoji="0" lang="zh-CN" altLang="en-US">
                  <a:solidFill>
                    <a:schemeClr val="tx2"/>
                  </a:solidFill>
                  <a:sym typeface="Wingdings 2" pitchFamily="18" charset="2"/>
                </a:rPr>
                <a:t>链增长</a:t>
              </a:r>
              <a:r>
                <a:rPr kumimoji="0" lang="en-US" altLang="zh-CN">
                  <a:solidFill>
                    <a:schemeClr val="tx2"/>
                  </a:solidFill>
                  <a:sym typeface="Wingdings 2" pitchFamily="18" charset="2"/>
                </a:rPr>
                <a:t>)</a:t>
              </a:r>
              <a:endParaRPr kumimoji="0" lang="en-US" altLang="zh-CN">
                <a:sym typeface="Wingdings 2" pitchFamily="18" charset="2"/>
              </a:endParaRPr>
            </a:p>
          </p:txBody>
        </p:sp>
        <p:sp>
          <p:nvSpPr>
            <p:cNvPr id="72716" name="Line 21"/>
            <p:cNvSpPr>
              <a:spLocks noChangeShapeType="1"/>
            </p:cNvSpPr>
            <p:nvPr/>
          </p:nvSpPr>
          <p:spPr bwMode="auto">
            <a:xfrm>
              <a:off x="2825" y="2538"/>
              <a:ext cx="394"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2717" name="Line 23"/>
            <p:cNvSpPr>
              <a:spLocks noChangeShapeType="1"/>
            </p:cNvSpPr>
            <p:nvPr/>
          </p:nvSpPr>
          <p:spPr bwMode="auto">
            <a:xfrm>
              <a:off x="2826" y="2802"/>
              <a:ext cx="39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569" name="Rectangle 25"/>
            <p:cNvSpPr>
              <a:spLocks noChangeArrowheads="1"/>
            </p:cNvSpPr>
            <p:nvPr/>
          </p:nvSpPr>
          <p:spPr bwMode="auto">
            <a:xfrm>
              <a:off x="1597" y="2659"/>
              <a:ext cx="3827" cy="291"/>
            </a:xfrm>
            <a:prstGeom prst="rect">
              <a:avLst/>
            </a:prstGeom>
            <a:noFill/>
            <a:ln w="9525" algn="ctr">
              <a:noFill/>
              <a:miter lim="800000"/>
              <a:headEnd/>
              <a:tailEnd/>
            </a:ln>
            <a:effectLst/>
          </p:spPr>
          <p:txBody>
            <a:bodyPr>
              <a:spAutoFit/>
            </a:bodyPr>
            <a:lstStyle/>
            <a:p>
              <a:pPr>
                <a:defRPr/>
              </a:pPr>
              <a:r>
                <a:rPr kumimoji="0" lang="en-US" altLang="zh-CN" dirty="0">
                  <a:solidFill>
                    <a:srgbClr val="66FF33"/>
                  </a:solidFill>
                  <a:sym typeface="Wingdings 2" pitchFamily="18" charset="2"/>
                </a:rPr>
                <a:t>(4)</a:t>
              </a:r>
              <a:r>
                <a:rPr kumimoji="0" lang="en-US" altLang="zh-CN" dirty="0">
                  <a:sym typeface="Wingdings 2" pitchFamily="18" charset="2"/>
                </a:rPr>
                <a:t>   Cl  +  Cl             Cl</a:t>
              </a:r>
              <a:r>
                <a:rPr kumimoji="0" lang="en-US" altLang="zh-CN" baseline="-25000" dirty="0">
                  <a:sym typeface="Wingdings 2" pitchFamily="18" charset="2"/>
                </a:rPr>
                <a:t>2</a:t>
              </a:r>
              <a:r>
                <a:rPr kumimoji="0" lang="en-US" altLang="zh-CN" dirty="0">
                  <a:sym typeface="Wingdings 2" pitchFamily="18" charset="2"/>
                </a:rPr>
                <a:t>		</a:t>
              </a:r>
              <a:r>
                <a:rPr kumimoji="0" lang="en-US" altLang="zh-CN" dirty="0">
                  <a:solidFill>
                    <a:srgbClr val="FF0000"/>
                  </a:solidFill>
                  <a:sym typeface="Wingdings 2" pitchFamily="18" charset="2"/>
                </a:rPr>
                <a:t>(</a:t>
              </a:r>
              <a:r>
                <a:rPr kumimoji="0" lang="zh-CN" altLang="en-US" dirty="0">
                  <a:solidFill>
                    <a:srgbClr val="FF0000"/>
                  </a:solidFill>
                  <a:sym typeface="Wingdings 2" pitchFamily="18" charset="2"/>
                </a:rPr>
                <a:t>链终止</a:t>
              </a:r>
              <a:r>
                <a:rPr kumimoji="0" lang="en-US" altLang="zh-CN" dirty="0">
                  <a:solidFill>
                    <a:srgbClr val="FF0000"/>
                  </a:solidFill>
                  <a:sym typeface="Wingdings 2" pitchFamily="18" charset="2"/>
                </a:rPr>
                <a:t>)</a:t>
              </a:r>
              <a:endParaRPr kumimoji="0" lang="en-US" altLang="zh-CN" dirty="0">
                <a:sym typeface="Wingdings 2" pitchFamily="18" charset="2"/>
              </a:endParaRPr>
            </a:p>
          </p:txBody>
        </p:sp>
        <p:sp>
          <p:nvSpPr>
            <p:cNvPr id="1004570" name="Rectangle 26"/>
            <p:cNvSpPr>
              <a:spLocks noChangeArrowheads="1"/>
            </p:cNvSpPr>
            <p:nvPr/>
          </p:nvSpPr>
          <p:spPr bwMode="auto">
            <a:xfrm>
              <a:off x="1597" y="2961"/>
              <a:ext cx="3827" cy="291"/>
            </a:xfrm>
            <a:prstGeom prst="rect">
              <a:avLst/>
            </a:prstGeom>
            <a:noFill/>
            <a:ln w="9525" algn="ctr">
              <a:noFill/>
              <a:miter lim="800000"/>
              <a:headEnd/>
              <a:tailEnd/>
            </a:ln>
            <a:effectLst/>
          </p:spPr>
          <p:txBody>
            <a:bodyPr>
              <a:spAutoFit/>
            </a:bodyPr>
            <a:lstStyle/>
            <a:p>
              <a:pPr>
                <a:defRPr/>
              </a:pPr>
              <a:r>
                <a:rPr kumimoji="0" lang="en-US" altLang="zh-CN" dirty="0">
                  <a:solidFill>
                    <a:srgbClr val="66FF33"/>
                  </a:solidFill>
                  <a:sym typeface="Wingdings 2" pitchFamily="18" charset="2"/>
                </a:rPr>
                <a:t>(5)</a:t>
              </a:r>
              <a:r>
                <a:rPr kumimoji="0" lang="en-US" altLang="zh-CN" dirty="0">
                  <a:sym typeface="Wingdings 2" pitchFamily="18" charset="2"/>
                </a:rPr>
                <a:t>    H  +  H              </a:t>
              </a:r>
              <a:r>
                <a:rPr kumimoji="0" lang="en-US" altLang="zh-CN" dirty="0" err="1">
                  <a:sym typeface="Wingdings 2" pitchFamily="18" charset="2"/>
                </a:rPr>
                <a:t>H</a:t>
              </a:r>
              <a:r>
                <a:rPr kumimoji="0" lang="en-US" altLang="zh-CN" baseline="-25000" dirty="0" err="1">
                  <a:sym typeface="Wingdings 2" pitchFamily="18" charset="2"/>
                </a:rPr>
                <a:t>2</a:t>
              </a:r>
              <a:r>
                <a:rPr kumimoji="0" lang="en-US" altLang="zh-CN" dirty="0">
                  <a:sym typeface="Wingdings 2" pitchFamily="18" charset="2"/>
                </a:rPr>
                <a:t>		</a:t>
              </a:r>
              <a:r>
                <a:rPr kumimoji="0" lang="en-US" altLang="zh-CN" dirty="0">
                  <a:solidFill>
                    <a:srgbClr val="FF0000"/>
                  </a:solidFill>
                  <a:sym typeface="Wingdings 2" pitchFamily="18" charset="2"/>
                </a:rPr>
                <a:t>(</a:t>
              </a:r>
              <a:r>
                <a:rPr kumimoji="0" lang="zh-CN" altLang="en-US" dirty="0">
                  <a:solidFill>
                    <a:srgbClr val="FF0000"/>
                  </a:solidFill>
                  <a:sym typeface="Wingdings 2" pitchFamily="18" charset="2"/>
                </a:rPr>
                <a:t>链终止</a:t>
              </a:r>
              <a:r>
                <a:rPr kumimoji="0" lang="en-US" altLang="zh-CN" dirty="0">
                  <a:solidFill>
                    <a:srgbClr val="FF0000"/>
                  </a:solidFill>
                  <a:sym typeface="Wingdings 2" pitchFamily="18" charset="2"/>
                </a:rPr>
                <a:t>)</a:t>
              </a:r>
              <a:endParaRPr kumimoji="0" lang="en-US" altLang="zh-CN" dirty="0">
                <a:sym typeface="Wingdings 2" pitchFamily="18" charset="2"/>
              </a:endParaRPr>
            </a:p>
          </p:txBody>
        </p:sp>
        <p:sp>
          <p:nvSpPr>
            <p:cNvPr id="72720" name="Line 27"/>
            <p:cNvSpPr>
              <a:spLocks noChangeShapeType="1"/>
            </p:cNvSpPr>
            <p:nvPr/>
          </p:nvSpPr>
          <p:spPr bwMode="auto">
            <a:xfrm>
              <a:off x="2826" y="3104"/>
              <a:ext cx="39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04572" name="Rectangle 28"/>
            <p:cNvSpPr>
              <a:spLocks noChangeArrowheads="1"/>
            </p:cNvSpPr>
            <p:nvPr/>
          </p:nvSpPr>
          <p:spPr bwMode="auto">
            <a:xfrm>
              <a:off x="1597" y="3249"/>
              <a:ext cx="3827" cy="291"/>
            </a:xfrm>
            <a:prstGeom prst="rect">
              <a:avLst/>
            </a:prstGeom>
            <a:noFill/>
            <a:ln w="9525" algn="ctr">
              <a:noFill/>
              <a:miter lim="800000"/>
              <a:headEnd/>
              <a:tailEnd/>
            </a:ln>
            <a:effectLst/>
          </p:spPr>
          <p:txBody>
            <a:bodyPr>
              <a:spAutoFit/>
            </a:bodyPr>
            <a:lstStyle/>
            <a:p>
              <a:pPr>
                <a:defRPr/>
              </a:pPr>
              <a:r>
                <a:rPr kumimoji="0" lang="en-US" altLang="zh-CN" dirty="0">
                  <a:solidFill>
                    <a:srgbClr val="66FF33"/>
                  </a:solidFill>
                  <a:sym typeface="Wingdings 2" pitchFamily="18" charset="2"/>
                </a:rPr>
                <a:t>(6)</a:t>
              </a:r>
              <a:r>
                <a:rPr kumimoji="0" lang="en-US" altLang="zh-CN" dirty="0">
                  <a:sym typeface="Wingdings 2" pitchFamily="18" charset="2"/>
                </a:rPr>
                <a:t>    H  +  Cl             </a:t>
              </a:r>
              <a:r>
                <a:rPr kumimoji="0" lang="en-US" altLang="zh-CN" dirty="0" err="1">
                  <a:sym typeface="Wingdings 2" pitchFamily="18" charset="2"/>
                </a:rPr>
                <a:t>HCl</a:t>
              </a:r>
              <a:r>
                <a:rPr kumimoji="0" lang="en-US" altLang="zh-CN" dirty="0">
                  <a:sym typeface="Wingdings 2" pitchFamily="18" charset="2"/>
                </a:rPr>
                <a:t>		</a:t>
              </a:r>
              <a:r>
                <a:rPr kumimoji="0" lang="en-US" altLang="zh-CN" dirty="0">
                  <a:solidFill>
                    <a:srgbClr val="FF0000"/>
                  </a:solidFill>
                  <a:sym typeface="Wingdings 2" pitchFamily="18" charset="2"/>
                </a:rPr>
                <a:t>(</a:t>
              </a:r>
              <a:r>
                <a:rPr kumimoji="0" lang="zh-CN" altLang="en-US" dirty="0">
                  <a:solidFill>
                    <a:srgbClr val="FF0000"/>
                  </a:solidFill>
                  <a:sym typeface="Wingdings 2" pitchFamily="18" charset="2"/>
                </a:rPr>
                <a:t>链终止</a:t>
              </a:r>
              <a:r>
                <a:rPr kumimoji="0" lang="en-US" altLang="zh-CN" dirty="0">
                  <a:solidFill>
                    <a:srgbClr val="FF0000"/>
                  </a:solidFill>
                  <a:sym typeface="Wingdings 2" pitchFamily="18" charset="2"/>
                </a:rPr>
                <a:t>)</a:t>
              </a:r>
            </a:p>
          </p:txBody>
        </p:sp>
        <p:sp>
          <p:nvSpPr>
            <p:cNvPr id="72722" name="Line 29"/>
            <p:cNvSpPr>
              <a:spLocks noChangeShapeType="1"/>
            </p:cNvSpPr>
            <p:nvPr/>
          </p:nvSpPr>
          <p:spPr bwMode="auto">
            <a:xfrm>
              <a:off x="2826" y="3392"/>
              <a:ext cx="393"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pic>
        <p:nvPicPr>
          <p:cNvPr id="1004574" name="Picture 30"/>
          <p:cNvPicPr>
            <a:picLocks noChangeAspect="1" noChangeArrowheads="1"/>
          </p:cNvPicPr>
          <p:nvPr/>
        </p:nvPicPr>
        <p:blipFill>
          <a:blip r:embed="rId2" cstate="print">
            <a:lum bright="-30000" contrast="48000"/>
            <a:extLst>
              <a:ext uri="{28A0092B-C50C-407E-A947-70E740481C1C}">
                <a14:useLocalDpi xmlns:a14="http://schemas.microsoft.com/office/drawing/2010/main" val="0"/>
              </a:ext>
            </a:extLst>
          </a:blip>
          <a:srcRect t="1724"/>
          <a:stretch>
            <a:fillRect/>
          </a:stretch>
        </p:blipFill>
        <p:spPr bwMode="auto">
          <a:xfrm>
            <a:off x="176371" y="2952650"/>
            <a:ext cx="1803294" cy="296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26</a:t>
            </a:fld>
            <a:endParaRPr lang="en-US" altLang="zh-CN" dirty="0">
              <a:solidFill>
                <a:srgbClr val="000000"/>
              </a:solidFill>
            </a:endParaRPr>
          </a:p>
        </p:txBody>
      </p:sp>
      <p:sp>
        <p:nvSpPr>
          <p:cNvPr id="2" name="TextBox 1"/>
          <p:cNvSpPr txBox="1"/>
          <p:nvPr/>
        </p:nvSpPr>
        <p:spPr>
          <a:xfrm>
            <a:off x="3447984" y="3709826"/>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33" name="TextBox 32"/>
          <p:cNvSpPr txBox="1"/>
          <p:nvPr/>
        </p:nvSpPr>
        <p:spPr>
          <a:xfrm>
            <a:off x="4788024" y="3219903"/>
            <a:ext cx="331928" cy="461665"/>
          </a:xfrm>
          <a:prstGeom prst="rect">
            <a:avLst/>
          </a:prstGeom>
          <a:noFill/>
        </p:spPr>
        <p:txBody>
          <a:bodyPr wrap="square" rtlCol="0">
            <a:spAutoFit/>
          </a:bodyPr>
          <a:lstStyle/>
          <a:p>
            <a:r>
              <a:rPr lang="en-US" altLang="zh-CN" dirty="0">
                <a:latin typeface="Times New Roman"/>
                <a:cs typeface="Times New Roman"/>
              </a:rPr>
              <a:t>•</a:t>
            </a:r>
            <a:endParaRPr lang="zh-CN" altLang="en-US" dirty="0"/>
          </a:p>
        </p:txBody>
      </p:sp>
      <p:sp>
        <p:nvSpPr>
          <p:cNvPr id="34" name="TextBox 33"/>
          <p:cNvSpPr txBox="1"/>
          <p:nvPr/>
        </p:nvSpPr>
        <p:spPr>
          <a:xfrm>
            <a:off x="6256296" y="3710105"/>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35" name="TextBox 34"/>
          <p:cNvSpPr txBox="1"/>
          <p:nvPr/>
        </p:nvSpPr>
        <p:spPr>
          <a:xfrm>
            <a:off x="3419872" y="4133521"/>
            <a:ext cx="301753"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36" name="TextBox 35"/>
          <p:cNvSpPr txBox="1"/>
          <p:nvPr/>
        </p:nvSpPr>
        <p:spPr>
          <a:xfrm>
            <a:off x="6422260" y="4119463"/>
            <a:ext cx="274321"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37" name="TextBox 36"/>
          <p:cNvSpPr txBox="1"/>
          <p:nvPr/>
        </p:nvSpPr>
        <p:spPr>
          <a:xfrm>
            <a:off x="3431387" y="4557609"/>
            <a:ext cx="365121" cy="461665"/>
          </a:xfrm>
          <a:prstGeom prst="rect">
            <a:avLst/>
          </a:prstGeom>
          <a:noFill/>
        </p:spPr>
        <p:txBody>
          <a:bodyPr wrap="square" rtlCol="0">
            <a:spAutoFit/>
          </a:bodyPr>
          <a:lstStyle/>
          <a:p>
            <a:r>
              <a:rPr lang="en-US" altLang="zh-CN">
                <a:latin typeface="Times New Roman"/>
                <a:cs typeface="Times New Roman"/>
              </a:rPr>
              <a:t>•</a:t>
            </a:r>
            <a:r>
              <a:rPr lang="zh-CN" altLang="en-US" dirty="0">
                <a:latin typeface="Times New Roman"/>
                <a:cs typeface="Times New Roman"/>
              </a:rPr>
              <a:t> </a:t>
            </a:r>
            <a:endParaRPr lang="zh-CN" altLang="en-US" dirty="0"/>
          </a:p>
        </p:txBody>
      </p:sp>
      <p:sp>
        <p:nvSpPr>
          <p:cNvPr id="38" name="TextBox 37"/>
          <p:cNvSpPr txBox="1"/>
          <p:nvPr/>
        </p:nvSpPr>
        <p:spPr>
          <a:xfrm>
            <a:off x="4228345" y="4551511"/>
            <a:ext cx="401633"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39" name="TextBox 38"/>
          <p:cNvSpPr txBox="1"/>
          <p:nvPr/>
        </p:nvSpPr>
        <p:spPr>
          <a:xfrm>
            <a:off x="3435336" y="5043622"/>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40" name="TextBox 39"/>
          <p:cNvSpPr txBox="1"/>
          <p:nvPr/>
        </p:nvSpPr>
        <p:spPr>
          <a:xfrm>
            <a:off x="4139868" y="5048640"/>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41" name="TextBox 40"/>
          <p:cNvSpPr txBox="1"/>
          <p:nvPr/>
        </p:nvSpPr>
        <p:spPr>
          <a:xfrm>
            <a:off x="3435336" y="5494542"/>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42" name="TextBox 41"/>
          <p:cNvSpPr txBox="1"/>
          <p:nvPr/>
        </p:nvSpPr>
        <p:spPr>
          <a:xfrm>
            <a:off x="4221058" y="5496451"/>
            <a:ext cx="331928" cy="461665"/>
          </a:xfrm>
          <a:prstGeom prst="rect">
            <a:avLst/>
          </a:prstGeom>
          <a:noFill/>
        </p:spPr>
        <p:txBody>
          <a:bodyPr wrap="square" rtlCol="0">
            <a:spAutoFit/>
          </a:bodyPr>
          <a:lstStyle/>
          <a:p>
            <a:r>
              <a:rPr lang="en-US" altLang="zh-CN">
                <a:latin typeface="Times New Roman"/>
                <a:cs typeface="Times New Roman"/>
              </a:rPr>
              <a:t>•</a:t>
            </a:r>
            <a:endParaRPr lang="zh-CN" altLang="en-US" dirty="0"/>
          </a:p>
        </p:txBody>
      </p:sp>
      <p:sp>
        <p:nvSpPr>
          <p:cNvPr id="43" name="Rectangle 6">
            <a:extLst>
              <a:ext uri="{FF2B5EF4-FFF2-40B4-BE49-F238E27FC236}">
                <a16:creationId xmlns:a16="http://schemas.microsoft.com/office/drawing/2014/main" id="{18C1F83C-32A4-CA40-BD33-595D36288A98}"/>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非基元反应的反应机理</a:t>
            </a:r>
          </a:p>
        </p:txBody>
      </p:sp>
    </p:spTree>
    <p:extLst>
      <p:ext uri="{BB962C8B-B14F-4D97-AF65-F5344CB8AC3E}">
        <p14:creationId xmlns:p14="http://schemas.microsoft.com/office/powerpoint/2010/main" val="36914161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5570" name="Text Box 2"/>
          <p:cNvSpPr txBox="1">
            <a:spLocks noChangeArrowheads="1"/>
          </p:cNvSpPr>
          <p:nvPr/>
        </p:nvSpPr>
        <p:spPr bwMode="auto">
          <a:xfrm>
            <a:off x="323528" y="1340768"/>
            <a:ext cx="8496944" cy="3379387"/>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b="0" dirty="0">
                <a:latin typeface="+mj-ea"/>
                <a:ea typeface="+mj-ea"/>
              </a:rPr>
              <a:t>    反应速率研究以气相居多，由此得到的一些概念</a:t>
            </a:r>
            <a:r>
              <a:rPr kumimoji="0" lang="en-US" altLang="zh-CN" b="0" dirty="0">
                <a:latin typeface="+mj-ea"/>
                <a:ea typeface="+mj-ea"/>
              </a:rPr>
              <a:t>(</a:t>
            </a:r>
            <a:r>
              <a:rPr kumimoji="0" lang="zh-CN" altLang="en-US" b="0" dirty="0">
                <a:latin typeface="+mj-ea"/>
                <a:ea typeface="+mj-ea"/>
              </a:rPr>
              <a:t>如碰撞、活化能、方位因素等</a:t>
            </a:r>
            <a:r>
              <a:rPr kumimoji="0" lang="en-US" altLang="zh-CN" b="0" dirty="0">
                <a:latin typeface="+mj-ea"/>
                <a:ea typeface="+mj-ea"/>
              </a:rPr>
              <a:t>)</a:t>
            </a:r>
            <a:r>
              <a:rPr kumimoji="0" lang="zh-CN" altLang="en-US" b="0" dirty="0">
                <a:latin typeface="+mj-ea"/>
                <a:ea typeface="+mj-ea"/>
              </a:rPr>
              <a:t>也可用于溶液反应。</a:t>
            </a:r>
          </a:p>
          <a:p>
            <a:pPr>
              <a:lnSpc>
                <a:spcPct val="120000"/>
              </a:lnSpc>
              <a:spcBef>
                <a:spcPct val="50000"/>
              </a:spcBef>
              <a:defRPr/>
            </a:pPr>
            <a:r>
              <a:rPr kumimoji="0" lang="zh-CN" altLang="en-US" b="0" dirty="0">
                <a:latin typeface="+mj-ea"/>
                <a:ea typeface="+mj-ea"/>
              </a:rPr>
              <a:t>    溶液反应的特点是溶质分子不像气体分子那样能自由运动，所以碰撞机会少得多。但溶剂却能发挥特殊的作用，当溶质分子经扩散一旦碰撞，就被包围在溶剂分子的“笼中”，而能多次碰撞，称为“笼效应”。溶剂的性质对反应速率有明显的影响。</a:t>
            </a:r>
          </a:p>
        </p:txBody>
      </p:sp>
      <p:sp>
        <p:nvSpPr>
          <p:cNvPr id="1005571" name="Text Box 3"/>
          <p:cNvSpPr txBox="1">
            <a:spLocks noChangeArrowheads="1"/>
          </p:cNvSpPr>
          <p:nvPr/>
        </p:nvSpPr>
        <p:spPr bwMode="auto">
          <a:xfrm>
            <a:off x="251520" y="4941888"/>
            <a:ext cx="8607747" cy="1363065"/>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en-US" altLang="zh-CN" b="0" dirty="0">
                <a:solidFill>
                  <a:schemeClr val="bg1"/>
                </a:solidFill>
                <a:latin typeface="+mj-ea"/>
                <a:ea typeface="+mj-ea"/>
              </a:rPr>
              <a:t>    </a:t>
            </a:r>
            <a:r>
              <a:rPr kumimoji="0" lang="zh-CN" altLang="en-US" b="0" dirty="0">
                <a:latin typeface="+mj-ea"/>
                <a:ea typeface="+mj-ea"/>
              </a:rPr>
              <a:t>固态物质、微粒间直接碰撞的机会更少。因此固相发应只限于接触界面，所以往往采用压片、烧结、研磨、加温、加压等多种手段促使反应进行。固相反应速率一般都很慢。</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p:cNvSpPr>
            <a:spLocks noChangeArrowheads="1"/>
          </p:cNvSpPr>
          <p:nvPr/>
        </p:nvSpPr>
        <p:spPr bwMode="auto">
          <a:xfrm>
            <a:off x="1907704"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溶液相和固相反应</a:t>
            </a: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27</a:t>
            </a:fld>
            <a:endParaRPr lang="en-US" altLang="zh-CN" dirty="0">
              <a:solidFill>
                <a:srgbClr val="000000"/>
              </a:solidFill>
            </a:endParaRPr>
          </a:p>
        </p:txBody>
      </p:sp>
    </p:spTree>
    <p:extLst>
      <p:ext uri="{BB962C8B-B14F-4D97-AF65-F5344CB8AC3E}">
        <p14:creationId xmlns:p14="http://schemas.microsoft.com/office/powerpoint/2010/main" val="36587670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6594" name="Text Box 2"/>
          <p:cNvSpPr txBox="1">
            <a:spLocks noChangeArrowheads="1"/>
          </p:cNvSpPr>
          <p:nvPr/>
        </p:nvSpPr>
        <p:spPr bwMode="auto">
          <a:xfrm>
            <a:off x="323528" y="1687448"/>
            <a:ext cx="8568307" cy="2677656"/>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b="0" dirty="0">
                <a:latin typeface="+mj-ea"/>
                <a:ea typeface="+mj-ea"/>
              </a:rPr>
              <a:t>    通过反应机理的研究，可以了解决定反应速率的关键步骤，以便我们能主动控制反应速率，能更多更快的制造产品。</a:t>
            </a:r>
          </a:p>
          <a:p>
            <a:pPr>
              <a:lnSpc>
                <a:spcPct val="130000"/>
              </a:lnSpc>
              <a:spcBef>
                <a:spcPct val="50000"/>
              </a:spcBef>
              <a:defRPr/>
            </a:pPr>
            <a:r>
              <a:rPr kumimoji="0" lang="zh-CN" altLang="en-US" b="0" dirty="0">
                <a:latin typeface="+mj-ea"/>
                <a:ea typeface="+mj-ea"/>
              </a:rPr>
              <a:t>    反应机理研究在很大程度上决定于实验技术的发展。近年来，分子束、激光、闪光光解等新技术的发展，使人们已能够实验研究快速反应的动力学问题。</a:t>
            </a:r>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反应机理研究的意义</a:t>
            </a: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28</a:t>
            </a:fld>
            <a:endParaRPr lang="en-US" altLang="zh-CN" dirty="0">
              <a:solidFill>
                <a:srgbClr val="000000"/>
              </a:solidFill>
            </a:endParaRPr>
          </a:p>
        </p:txBody>
      </p:sp>
    </p:spTree>
    <p:extLst>
      <p:ext uri="{BB962C8B-B14F-4D97-AF65-F5344CB8AC3E}">
        <p14:creationId xmlns:p14="http://schemas.microsoft.com/office/powerpoint/2010/main" val="14974562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7618" name="Picture 2050"/>
          <p:cNvPicPr>
            <a:picLocks noChangeAspect="1" noChangeArrowheads="1"/>
          </p:cNvPicPr>
          <p:nvPr/>
        </p:nvPicPr>
        <p:blipFill>
          <a:blip r:embed="rId2">
            <a:lum bright="-18000" contrast="30000"/>
            <a:extLst>
              <a:ext uri="{28A0092B-C50C-407E-A947-70E740481C1C}">
                <a14:useLocalDpi xmlns:a14="http://schemas.microsoft.com/office/drawing/2010/main" val="0"/>
              </a:ext>
            </a:extLst>
          </a:blip>
          <a:srcRect/>
          <a:stretch>
            <a:fillRect/>
          </a:stretch>
        </p:blipFill>
        <p:spPr bwMode="auto">
          <a:xfrm>
            <a:off x="755576" y="2276872"/>
            <a:ext cx="2854325" cy="3887788"/>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07619" name="Picture 2051"/>
          <p:cNvPicPr>
            <a:picLocks noChangeAspect="1" noChangeArrowheads="1"/>
          </p:cNvPicPr>
          <p:nvPr/>
        </p:nvPicPr>
        <p:blipFill>
          <a:blip r:embed="rId3">
            <a:lum bright="-18000" contrast="42000"/>
            <a:extLst>
              <a:ext uri="{28A0092B-C50C-407E-A947-70E740481C1C}">
                <a14:useLocalDpi xmlns:a14="http://schemas.microsoft.com/office/drawing/2010/main" val="0"/>
              </a:ext>
            </a:extLst>
          </a:blip>
          <a:srcRect/>
          <a:stretch>
            <a:fillRect/>
          </a:stretch>
        </p:blipFill>
        <p:spPr bwMode="auto">
          <a:xfrm>
            <a:off x="5708576" y="2349897"/>
            <a:ext cx="2786062" cy="3816350"/>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nvGrpSpPr>
          <p:cNvPr id="75781" name="Group 2058"/>
          <p:cNvGrpSpPr>
            <a:grpSpLocks/>
          </p:cNvGrpSpPr>
          <p:nvPr/>
        </p:nvGrpSpPr>
        <p:grpSpPr bwMode="auto">
          <a:xfrm>
            <a:off x="1949450" y="1196752"/>
            <a:ext cx="5329238" cy="523875"/>
            <a:chOff x="1330" y="1118"/>
            <a:chExt cx="3637" cy="330"/>
          </a:xfrm>
        </p:grpSpPr>
        <p:sp>
          <p:nvSpPr>
            <p:cNvPr id="1007621" name="Text Box 2053"/>
            <p:cNvSpPr txBox="1">
              <a:spLocks noChangeArrowheads="1"/>
            </p:cNvSpPr>
            <p:nvPr/>
          </p:nvSpPr>
          <p:spPr bwMode="auto">
            <a:xfrm>
              <a:off x="1330" y="1118"/>
              <a:ext cx="3637" cy="330"/>
            </a:xfrm>
            <a:prstGeom prst="rect">
              <a:avLst/>
            </a:prstGeom>
            <a:noFill/>
            <a:ln w="9525">
              <a:noFill/>
              <a:miter lim="800000"/>
              <a:headEnd/>
              <a:tailEnd/>
            </a:ln>
            <a:effectLst/>
          </p:spPr>
          <p:txBody>
            <a:bodyPr wrap="none">
              <a:spAutoFit/>
            </a:bodyPr>
            <a:lstStyle/>
            <a:p>
              <a:pPr algn="ctr">
                <a:defRPr/>
              </a:pPr>
              <a:r>
                <a:rPr kumimoji="0" lang="en-US" altLang="zh-CN" sz="2800" dirty="0">
                  <a:solidFill>
                    <a:schemeClr val="tx2"/>
                  </a:solidFill>
                </a:rPr>
                <a:t>2H</a:t>
              </a:r>
              <a:r>
                <a:rPr kumimoji="0" lang="en-US" altLang="zh-CN" sz="2800" baseline="-25000" dirty="0">
                  <a:solidFill>
                    <a:schemeClr val="tx2"/>
                  </a:solidFill>
                </a:rPr>
                <a:t>2</a:t>
              </a:r>
              <a:r>
                <a:rPr kumimoji="0" lang="en-US" altLang="zh-CN" sz="2800" dirty="0">
                  <a:solidFill>
                    <a:schemeClr val="tx2"/>
                  </a:solidFill>
                </a:rPr>
                <a:t>O</a:t>
              </a:r>
              <a:r>
                <a:rPr kumimoji="0" lang="en-US" altLang="zh-CN" sz="2800" baseline="-25000" dirty="0">
                  <a:solidFill>
                    <a:schemeClr val="tx2"/>
                  </a:solidFill>
                </a:rPr>
                <a:t>2</a:t>
              </a:r>
              <a:r>
                <a:rPr kumimoji="0" lang="en-US" altLang="zh-CN" sz="2800" dirty="0">
                  <a:solidFill>
                    <a:schemeClr val="tx2"/>
                  </a:solidFill>
                </a:rPr>
                <a:t> (</a:t>
              </a:r>
              <a:r>
                <a:rPr kumimoji="0" lang="en-US" altLang="zh-CN" sz="2800" i="1" dirty="0" err="1">
                  <a:solidFill>
                    <a:schemeClr val="tx2"/>
                  </a:solidFill>
                </a:rPr>
                <a:t>aq</a:t>
              </a:r>
              <a:r>
                <a:rPr kumimoji="0" lang="en-US" altLang="zh-CN" sz="2800" dirty="0">
                  <a:solidFill>
                    <a:schemeClr val="tx2"/>
                  </a:solidFill>
                </a:rPr>
                <a:t>)          2H</a:t>
              </a:r>
              <a:r>
                <a:rPr kumimoji="0" lang="en-US" altLang="zh-CN" sz="2800" baseline="-25000" dirty="0">
                  <a:solidFill>
                    <a:schemeClr val="tx2"/>
                  </a:solidFill>
                </a:rPr>
                <a:t>2</a:t>
              </a:r>
              <a:r>
                <a:rPr kumimoji="0" lang="en-US" altLang="zh-CN" sz="2800" dirty="0">
                  <a:solidFill>
                    <a:schemeClr val="tx2"/>
                  </a:solidFill>
                </a:rPr>
                <a:t>O (</a:t>
              </a:r>
              <a:r>
                <a:rPr kumimoji="0" lang="en-US" altLang="zh-CN" sz="2800" i="1" dirty="0">
                  <a:solidFill>
                    <a:schemeClr val="tx2"/>
                  </a:solidFill>
                </a:rPr>
                <a:t>l</a:t>
              </a:r>
              <a:r>
                <a:rPr kumimoji="0" lang="en-US" altLang="zh-CN" sz="2800" dirty="0">
                  <a:solidFill>
                    <a:schemeClr val="tx2"/>
                  </a:solidFill>
                </a:rPr>
                <a:t>) + O</a:t>
              </a:r>
              <a:r>
                <a:rPr kumimoji="0" lang="en-US" altLang="zh-CN" sz="2800" baseline="-25000" dirty="0">
                  <a:solidFill>
                    <a:schemeClr val="tx2"/>
                  </a:solidFill>
                </a:rPr>
                <a:t>2</a:t>
              </a:r>
              <a:r>
                <a:rPr kumimoji="0" lang="en-US" altLang="zh-CN" sz="2800" dirty="0">
                  <a:solidFill>
                    <a:schemeClr val="tx2"/>
                  </a:solidFill>
                </a:rPr>
                <a:t> (</a:t>
              </a:r>
              <a:r>
                <a:rPr kumimoji="0" lang="en-US" altLang="zh-CN" sz="2800" i="1" dirty="0">
                  <a:solidFill>
                    <a:schemeClr val="tx2"/>
                  </a:solidFill>
                </a:rPr>
                <a:t>g</a:t>
              </a:r>
              <a:r>
                <a:rPr kumimoji="0" lang="en-US" altLang="zh-CN" sz="2800" dirty="0">
                  <a:solidFill>
                    <a:schemeClr val="tx2"/>
                  </a:solidFill>
                </a:rPr>
                <a:t>)</a:t>
              </a:r>
            </a:p>
          </p:txBody>
        </p:sp>
        <p:sp>
          <p:nvSpPr>
            <p:cNvPr id="75786" name="Line 2054"/>
            <p:cNvSpPr>
              <a:spLocks noChangeShapeType="1"/>
            </p:cNvSpPr>
            <p:nvPr/>
          </p:nvSpPr>
          <p:spPr bwMode="auto">
            <a:xfrm>
              <a:off x="2603" y="1292"/>
              <a:ext cx="468" cy="0"/>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007623" name="Text Box 2055"/>
          <p:cNvSpPr txBox="1">
            <a:spLocks noChangeArrowheads="1"/>
          </p:cNvSpPr>
          <p:nvPr/>
        </p:nvSpPr>
        <p:spPr bwMode="auto">
          <a:xfrm>
            <a:off x="3764533" y="4005660"/>
            <a:ext cx="1163638" cy="461962"/>
          </a:xfrm>
          <a:prstGeom prst="rect">
            <a:avLst/>
          </a:prstGeom>
          <a:noFill/>
          <a:ln w="9525" algn="ctr">
            <a:noFill/>
            <a:miter lim="800000"/>
            <a:headEnd/>
            <a:tailEnd/>
          </a:ln>
          <a:effectLst/>
        </p:spPr>
        <p:txBody>
          <a:bodyPr wrap="none">
            <a:spAutoFit/>
          </a:bodyPr>
          <a:lstStyle/>
          <a:p>
            <a:pPr>
              <a:defRPr/>
            </a:pPr>
            <a:r>
              <a:rPr kumimoji="0" lang="zh-CN" altLang="en-US" dirty="0">
                <a:solidFill>
                  <a:schemeClr val="tx2"/>
                </a:solidFill>
              </a:rPr>
              <a:t>加入</a:t>
            </a:r>
            <a:r>
              <a:rPr kumimoji="0" lang="en-US" altLang="zh-CN" dirty="0">
                <a:solidFill>
                  <a:schemeClr val="tx2"/>
                </a:solidFill>
              </a:rPr>
              <a:t>KI</a:t>
            </a:r>
            <a:endParaRPr kumimoji="0" lang="en-US" altLang="zh-CN" baseline="30000" dirty="0">
              <a:solidFill>
                <a:schemeClr val="tx2"/>
              </a:solidFill>
            </a:endParaRPr>
          </a:p>
        </p:txBody>
      </p:sp>
      <p:sp>
        <p:nvSpPr>
          <p:cNvPr id="1007624" name="AutoShape 2056"/>
          <p:cNvSpPr>
            <a:spLocks noChangeArrowheads="1"/>
          </p:cNvSpPr>
          <p:nvPr/>
        </p:nvSpPr>
        <p:spPr bwMode="auto">
          <a:xfrm>
            <a:off x="3692451" y="4221560"/>
            <a:ext cx="1944687" cy="917575"/>
          </a:xfrm>
          <a:prstGeom prst="rightArrow">
            <a:avLst>
              <a:gd name="adj1" fmla="val 50000"/>
              <a:gd name="adj2" fmla="val 79545"/>
            </a:avLst>
          </a:prstGeom>
          <a:gradFill rotWithShape="0">
            <a:gsLst>
              <a:gs pos="0">
                <a:srgbClr val="FFFF66"/>
              </a:gs>
              <a:gs pos="100000">
                <a:srgbClr val="FF00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en-US" altLang="zh-Hans" sz="3200" dirty="0">
                <a:solidFill>
                  <a:srgbClr val="C00000"/>
                </a:solidFill>
                <a:latin typeface="Arial" panose="020B0604020202020204" pitchFamily="34" charset="0"/>
                <a:ea typeface="黑体"/>
                <a:cs typeface="Arial" panose="020B0604020202020204" pitchFamily="34" charset="0"/>
              </a:rPr>
              <a:t>9</a:t>
            </a:r>
            <a:r>
              <a:rPr lang="en-US" altLang="zh-CN" sz="3200" dirty="0">
                <a:solidFill>
                  <a:srgbClr val="C00000"/>
                </a:solidFill>
                <a:latin typeface="Arial" panose="020B0604020202020204" pitchFamily="34" charset="0"/>
                <a:ea typeface="黑体"/>
                <a:cs typeface="Arial" panose="020B0604020202020204" pitchFamily="34" charset="0"/>
              </a:rPr>
              <a:t>.6 </a:t>
            </a:r>
            <a:r>
              <a:rPr lang="zh-CN" altLang="en-US" sz="3200" dirty="0">
                <a:solidFill>
                  <a:srgbClr val="C00000"/>
                </a:solidFill>
                <a:latin typeface="Arial" panose="020B0604020202020204" pitchFamily="34" charset="0"/>
                <a:ea typeface="黑体"/>
                <a:cs typeface="Arial" panose="020B0604020202020204" pitchFamily="34" charset="0"/>
              </a:rPr>
              <a:t>催化作用</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29</a:t>
            </a:fld>
            <a:endParaRPr lang="en-US" altLang="zh-CN" dirty="0">
              <a:solidFill>
                <a:srgbClr val="000000"/>
              </a:solidFill>
            </a:endParaRPr>
          </a:p>
        </p:txBody>
      </p:sp>
    </p:spTree>
    <p:extLst>
      <p:ext uri="{BB962C8B-B14F-4D97-AF65-F5344CB8AC3E}">
        <p14:creationId xmlns:p14="http://schemas.microsoft.com/office/powerpoint/2010/main" val="1475008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FG15_11">
            <a:extLst>
              <a:ext uri="{FF2B5EF4-FFF2-40B4-BE49-F238E27FC236}">
                <a16:creationId xmlns:a16="http://schemas.microsoft.com/office/drawing/2014/main" id="{2B5C706C-DBB0-A446-818D-B40075F29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8144" y="4391244"/>
            <a:ext cx="2787129" cy="209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3">
            <a:extLst>
              <a:ext uri="{FF2B5EF4-FFF2-40B4-BE49-F238E27FC236}">
                <a16:creationId xmlns:a16="http://schemas.microsoft.com/office/drawing/2014/main" id="{048168FA-D63E-6949-8620-7AD1874E1F2B}"/>
              </a:ext>
            </a:extLst>
          </p:cNvPr>
          <p:cNvSpPr txBox="1">
            <a:spLocks noChangeArrowheads="1"/>
          </p:cNvSpPr>
          <p:nvPr/>
        </p:nvSpPr>
        <p:spPr bwMode="auto">
          <a:xfrm>
            <a:off x="388317" y="1952354"/>
            <a:ext cx="6487939" cy="4243982"/>
          </a:xfrm>
          <a:prstGeom prst="rect">
            <a:avLst/>
          </a:prstGeom>
          <a:noFill/>
          <a:ln w="9525">
            <a:noFill/>
            <a:miter lim="800000"/>
            <a:headEnd/>
            <a:tailEnd/>
          </a:ln>
          <a:effectLst/>
        </p:spPr>
        <p:txBody>
          <a:bodyPr wrap="square" anchor="ctr">
            <a:spAutoFit/>
          </a:bodyPr>
          <a:lstStyle/>
          <a:p>
            <a:pPr marL="457200" indent="-457200" eaLnBrk="0" hangingPunct="0">
              <a:lnSpc>
                <a:spcPct val="140000"/>
              </a:lnSpc>
              <a:defRPr/>
            </a:pPr>
            <a:r>
              <a:rPr lang="en-US" altLang="zh-CN" sz="2800" dirty="0">
                <a:solidFill>
                  <a:schemeClr val="bg1">
                    <a:lumMod val="75000"/>
                  </a:schemeClr>
                </a:solidFill>
                <a:latin typeface="+mn-lt"/>
                <a:ea typeface="+mj-ea"/>
              </a:rPr>
              <a:t>9.1 </a:t>
            </a:r>
            <a:r>
              <a:rPr lang="zh-CN" altLang="en-US" sz="2800" dirty="0">
                <a:solidFill>
                  <a:schemeClr val="bg1">
                    <a:lumMod val="75000"/>
                  </a:schemeClr>
                </a:solidFill>
                <a:latin typeface="+mn-lt"/>
                <a:ea typeface="+mj-ea"/>
              </a:rPr>
              <a:t>什么是化学动力学？</a:t>
            </a:r>
          </a:p>
          <a:p>
            <a:pPr marL="457200" indent="-457200" eaLnBrk="0" hangingPunct="0">
              <a:lnSpc>
                <a:spcPct val="140000"/>
              </a:lnSpc>
              <a:defRPr/>
            </a:pPr>
            <a:r>
              <a:rPr lang="en-US" altLang="zh-CN" sz="2800" dirty="0">
                <a:solidFill>
                  <a:schemeClr val="bg1">
                    <a:lumMod val="75000"/>
                  </a:schemeClr>
                </a:solidFill>
                <a:latin typeface="+mn-lt"/>
                <a:ea typeface="+mj-ea"/>
              </a:rPr>
              <a:t>9.2 </a:t>
            </a:r>
            <a:r>
              <a:rPr lang="zh-CN" altLang="en-US" sz="2800" dirty="0">
                <a:solidFill>
                  <a:schemeClr val="bg1">
                    <a:lumMod val="75000"/>
                  </a:schemeClr>
                </a:solidFill>
                <a:latin typeface="+mn-lt"/>
                <a:ea typeface="+mj-ea"/>
              </a:rPr>
              <a:t>化学反应速率的含义及表示法</a:t>
            </a:r>
          </a:p>
          <a:p>
            <a:pPr marL="457200" indent="-457200" eaLnBrk="0" hangingPunct="0">
              <a:lnSpc>
                <a:spcPct val="140000"/>
              </a:lnSpc>
              <a:defRPr/>
            </a:pPr>
            <a:r>
              <a:rPr lang="en-US" altLang="zh-CN" sz="2800" dirty="0">
                <a:solidFill>
                  <a:schemeClr val="bg1">
                    <a:lumMod val="75000"/>
                  </a:schemeClr>
                </a:solidFill>
                <a:latin typeface="+mn-lt"/>
                <a:ea typeface="+mj-ea"/>
              </a:rPr>
              <a:t>9.3 </a:t>
            </a:r>
            <a:r>
              <a:rPr lang="zh-CN" altLang="en-US" sz="2800" dirty="0">
                <a:solidFill>
                  <a:schemeClr val="bg1">
                    <a:lumMod val="75000"/>
                  </a:schemeClr>
                </a:solidFill>
                <a:latin typeface="+mn-lt"/>
                <a:ea typeface="+mj-ea"/>
              </a:rPr>
              <a:t>反应速率方程</a:t>
            </a:r>
            <a:endParaRPr lang="en-US" altLang="zh-CN" sz="2800" dirty="0">
              <a:solidFill>
                <a:schemeClr val="bg1">
                  <a:lumMod val="75000"/>
                </a:schemeClr>
              </a:solidFill>
              <a:latin typeface="+mn-lt"/>
              <a:ea typeface="+mj-ea"/>
            </a:endParaRPr>
          </a:p>
          <a:p>
            <a:pPr marL="457200" indent="-457200" eaLnBrk="0" hangingPunct="0">
              <a:lnSpc>
                <a:spcPct val="140000"/>
              </a:lnSpc>
              <a:defRPr/>
            </a:pPr>
            <a:r>
              <a:rPr lang="en-US" altLang="zh-CN" sz="2800" dirty="0">
                <a:solidFill>
                  <a:schemeClr val="bg1">
                    <a:lumMod val="75000"/>
                  </a:schemeClr>
                </a:solidFill>
                <a:latin typeface="+mn-lt"/>
                <a:ea typeface="+mj-ea"/>
              </a:rPr>
              <a:t>9.4</a:t>
            </a:r>
            <a:r>
              <a:rPr lang="zh-CN" altLang="en-US" sz="2800" dirty="0">
                <a:solidFill>
                  <a:schemeClr val="bg1">
                    <a:lumMod val="75000"/>
                  </a:schemeClr>
                </a:solidFill>
                <a:latin typeface="+mn-lt"/>
                <a:ea typeface="+mj-ea"/>
              </a:rPr>
              <a:t> 温度对反应速率的影响 </a:t>
            </a:r>
            <a:r>
              <a:rPr lang="en-US" altLang="zh-CN" sz="2800" dirty="0">
                <a:solidFill>
                  <a:schemeClr val="bg1">
                    <a:lumMod val="75000"/>
                  </a:schemeClr>
                </a:solidFill>
                <a:latin typeface="+mn-lt"/>
                <a:ea typeface="+mj-ea"/>
              </a:rPr>
              <a:t>-</a:t>
            </a:r>
            <a:r>
              <a:rPr lang="zh-CN" altLang="en-US" sz="2800" dirty="0">
                <a:solidFill>
                  <a:schemeClr val="bg1">
                    <a:lumMod val="75000"/>
                  </a:schemeClr>
                </a:solidFill>
                <a:latin typeface="+mn-lt"/>
                <a:ea typeface="+mj-ea"/>
              </a:rPr>
              <a:t> 活化能</a:t>
            </a:r>
          </a:p>
          <a:p>
            <a:pPr marL="457200" indent="-457200" eaLnBrk="0" hangingPunct="0">
              <a:lnSpc>
                <a:spcPct val="140000"/>
              </a:lnSpc>
              <a:defRPr/>
            </a:pPr>
            <a:r>
              <a:rPr lang="en-US" altLang="zh-CN" sz="2800" dirty="0">
                <a:solidFill>
                  <a:srgbClr val="3333FF"/>
                </a:solidFill>
                <a:latin typeface="+mn-lt"/>
                <a:ea typeface="+mj-ea"/>
              </a:rPr>
              <a:t>9.5 </a:t>
            </a:r>
            <a:r>
              <a:rPr lang="zh-CN" altLang="en-US" sz="2800" dirty="0">
                <a:solidFill>
                  <a:srgbClr val="3333FF"/>
                </a:solidFill>
                <a:latin typeface="+mn-lt"/>
                <a:ea typeface="+mj-ea"/>
              </a:rPr>
              <a:t>反应机理</a:t>
            </a:r>
          </a:p>
          <a:p>
            <a:pPr marL="457200" indent="-457200" eaLnBrk="0" hangingPunct="0">
              <a:lnSpc>
                <a:spcPct val="140000"/>
              </a:lnSpc>
              <a:defRPr/>
            </a:pPr>
            <a:r>
              <a:rPr lang="en-US" altLang="zh-CN" sz="2800" dirty="0">
                <a:solidFill>
                  <a:srgbClr val="3333FF"/>
                </a:solidFill>
                <a:latin typeface="+mn-lt"/>
                <a:ea typeface="+mj-ea"/>
              </a:rPr>
              <a:t>9.6 </a:t>
            </a:r>
            <a:r>
              <a:rPr lang="zh-CN" altLang="en-US" sz="2800" dirty="0">
                <a:solidFill>
                  <a:srgbClr val="3333FF"/>
                </a:solidFill>
                <a:latin typeface="+mn-lt"/>
                <a:ea typeface="+mj-ea"/>
              </a:rPr>
              <a:t>催化作用</a:t>
            </a:r>
          </a:p>
          <a:p>
            <a:pPr marL="457200" indent="-457200" eaLnBrk="0" hangingPunct="0">
              <a:lnSpc>
                <a:spcPct val="140000"/>
              </a:lnSpc>
              <a:defRPr/>
            </a:pPr>
            <a:r>
              <a:rPr lang="en-US" altLang="zh-CN" sz="2800" dirty="0">
                <a:solidFill>
                  <a:srgbClr val="3333FF"/>
                </a:solidFill>
                <a:latin typeface="+mn-lt"/>
                <a:ea typeface="+mj-ea"/>
              </a:rPr>
              <a:t>9.7 </a:t>
            </a:r>
            <a:r>
              <a:rPr lang="zh-CN" altLang="en-US" sz="2800" dirty="0">
                <a:solidFill>
                  <a:srgbClr val="3333FF"/>
                </a:solidFill>
                <a:latin typeface="+mn-lt"/>
                <a:ea typeface="+mj-ea"/>
              </a:rPr>
              <a:t>分子发光基本原理与光化学</a:t>
            </a:r>
          </a:p>
        </p:txBody>
      </p:sp>
      <p:sp>
        <p:nvSpPr>
          <p:cNvPr id="2" name="Text Box 2">
            <a:extLst>
              <a:ext uri="{FF2B5EF4-FFF2-40B4-BE49-F238E27FC236}">
                <a16:creationId xmlns:a16="http://schemas.microsoft.com/office/drawing/2014/main" id="{2578E0B7-D5CA-7C53-C5D8-6AA32A1A9DE8}"/>
              </a:ext>
            </a:extLst>
          </p:cNvPr>
          <p:cNvSpPr txBox="1">
            <a:spLocks noChangeArrowheads="1"/>
          </p:cNvSpPr>
          <p:nvPr/>
        </p:nvSpPr>
        <p:spPr bwMode="auto">
          <a:xfrm>
            <a:off x="1115616" y="436198"/>
            <a:ext cx="7102475" cy="1281889"/>
          </a:xfrm>
          <a:prstGeom prst="rect">
            <a:avLst/>
          </a:prstGeom>
          <a:noFill/>
          <a:ln w="9525">
            <a:noFill/>
            <a:miter lim="800000"/>
            <a:headEnd/>
            <a:tailEnd/>
          </a:ln>
          <a:effectLst/>
        </p:spPr>
        <p:txBody>
          <a:bodyPr>
            <a:spAutoFit/>
          </a:bodyPr>
          <a:lstStyle/>
          <a:p>
            <a:pPr>
              <a:lnSpc>
                <a:spcPct val="130000"/>
              </a:lnSpc>
              <a:defRPr/>
            </a:pPr>
            <a:r>
              <a:rPr kumimoji="0" lang="zh-CN" altLang="en-US" sz="3200" dirty="0">
                <a:solidFill>
                  <a:srgbClr val="C00000"/>
                </a:solidFill>
                <a:latin typeface="+mj-ea"/>
                <a:ea typeface="+mj-ea"/>
              </a:rPr>
              <a:t>第九章  化学反应动力学基础</a:t>
            </a:r>
          </a:p>
          <a:p>
            <a:pPr>
              <a:lnSpc>
                <a:spcPct val="130000"/>
              </a:lnSpc>
              <a:defRPr/>
            </a:pPr>
            <a:r>
              <a:rPr kumimoji="0" lang="zh-CN" altLang="en-US" sz="3200" dirty="0">
                <a:solidFill>
                  <a:srgbClr val="C00000"/>
                </a:solidFill>
                <a:latin typeface="+mj-ea"/>
                <a:ea typeface="+mj-ea"/>
              </a:rPr>
              <a:t>        </a:t>
            </a:r>
            <a:r>
              <a:rPr kumimoji="0" lang="en-US" altLang="zh-CN" sz="3200" dirty="0">
                <a:solidFill>
                  <a:srgbClr val="C00000"/>
                </a:solidFill>
                <a:latin typeface="+mj-ea"/>
                <a:ea typeface="+mj-ea"/>
              </a:rPr>
              <a:t>—— </a:t>
            </a:r>
            <a:r>
              <a:rPr kumimoji="0" lang="zh-CN" altLang="en-US" sz="3200" dirty="0">
                <a:solidFill>
                  <a:srgbClr val="C00000"/>
                </a:solidFill>
                <a:latin typeface="+mj-ea"/>
                <a:ea typeface="+mj-ea"/>
              </a:rPr>
              <a:t>反应速率与反应机理</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EFC3E2EB-BF5E-C74E-9CD1-7FE09F320D14}"/>
              </a:ext>
            </a:extLst>
          </p:cNvPr>
          <p:cNvSpPr>
            <a:spLocks noGrp="1"/>
          </p:cNvSpPr>
          <p:nvPr>
            <p:ph type="ftr" sz="quarter" idx="10"/>
          </p:nvPr>
        </p:nvSpPr>
        <p:spPr/>
        <p:txBody>
          <a:bodyPr/>
          <a:lstStyle/>
          <a:p>
            <a:pPr>
              <a:defRPr/>
            </a:pPr>
            <a:fld id="{DF0A6764-F8AE-4256-B866-94C26512E199}" type="slidenum">
              <a:rPr lang="zh-CN" altLang="en-US" smtClean="0"/>
              <a:pPr>
                <a:defRPr/>
              </a:pPr>
              <a:t>30</a:t>
            </a:fld>
            <a:endParaRPr lang="en-US" altLang="zh-CN"/>
          </a:p>
        </p:txBody>
      </p:sp>
      <p:sp>
        <p:nvSpPr>
          <p:cNvPr id="3" name="Rectangle 48">
            <a:extLst>
              <a:ext uri="{FF2B5EF4-FFF2-40B4-BE49-F238E27FC236}">
                <a16:creationId xmlns:a16="http://schemas.microsoft.com/office/drawing/2014/main" id="{E882E55E-FA99-324F-A868-CB6A0407CD07}"/>
              </a:ext>
            </a:extLst>
          </p:cNvPr>
          <p:cNvSpPr>
            <a:spLocks noChangeArrowheads="1"/>
          </p:cNvSpPr>
          <p:nvPr/>
        </p:nvSpPr>
        <p:spPr bwMode="auto">
          <a:xfrm>
            <a:off x="76200" y="1143000"/>
            <a:ext cx="8839200" cy="54845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dirty="0">
                <a:solidFill>
                  <a:srgbClr val="FF0000"/>
                </a:solidFill>
                <a:ea typeface="宋体" panose="02010600030101010101" pitchFamily="2" charset="-122"/>
              </a:rPr>
              <a:t>Catalysis: </a:t>
            </a:r>
            <a:r>
              <a:rPr lang="en-US" altLang="zh-CN" dirty="0">
                <a:ea typeface="宋体" panose="02010600030101010101" pitchFamily="2" charset="-122"/>
              </a:rPr>
              <a:t>1835~1836</a:t>
            </a:r>
            <a:r>
              <a:rPr lang="zh-CN" altLang="en-US" dirty="0">
                <a:ea typeface="宋体" panose="02010600030101010101" pitchFamily="2" charset="-122"/>
              </a:rPr>
              <a:t>年，瑞典学者</a:t>
            </a:r>
            <a:r>
              <a:rPr lang="en-US" altLang="zh-CN" dirty="0" err="1">
                <a:ea typeface="宋体" panose="02010600030101010101" pitchFamily="2" charset="-122"/>
              </a:rPr>
              <a:t>J.J.Berzelius</a:t>
            </a:r>
            <a:r>
              <a:rPr lang="zh-CN" altLang="en-US" dirty="0">
                <a:ea typeface="宋体" panose="02010600030101010101" pitchFamily="2" charset="-122"/>
              </a:rPr>
              <a:t>提出，“</a:t>
            </a:r>
            <a:r>
              <a:rPr lang="en-US" altLang="zh-CN" dirty="0" err="1">
                <a:ea typeface="宋体" panose="02010600030101010101" pitchFamily="2" charset="-122"/>
              </a:rPr>
              <a:t>cata</a:t>
            </a:r>
            <a:r>
              <a:rPr lang="en-US" altLang="zh-CN" dirty="0">
                <a:ea typeface="宋体" panose="02010600030101010101" pitchFamily="2" charset="-122"/>
              </a:rPr>
              <a:t>”</a:t>
            </a:r>
          </a:p>
          <a:p>
            <a:r>
              <a:rPr lang="zh-CN" altLang="en-US" dirty="0">
                <a:ea typeface="宋体" panose="02010600030101010101" pitchFamily="2" charset="-122"/>
              </a:rPr>
              <a:t>意思是“</a:t>
            </a:r>
            <a:r>
              <a:rPr lang="en-US" altLang="zh-CN" dirty="0">
                <a:ea typeface="宋体" panose="02010600030101010101" pitchFamily="2" charset="-122"/>
              </a:rPr>
              <a:t>down”,</a:t>
            </a:r>
            <a:r>
              <a:rPr lang="zh-CN" altLang="en-US" dirty="0">
                <a:ea typeface="宋体" panose="02010600030101010101" pitchFamily="2" charset="-122"/>
              </a:rPr>
              <a:t>而“</a:t>
            </a:r>
            <a:r>
              <a:rPr lang="en-US" altLang="zh-CN" dirty="0">
                <a:ea typeface="宋体" panose="02010600030101010101" pitchFamily="2" charset="-122"/>
              </a:rPr>
              <a:t>lysis”</a:t>
            </a:r>
            <a:r>
              <a:rPr lang="zh-CN" altLang="en-US" dirty="0">
                <a:ea typeface="宋体" panose="02010600030101010101" pitchFamily="2" charset="-122"/>
              </a:rPr>
              <a:t>为动词，意思是分裂或者破坏，当时认为:“一种催化剂是破坏阻碍化学反应进行的正常力。</a:t>
            </a:r>
          </a:p>
          <a:p>
            <a:r>
              <a:rPr lang="zh-CN" altLang="en-US" dirty="0">
                <a:ea typeface="宋体" panose="02010600030101010101" pitchFamily="2" charset="-122"/>
              </a:rPr>
              <a:t> </a:t>
            </a:r>
          </a:p>
          <a:p>
            <a:r>
              <a:rPr lang="zh-CN" altLang="en-US" dirty="0">
                <a:ea typeface="宋体" panose="02010600030101010101" pitchFamily="2" charset="-122"/>
              </a:rPr>
              <a:t>1901年德国物理化学家 </a:t>
            </a:r>
            <a:r>
              <a:rPr lang="en-US" altLang="zh-CN" dirty="0">
                <a:ea typeface="宋体" panose="02010600030101010101" pitchFamily="2" charset="-122"/>
              </a:rPr>
              <a:t>W</a:t>
            </a:r>
            <a:r>
              <a:rPr lang="zh-CN" altLang="en-US" dirty="0">
                <a:ea typeface="宋体" panose="02010600030101010101" pitchFamily="2" charset="-122"/>
              </a:rPr>
              <a:t> </a:t>
            </a:r>
            <a:r>
              <a:rPr lang="en-US" altLang="zh-CN" dirty="0">
                <a:ea typeface="宋体" panose="02010600030101010101" pitchFamily="2" charset="-122"/>
              </a:rPr>
              <a:t>.</a:t>
            </a:r>
            <a:r>
              <a:rPr lang="zh-CN" altLang="en-US" dirty="0">
                <a:ea typeface="宋体" panose="02010600030101010101" pitchFamily="2" charset="-122"/>
              </a:rPr>
              <a:t> </a:t>
            </a:r>
            <a:r>
              <a:rPr lang="en-US" altLang="zh-CN" dirty="0">
                <a:ea typeface="宋体" panose="02010600030101010101" pitchFamily="2" charset="-122"/>
              </a:rPr>
              <a:t>Ostwald</a:t>
            </a:r>
            <a:r>
              <a:rPr lang="zh-CN" altLang="en-US" dirty="0">
                <a:ea typeface="宋体" panose="02010600030101010101" pitchFamily="2" charset="-122"/>
              </a:rPr>
              <a:t> 提出催化剂定义:“催化剂是可以改变化学反应的速度，但最后不出现在生成物中的物质”</a:t>
            </a:r>
          </a:p>
          <a:p>
            <a:endParaRPr lang="zh-CN" altLang="en-US" dirty="0">
              <a:ea typeface="宋体" panose="02010600030101010101" pitchFamily="2" charset="-122"/>
            </a:endParaRPr>
          </a:p>
          <a:p>
            <a:r>
              <a:rPr lang="zh-CN" altLang="en-US" dirty="0">
                <a:ea typeface="宋体" panose="02010600030101010101" pitchFamily="2" charset="-122"/>
              </a:rPr>
              <a:t>1903年法国科学家 </a:t>
            </a:r>
            <a:r>
              <a:rPr lang="en-US" altLang="zh-CN" dirty="0">
                <a:ea typeface="宋体" panose="02010600030101010101" pitchFamily="2" charset="-122"/>
              </a:rPr>
              <a:t>P</a:t>
            </a:r>
            <a:r>
              <a:rPr lang="zh-CN" altLang="en-US" dirty="0">
                <a:ea typeface="宋体" panose="02010600030101010101" pitchFamily="2" charset="-122"/>
              </a:rPr>
              <a:t> </a:t>
            </a:r>
            <a:r>
              <a:rPr lang="en-US" altLang="zh-CN" dirty="0">
                <a:ea typeface="宋体" panose="02010600030101010101" pitchFamily="2" charset="-122"/>
              </a:rPr>
              <a:t>.</a:t>
            </a:r>
            <a:r>
              <a:rPr lang="zh-CN" altLang="en-US" dirty="0">
                <a:ea typeface="宋体" panose="02010600030101010101" pitchFamily="2" charset="-122"/>
              </a:rPr>
              <a:t> </a:t>
            </a:r>
            <a:r>
              <a:rPr lang="en-US" altLang="zh-CN" dirty="0">
                <a:ea typeface="宋体" panose="02010600030101010101" pitchFamily="2" charset="-122"/>
              </a:rPr>
              <a:t>Sabatier</a:t>
            </a:r>
            <a:r>
              <a:rPr lang="zh-CN" altLang="en-US" dirty="0">
                <a:ea typeface="宋体" panose="02010600030101010101" pitchFamily="2" charset="-122"/>
              </a:rPr>
              <a:t> 提出:“催化剂能引发化学反应或加速化学反应，但本身不发生变化。</a:t>
            </a:r>
          </a:p>
          <a:p>
            <a:endParaRPr lang="zh-CN" altLang="en-US" dirty="0">
              <a:ea typeface="宋体" panose="02010600030101010101" pitchFamily="2" charset="-122"/>
            </a:endParaRPr>
          </a:p>
          <a:p>
            <a:pPr>
              <a:lnSpc>
                <a:spcPct val="120000"/>
              </a:lnSpc>
            </a:pPr>
            <a:r>
              <a:rPr lang="zh-CN" altLang="en-US" dirty="0">
                <a:ea typeface="宋体" panose="02010600030101010101" pitchFamily="2" charset="-122"/>
              </a:rPr>
              <a:t>1981年 </a:t>
            </a:r>
            <a:r>
              <a:rPr lang="en-US" altLang="zh-CN" dirty="0">
                <a:ea typeface="宋体" panose="02010600030101010101" pitchFamily="2" charset="-122"/>
              </a:rPr>
              <a:t>IUPAC</a:t>
            </a:r>
            <a:r>
              <a:rPr lang="zh-CN" altLang="en-US" dirty="0">
                <a:ea typeface="宋体" panose="02010600030101010101" pitchFamily="2" charset="-122"/>
              </a:rPr>
              <a:t> 提出的定义:“</a:t>
            </a:r>
            <a:r>
              <a:rPr lang="zh-CN" altLang="en-US" b="0" dirty="0">
                <a:solidFill>
                  <a:srgbClr val="3333FF"/>
                </a:solidFill>
                <a:latin typeface="+mn-lt"/>
                <a:ea typeface="+mj-ea"/>
              </a:rPr>
              <a:t>催化剂是一种物质，它能够加快反应的速率而不改变该反应的标准</a:t>
            </a:r>
            <a:r>
              <a:rPr lang="en-US" altLang="zh-CN" b="0" dirty="0">
                <a:solidFill>
                  <a:srgbClr val="3333FF"/>
                </a:solidFill>
                <a:latin typeface="+mn-lt"/>
                <a:ea typeface="+mj-ea"/>
              </a:rPr>
              <a:t>Gibbs</a:t>
            </a:r>
            <a:r>
              <a:rPr lang="zh-CN" altLang="en-US" b="0" dirty="0">
                <a:solidFill>
                  <a:srgbClr val="3333FF"/>
                </a:solidFill>
                <a:latin typeface="+mn-lt"/>
                <a:ea typeface="+mj-ea"/>
              </a:rPr>
              <a:t>自由能变化。这种作用称为催化作用，涉及催化剂的反应称为催化反应</a:t>
            </a:r>
            <a:r>
              <a:rPr lang="zh-CN" altLang="en-US" dirty="0">
                <a:ea typeface="宋体" panose="02010600030101010101" pitchFamily="2" charset="-122"/>
              </a:rPr>
              <a:t>。”</a:t>
            </a:r>
          </a:p>
          <a:p>
            <a:r>
              <a:rPr lang="zh-CN" altLang="en-US" dirty="0">
                <a:ea typeface="宋体" panose="02010600030101010101" pitchFamily="2" charset="-122"/>
              </a:rPr>
              <a:t>                                 </a:t>
            </a:r>
          </a:p>
        </p:txBody>
      </p:sp>
      <p:sp>
        <p:nvSpPr>
          <p:cNvPr id="4" name="矩形 3">
            <a:extLst>
              <a:ext uri="{FF2B5EF4-FFF2-40B4-BE49-F238E27FC236}">
                <a16:creationId xmlns:a16="http://schemas.microsoft.com/office/drawing/2014/main" id="{F1AD4190-59E3-B141-8E44-91F6FA83537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6">
            <a:extLst>
              <a:ext uri="{FF2B5EF4-FFF2-40B4-BE49-F238E27FC236}">
                <a16:creationId xmlns:a16="http://schemas.microsoft.com/office/drawing/2014/main" id="{0707AAE8-AEF4-9348-BC0A-3F16BDC58EFD}"/>
              </a:ext>
            </a:extLst>
          </p:cNvPr>
          <p:cNvSpPr>
            <a:spLocks noChangeArrowheads="1"/>
          </p:cNvSpPr>
          <p:nvPr/>
        </p:nvSpPr>
        <p:spPr bwMode="auto">
          <a:xfrm>
            <a:off x="183569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催化作用的定义</a:t>
            </a:r>
          </a:p>
        </p:txBody>
      </p:sp>
    </p:spTree>
    <p:extLst>
      <p:ext uri="{BB962C8B-B14F-4D97-AF65-F5344CB8AC3E}">
        <p14:creationId xmlns:p14="http://schemas.microsoft.com/office/powerpoint/2010/main" val="606871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1715" name="Text Box 3"/>
          <p:cNvSpPr txBox="1">
            <a:spLocks noChangeArrowheads="1"/>
          </p:cNvSpPr>
          <p:nvPr/>
        </p:nvSpPr>
        <p:spPr bwMode="auto">
          <a:xfrm>
            <a:off x="258242" y="1124744"/>
            <a:ext cx="5105846" cy="5146730"/>
          </a:xfrm>
          <a:prstGeom prst="rect">
            <a:avLst/>
          </a:prstGeom>
          <a:noFill/>
          <a:ln w="9525" algn="ctr">
            <a:noFill/>
            <a:miter lim="800000"/>
            <a:headEnd/>
            <a:tailEnd/>
          </a:ln>
          <a:effectLst/>
        </p:spPr>
        <p:txBody>
          <a:bodyPr wrap="square">
            <a:spAutoFit/>
          </a:bodyPr>
          <a:lstStyle/>
          <a:p>
            <a:pPr>
              <a:lnSpc>
                <a:spcPct val="120000"/>
              </a:lnSpc>
              <a:spcAft>
                <a:spcPct val="50000"/>
              </a:spcAft>
              <a:defRPr/>
            </a:pPr>
            <a:r>
              <a:rPr kumimoji="0" lang="zh-CN" altLang="en-US" b="0" dirty="0">
                <a:latin typeface="+mn-lt"/>
                <a:ea typeface="+mj-ea"/>
              </a:rPr>
              <a:t>    催化剂之所以能加快化学反应速率是因为通过改变反应历程降低了活化能：</a:t>
            </a:r>
          </a:p>
          <a:p>
            <a:pPr>
              <a:lnSpc>
                <a:spcPct val="120000"/>
              </a:lnSpc>
              <a:spcAft>
                <a:spcPct val="50000"/>
              </a:spcAft>
              <a:defRPr/>
            </a:pPr>
            <a:r>
              <a:rPr kumimoji="0" lang="zh-CN" altLang="en-US" b="0" dirty="0">
                <a:latin typeface="+mn-lt"/>
                <a:ea typeface="+mj-ea"/>
              </a:rPr>
              <a:t>      </a:t>
            </a:r>
          </a:p>
          <a:p>
            <a:pPr>
              <a:lnSpc>
                <a:spcPct val="120000"/>
              </a:lnSpc>
              <a:spcBef>
                <a:spcPct val="150000"/>
              </a:spcBef>
              <a:defRPr/>
            </a:pPr>
            <a:r>
              <a:rPr kumimoji="0" lang="zh-CN" altLang="en-US" b="0" dirty="0">
                <a:latin typeface="+mn-lt"/>
                <a:ea typeface="+mj-ea"/>
              </a:rPr>
              <a:t>    由于催化剂同时并以同样程度改变正向反应和逆向反应的速率，因此不会影响平衡位置，只会改变到达平衡的时间。</a:t>
            </a:r>
          </a:p>
          <a:p>
            <a:pPr>
              <a:lnSpc>
                <a:spcPct val="120000"/>
              </a:lnSpc>
              <a:spcBef>
                <a:spcPct val="50000"/>
              </a:spcBef>
              <a:spcAft>
                <a:spcPct val="50000"/>
              </a:spcAft>
              <a:defRPr/>
            </a:pPr>
            <a:r>
              <a:rPr kumimoji="0" lang="zh-CN" altLang="en-US" b="0" dirty="0">
                <a:latin typeface="+mn-lt"/>
                <a:ea typeface="+mj-ea"/>
              </a:rPr>
              <a:t>催化剂参与了反应，但并没有被消耗</a:t>
            </a:r>
          </a:p>
        </p:txBody>
      </p:sp>
      <p:pic>
        <p:nvPicPr>
          <p:cNvPr id="81925" name="Picture 4"/>
          <p:cNvPicPr>
            <a:picLocks noChangeAspect="1" noChangeArrowheads="1"/>
          </p:cNvPicPr>
          <p:nvPr/>
        </p:nvPicPr>
        <p:blipFill>
          <a:blip r:embed="rId2">
            <a:lum bright="-24000" contrast="24000"/>
            <a:extLst>
              <a:ext uri="{28A0092B-C50C-407E-A947-70E740481C1C}">
                <a14:useLocalDpi xmlns:a14="http://schemas.microsoft.com/office/drawing/2010/main" val="0"/>
              </a:ext>
            </a:extLst>
          </a:blip>
          <a:srcRect/>
          <a:stretch>
            <a:fillRect/>
          </a:stretch>
        </p:blipFill>
        <p:spPr bwMode="auto">
          <a:xfrm>
            <a:off x="5508104" y="1036439"/>
            <a:ext cx="2846036" cy="4624809"/>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11717" name="Text Box 5"/>
          <p:cNvSpPr txBox="1">
            <a:spLocks noChangeArrowheads="1"/>
          </p:cNvSpPr>
          <p:nvPr/>
        </p:nvSpPr>
        <p:spPr bwMode="auto">
          <a:xfrm>
            <a:off x="5436096" y="5766137"/>
            <a:ext cx="2988807" cy="1015663"/>
          </a:xfrm>
          <a:prstGeom prst="rect">
            <a:avLst/>
          </a:prstGeom>
          <a:noFill/>
          <a:ln w="9525" algn="ctr">
            <a:noFill/>
            <a:miter lim="800000"/>
            <a:headEnd/>
            <a:tailEnd/>
          </a:ln>
          <a:effectLst/>
        </p:spPr>
        <p:txBody>
          <a:bodyPr wrap="square">
            <a:spAutoFit/>
          </a:bodyPr>
          <a:lstStyle/>
          <a:p>
            <a:pPr algn="ctr">
              <a:defRPr/>
            </a:pPr>
            <a:r>
              <a:rPr kumimoji="0" lang="zh-CN" altLang="en-US" sz="2000" b="0" dirty="0">
                <a:solidFill>
                  <a:srgbClr val="3333FF"/>
                </a:solidFill>
                <a:latin typeface="+mj-ea"/>
                <a:ea typeface="+mj-ea"/>
              </a:rPr>
              <a:t>催化剂可以提供新的具有较低活化能的反应路径，因此加速反应进行</a:t>
            </a:r>
            <a:endParaRPr kumimoji="0" lang="en-US" altLang="zh-CN" sz="2000" b="0" dirty="0">
              <a:solidFill>
                <a:srgbClr val="3333FF"/>
              </a:solidFill>
              <a:latin typeface="+mj-ea"/>
              <a:ea typeface="+mj-ea"/>
            </a:endParaRPr>
          </a:p>
        </p:txBody>
      </p:sp>
      <p:grpSp>
        <p:nvGrpSpPr>
          <p:cNvPr id="81927" name="Group 11"/>
          <p:cNvGrpSpPr>
            <a:grpSpLocks/>
          </p:cNvGrpSpPr>
          <p:nvPr/>
        </p:nvGrpSpPr>
        <p:grpSpPr bwMode="auto">
          <a:xfrm>
            <a:off x="899592" y="2533774"/>
            <a:ext cx="3744912" cy="1111250"/>
            <a:chOff x="859" y="1499"/>
            <a:chExt cx="2212" cy="700"/>
          </a:xfrm>
        </p:grpSpPr>
        <p:sp>
          <p:nvSpPr>
            <p:cNvPr id="1011718" name="Text Box 6"/>
            <p:cNvSpPr txBox="1">
              <a:spLocks noChangeArrowheads="1"/>
            </p:cNvSpPr>
            <p:nvPr/>
          </p:nvSpPr>
          <p:spPr bwMode="auto">
            <a:xfrm>
              <a:off x="859" y="1499"/>
              <a:ext cx="2212" cy="288"/>
            </a:xfrm>
            <a:prstGeom prst="rect">
              <a:avLst/>
            </a:prstGeom>
            <a:noFill/>
            <a:ln w="9525">
              <a:noFill/>
              <a:miter lim="800000"/>
              <a:headEnd/>
              <a:tailEnd/>
            </a:ln>
            <a:effectLst/>
          </p:spPr>
          <p:txBody>
            <a:bodyPr>
              <a:spAutoFit/>
            </a:bodyPr>
            <a:lstStyle/>
            <a:p>
              <a:pPr>
                <a:defRPr/>
              </a:pPr>
              <a:r>
                <a:rPr kumimoji="0" lang="en-US" altLang="zh-CN" i="1" dirty="0"/>
                <a:t>k</a:t>
              </a:r>
              <a:r>
                <a:rPr kumimoji="0" lang="en-US" altLang="zh-CN" dirty="0"/>
                <a:t> = </a:t>
              </a:r>
              <a:r>
                <a:rPr kumimoji="0" lang="en-US" altLang="zh-CN" i="1" dirty="0"/>
                <a:t>A </a:t>
              </a:r>
              <a:r>
                <a:rPr kumimoji="0" lang="en-US" altLang="zh-CN" sz="2000" i="1" dirty="0"/>
                <a:t>•</a:t>
              </a:r>
              <a:r>
                <a:rPr kumimoji="0" lang="en-US" altLang="zh-CN" i="1" dirty="0"/>
                <a:t> </a:t>
              </a:r>
              <a:r>
                <a:rPr kumimoji="0" lang="en-US" altLang="zh-CN" dirty="0"/>
                <a:t>exp(</a:t>
              </a:r>
              <a:r>
                <a:rPr kumimoji="0" lang="en-US" altLang="zh-CN" dirty="0">
                  <a:sym typeface="Symbol" pitchFamily="18" charset="2"/>
                </a:rPr>
                <a:t></a:t>
              </a:r>
              <a:r>
                <a:rPr kumimoji="0" lang="en-US" altLang="zh-CN" i="1" dirty="0" err="1"/>
                <a:t>E</a:t>
              </a:r>
              <a:r>
                <a:rPr kumimoji="0" lang="en-US" altLang="zh-CN" baseline="-25000" dirty="0" err="1"/>
                <a:t>a</a:t>
              </a:r>
              <a:r>
                <a:rPr kumimoji="0" lang="zh-CN" altLang="en-US" baseline="-25000" dirty="0"/>
                <a:t> </a:t>
              </a:r>
              <a:r>
                <a:rPr kumimoji="0" lang="en-US" altLang="zh-CN" i="1" dirty="0"/>
                <a:t>/</a:t>
              </a:r>
              <a:r>
                <a:rPr kumimoji="0" lang="zh-CN" altLang="en-US" i="1" dirty="0"/>
                <a:t> </a:t>
              </a:r>
              <a:r>
                <a:rPr kumimoji="0" lang="en-US" altLang="zh-CN" i="1" dirty="0"/>
                <a:t>RT </a:t>
              </a:r>
              <a:r>
                <a:rPr kumimoji="0" lang="en-US" altLang="zh-CN" dirty="0"/>
                <a:t>)</a:t>
              </a:r>
              <a:endParaRPr kumimoji="0" lang="en-US" altLang="zh-CN" i="1" dirty="0"/>
            </a:p>
          </p:txBody>
        </p:sp>
        <p:sp>
          <p:nvSpPr>
            <p:cNvPr id="1011719" name="Text Box 7"/>
            <p:cNvSpPr txBox="1">
              <a:spLocks noChangeArrowheads="1"/>
            </p:cNvSpPr>
            <p:nvPr/>
          </p:nvSpPr>
          <p:spPr bwMode="auto">
            <a:xfrm>
              <a:off x="1351" y="1908"/>
              <a:ext cx="291" cy="291"/>
            </a:xfrm>
            <a:prstGeom prst="rect">
              <a:avLst/>
            </a:prstGeom>
            <a:noFill/>
            <a:ln w="9525">
              <a:noFill/>
              <a:miter lim="800000"/>
              <a:headEnd/>
              <a:tailEnd/>
            </a:ln>
            <a:effectLst/>
          </p:spPr>
          <p:txBody>
            <a:bodyPr wrap="none">
              <a:spAutoFit/>
            </a:bodyPr>
            <a:lstStyle/>
            <a:p>
              <a:pPr>
                <a:defRPr/>
              </a:pPr>
              <a:r>
                <a:rPr kumimoji="0" lang="en-US" altLang="zh-CN" i="1"/>
                <a:t>E</a:t>
              </a:r>
              <a:r>
                <a:rPr kumimoji="0" lang="en-US" altLang="zh-CN" baseline="-25000"/>
                <a:t>a</a:t>
              </a:r>
              <a:endParaRPr kumimoji="0" lang="en-US" altLang="zh-CN"/>
            </a:p>
          </p:txBody>
        </p:sp>
        <p:sp>
          <p:nvSpPr>
            <p:cNvPr id="81930" name="Line 8"/>
            <p:cNvSpPr>
              <a:spLocks noChangeShapeType="1"/>
            </p:cNvSpPr>
            <p:nvPr/>
          </p:nvSpPr>
          <p:spPr bwMode="auto">
            <a:xfrm>
              <a:off x="1667" y="1931"/>
              <a:ext cx="0" cy="24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1721" name="Text Box 9"/>
            <p:cNvSpPr txBox="1">
              <a:spLocks noChangeArrowheads="1"/>
            </p:cNvSpPr>
            <p:nvPr/>
          </p:nvSpPr>
          <p:spPr bwMode="auto">
            <a:xfrm>
              <a:off x="2090" y="1908"/>
              <a:ext cx="200" cy="291"/>
            </a:xfrm>
            <a:prstGeom prst="rect">
              <a:avLst/>
            </a:prstGeom>
            <a:noFill/>
            <a:ln w="9525">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i="1"/>
                <a:t>k</a:t>
              </a:r>
            </a:p>
          </p:txBody>
        </p:sp>
        <p:sp>
          <p:nvSpPr>
            <p:cNvPr id="81932" name="Line 10"/>
            <p:cNvSpPr>
              <a:spLocks noChangeShapeType="1"/>
            </p:cNvSpPr>
            <p:nvPr/>
          </p:nvSpPr>
          <p:spPr bwMode="auto">
            <a:xfrm flipV="1">
              <a:off x="2348" y="1931"/>
              <a:ext cx="0" cy="240"/>
            </a:xfrm>
            <a:prstGeom prst="line">
              <a:avLst/>
            </a:prstGeom>
            <a:noFill/>
            <a:ln w="28575">
              <a:solidFill>
                <a:srgbClr val="FF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619672"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催化作用的基本原理</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31</a:t>
            </a:fld>
            <a:endParaRPr lang="en-US" altLang="zh-CN" dirty="0">
              <a:solidFill>
                <a:srgbClr val="000000"/>
              </a:solidFill>
            </a:endParaRPr>
          </a:p>
        </p:txBody>
      </p:sp>
    </p:spTree>
    <p:extLst>
      <p:ext uri="{BB962C8B-B14F-4D97-AF65-F5344CB8AC3E}">
        <p14:creationId xmlns:p14="http://schemas.microsoft.com/office/powerpoint/2010/main" val="30476963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8" name="Rectangle 2">
            <a:extLst>
              <a:ext uri="{FF2B5EF4-FFF2-40B4-BE49-F238E27FC236}">
                <a16:creationId xmlns:a16="http://schemas.microsoft.com/office/drawing/2014/main" id="{F2CF9611-1ABA-E949-B233-250A00BB7E6F}"/>
              </a:ext>
            </a:extLst>
          </p:cNvPr>
          <p:cNvSpPr>
            <a:spLocks noChangeArrowheads="1"/>
          </p:cNvSpPr>
          <p:nvPr/>
        </p:nvSpPr>
        <p:spPr bwMode="auto">
          <a:xfrm>
            <a:off x="1143000" y="0"/>
            <a:ext cx="7793038"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sz="2400">
                <a:solidFill>
                  <a:schemeClr val="tx1"/>
                </a:solidFill>
                <a:latin typeface="Times New Roman" panose="02020603050405020304" pitchFamily="18" charset="0"/>
                <a:cs typeface="Arial" panose="020B0604020202020204" pitchFamily="34" charset="0"/>
              </a:defRPr>
            </a:lvl1pPr>
            <a:lvl2pPr>
              <a:defRPr sz="2400">
                <a:solidFill>
                  <a:schemeClr val="tx1"/>
                </a:solidFill>
                <a:latin typeface="Times New Roman" panose="02020603050405020304" pitchFamily="18" charset="0"/>
                <a:cs typeface="Arial" panose="020B0604020202020204" pitchFamily="34" charset="0"/>
              </a:defRPr>
            </a:lvl2pPr>
            <a:lvl3pPr>
              <a:defRPr sz="2400">
                <a:solidFill>
                  <a:schemeClr val="tx1"/>
                </a:solidFill>
                <a:latin typeface="Times New Roman" panose="02020603050405020304" pitchFamily="18" charset="0"/>
                <a:cs typeface="Arial" panose="020B0604020202020204" pitchFamily="34" charset="0"/>
              </a:defRPr>
            </a:lvl3pPr>
            <a:lvl4pPr>
              <a:defRPr sz="2400">
                <a:solidFill>
                  <a:schemeClr val="tx1"/>
                </a:solidFill>
                <a:latin typeface="Times New Roman" panose="02020603050405020304" pitchFamily="18" charset="0"/>
                <a:cs typeface="Arial" panose="020B0604020202020204" pitchFamily="34" charset="0"/>
              </a:defRPr>
            </a:lvl4pPr>
            <a:lvl5pPr>
              <a:defRPr sz="2400">
                <a:solidFill>
                  <a:schemeClr val="tx1"/>
                </a:solidFill>
                <a:latin typeface="Times New Roman" panose="02020603050405020304" pitchFamily="18" charset="0"/>
                <a:cs typeface="Arial" panose="020B0604020202020204" pitchFamily="34" charset="0"/>
              </a:defRPr>
            </a:lvl5pPr>
            <a:lvl6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6pPr>
            <a:lvl7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7pPr>
            <a:lvl8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8pPr>
            <a:lvl9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9pPr>
          </a:lstStyle>
          <a:p>
            <a:pPr algn="ctr"/>
            <a:endParaRPr lang="zh-CN" altLang="en-US" sz="3200" dirty="0">
              <a:solidFill>
                <a:schemeClr val="tx2"/>
              </a:solidFill>
              <a:latin typeface="+mj-ea"/>
              <a:ea typeface="+mj-ea"/>
            </a:endParaRPr>
          </a:p>
        </p:txBody>
      </p:sp>
      <p:sp>
        <p:nvSpPr>
          <p:cNvPr id="2149" name="Rectangle 3">
            <a:extLst>
              <a:ext uri="{FF2B5EF4-FFF2-40B4-BE49-F238E27FC236}">
                <a16:creationId xmlns:a16="http://schemas.microsoft.com/office/drawing/2014/main" id="{C593DBA7-2A7E-DC4F-A538-FD1E00302E9F}"/>
              </a:ext>
            </a:extLst>
          </p:cNvPr>
          <p:cNvSpPr>
            <a:spLocks noChangeArrowheads="1"/>
          </p:cNvSpPr>
          <p:nvPr/>
        </p:nvSpPr>
        <p:spPr bwMode="auto">
          <a:xfrm>
            <a:off x="288032" y="1186408"/>
            <a:ext cx="8604448" cy="411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a:defRPr sz="2400">
                <a:solidFill>
                  <a:schemeClr val="tx1"/>
                </a:solidFill>
                <a:latin typeface="Times New Roman" panose="02020603050405020304" pitchFamily="18" charset="0"/>
                <a:cs typeface="Arial" panose="020B0604020202020204" pitchFamily="34" charset="0"/>
              </a:defRPr>
            </a:lvl3pPr>
            <a:lvl4pPr>
              <a:defRPr sz="2400">
                <a:solidFill>
                  <a:schemeClr val="tx1"/>
                </a:solidFill>
                <a:latin typeface="Times New Roman" panose="02020603050405020304" pitchFamily="18" charset="0"/>
                <a:cs typeface="Arial" panose="020B0604020202020204" pitchFamily="34" charset="0"/>
              </a:defRPr>
            </a:lvl4pPr>
            <a:lvl5pPr>
              <a:defRPr sz="2400">
                <a:solidFill>
                  <a:schemeClr val="tx1"/>
                </a:solidFill>
                <a:latin typeface="Times New Roman" panose="02020603050405020304" pitchFamily="18" charset="0"/>
                <a:cs typeface="Arial" panose="020B0604020202020204" pitchFamily="34" charset="0"/>
              </a:defRPr>
            </a:lvl5pPr>
            <a:lvl6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6pPr>
            <a:lvl7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7pPr>
            <a:lvl8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8pPr>
            <a:lvl9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9pPr>
          </a:lstStyle>
          <a:p>
            <a:pPr>
              <a:lnSpc>
                <a:spcPct val="120000"/>
              </a:lnSpc>
              <a:spcBef>
                <a:spcPct val="20000"/>
              </a:spcBef>
              <a:buFontTx/>
              <a:buChar char="•"/>
            </a:pPr>
            <a:r>
              <a:rPr lang="zh-CN" altLang="en-US" sz="2800" b="0" dirty="0">
                <a:solidFill>
                  <a:srgbClr val="3333FF"/>
                </a:solidFill>
                <a:latin typeface="+mj-ea"/>
                <a:ea typeface="+mj-ea"/>
              </a:rPr>
              <a:t>催化剂只能加速热力学上可以进行的反应，而不能加速热力学上无法进行的反应</a:t>
            </a:r>
            <a:endParaRPr lang="en-US" altLang="zh-CN" sz="2800" b="0" dirty="0">
              <a:solidFill>
                <a:srgbClr val="3333FF"/>
              </a:solidFill>
              <a:latin typeface="+mj-ea"/>
              <a:ea typeface="+mj-ea"/>
            </a:endParaRPr>
          </a:p>
          <a:p>
            <a:pPr marL="0" indent="0">
              <a:lnSpc>
                <a:spcPct val="120000"/>
              </a:lnSpc>
              <a:spcBef>
                <a:spcPct val="20000"/>
              </a:spcBef>
            </a:pPr>
            <a:endParaRPr lang="zh-CN" altLang="en-US" sz="2800" b="0" dirty="0">
              <a:solidFill>
                <a:srgbClr val="FF0000"/>
              </a:solidFill>
              <a:latin typeface="+mj-ea"/>
              <a:ea typeface="+mj-ea"/>
            </a:endParaRPr>
          </a:p>
          <a:p>
            <a:pPr marL="493713" lvl="1" indent="-269875">
              <a:lnSpc>
                <a:spcPct val="120000"/>
              </a:lnSpc>
              <a:spcBef>
                <a:spcPct val="20000"/>
              </a:spcBef>
              <a:buFontTx/>
              <a:buChar char="–"/>
            </a:pPr>
            <a:r>
              <a:rPr lang="zh-CN" altLang="en-US" b="0" dirty="0">
                <a:latin typeface="+mj-ea"/>
                <a:ea typeface="+mj-ea"/>
              </a:rPr>
              <a:t>在开发一种新的化学反应的催化剂时，首先要对该反应体系进行热力学分析，看在给定的条件下是否属于热力学上可行的反应。</a:t>
            </a:r>
          </a:p>
        </p:txBody>
      </p:sp>
      <p:sp>
        <p:nvSpPr>
          <p:cNvPr id="4" name="矩形 3">
            <a:extLst>
              <a:ext uri="{FF2B5EF4-FFF2-40B4-BE49-F238E27FC236}">
                <a16:creationId xmlns:a16="http://schemas.microsoft.com/office/drawing/2014/main" id="{27876B08-099F-7E4D-9554-B60E8B55E0B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A8F24A6D-48CA-3C40-82F5-906FCE718D6F}"/>
              </a:ext>
            </a:extLst>
          </p:cNvPr>
          <p:cNvSpPr/>
          <p:nvPr/>
        </p:nvSpPr>
        <p:spPr>
          <a:xfrm>
            <a:off x="2284487" y="179929"/>
            <a:ext cx="4099200" cy="584775"/>
          </a:xfrm>
          <a:prstGeom prst="rect">
            <a:avLst/>
          </a:prstGeom>
        </p:spPr>
        <p:txBody>
          <a:bodyPr wrap="none">
            <a:spAutoFit/>
          </a:bodyPr>
          <a:lstStyle/>
          <a:p>
            <a:pPr algn="ctr"/>
            <a:r>
              <a:rPr lang="zh-CN" altLang="en-US" sz="3200" dirty="0">
                <a:solidFill>
                  <a:schemeClr val="accent6">
                    <a:lumMod val="75000"/>
                  </a:schemeClr>
                </a:solidFill>
                <a:latin typeface="+mj-ea"/>
                <a:ea typeface="+mj-ea"/>
              </a:rPr>
              <a:t>催化作用的特征（1）</a:t>
            </a:r>
          </a:p>
        </p:txBody>
      </p:sp>
    </p:spTree>
    <p:extLst>
      <p:ext uri="{BB962C8B-B14F-4D97-AF65-F5344CB8AC3E}">
        <p14:creationId xmlns:p14="http://schemas.microsoft.com/office/powerpoint/2010/main" val="41227144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ACD81EF-D705-A043-9A44-F3DC4E626331}"/>
              </a:ext>
            </a:extLst>
          </p:cNvPr>
          <p:cNvSpPr>
            <a:spLocks noGrp="1"/>
          </p:cNvSpPr>
          <p:nvPr>
            <p:ph type="ftr" sz="quarter" idx="10"/>
          </p:nvPr>
        </p:nvSpPr>
        <p:spPr/>
        <p:txBody>
          <a:bodyPr/>
          <a:lstStyle/>
          <a:p>
            <a:pPr>
              <a:defRPr/>
            </a:pPr>
            <a:fld id="{DF0A6764-F8AE-4256-B866-94C26512E199}" type="slidenum">
              <a:rPr lang="zh-CN" altLang="en-US" smtClean="0"/>
              <a:pPr>
                <a:defRPr/>
              </a:pPr>
              <a:t>33</a:t>
            </a:fld>
            <a:endParaRPr lang="en-US" altLang="zh-CN"/>
          </a:p>
        </p:txBody>
      </p:sp>
      <p:sp>
        <p:nvSpPr>
          <p:cNvPr id="3" name="矩形 2">
            <a:extLst>
              <a:ext uri="{FF2B5EF4-FFF2-40B4-BE49-F238E27FC236}">
                <a16:creationId xmlns:a16="http://schemas.microsoft.com/office/drawing/2014/main" id="{3A6AB37E-2307-C247-A3B0-6B46433B5A3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矩形 3">
            <a:extLst>
              <a:ext uri="{FF2B5EF4-FFF2-40B4-BE49-F238E27FC236}">
                <a16:creationId xmlns:a16="http://schemas.microsoft.com/office/drawing/2014/main" id="{AC39D072-1D3B-BE43-AEC5-DB271EAF64B3}"/>
              </a:ext>
            </a:extLst>
          </p:cNvPr>
          <p:cNvSpPr/>
          <p:nvPr/>
        </p:nvSpPr>
        <p:spPr>
          <a:xfrm>
            <a:off x="2284487" y="179929"/>
            <a:ext cx="4099200" cy="584775"/>
          </a:xfrm>
          <a:prstGeom prst="rect">
            <a:avLst/>
          </a:prstGeom>
        </p:spPr>
        <p:txBody>
          <a:bodyPr wrap="none">
            <a:spAutoFit/>
          </a:bodyPr>
          <a:lstStyle/>
          <a:p>
            <a:pPr algn="ctr"/>
            <a:r>
              <a:rPr lang="zh-CN" altLang="en-US" sz="3200" dirty="0">
                <a:solidFill>
                  <a:schemeClr val="accent6">
                    <a:lumMod val="75000"/>
                  </a:schemeClr>
                </a:solidFill>
                <a:latin typeface="+mj-ea"/>
                <a:ea typeface="+mj-ea"/>
              </a:rPr>
              <a:t>催化作用的特征（</a:t>
            </a:r>
            <a:r>
              <a:rPr lang="en-US" altLang="zh-CN" sz="3200" dirty="0">
                <a:solidFill>
                  <a:schemeClr val="accent6">
                    <a:lumMod val="75000"/>
                  </a:schemeClr>
                </a:solidFill>
                <a:latin typeface="+mj-ea"/>
                <a:ea typeface="+mj-ea"/>
              </a:rPr>
              <a:t>2</a:t>
            </a:r>
            <a:r>
              <a:rPr lang="zh-CN" altLang="en-US" sz="3200" dirty="0">
                <a:solidFill>
                  <a:schemeClr val="accent6">
                    <a:lumMod val="75000"/>
                  </a:schemeClr>
                </a:solidFill>
                <a:latin typeface="+mj-ea"/>
                <a:ea typeface="+mj-ea"/>
              </a:rPr>
              <a:t>）</a:t>
            </a:r>
          </a:p>
        </p:txBody>
      </p:sp>
      <p:sp>
        <p:nvSpPr>
          <p:cNvPr id="5" name="Rectangle 3">
            <a:extLst>
              <a:ext uri="{FF2B5EF4-FFF2-40B4-BE49-F238E27FC236}">
                <a16:creationId xmlns:a16="http://schemas.microsoft.com/office/drawing/2014/main" id="{677FD0C6-4CC8-E445-BDD5-FC9B42F40AF6}"/>
              </a:ext>
            </a:extLst>
          </p:cNvPr>
          <p:cNvSpPr>
            <a:spLocks noChangeArrowheads="1"/>
          </p:cNvSpPr>
          <p:nvPr/>
        </p:nvSpPr>
        <p:spPr bwMode="auto">
          <a:xfrm>
            <a:off x="107504" y="1268759"/>
            <a:ext cx="8807896" cy="4418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Arial" panose="020B0604020202020204" pitchFamily="34" charset="0"/>
              </a:defRPr>
            </a:lvl1pPr>
            <a:lvl2pPr>
              <a:defRPr sz="2400">
                <a:solidFill>
                  <a:schemeClr val="tx1"/>
                </a:solidFill>
                <a:latin typeface="Times New Roman" panose="02020603050405020304" pitchFamily="18" charset="0"/>
                <a:cs typeface="Arial" panose="020B0604020202020204" pitchFamily="34" charset="0"/>
              </a:defRPr>
            </a:lvl2pPr>
            <a:lvl3pPr>
              <a:defRPr sz="2400">
                <a:solidFill>
                  <a:schemeClr val="tx1"/>
                </a:solidFill>
                <a:latin typeface="Times New Roman" panose="02020603050405020304" pitchFamily="18" charset="0"/>
                <a:cs typeface="Arial" panose="020B0604020202020204" pitchFamily="34" charset="0"/>
              </a:defRPr>
            </a:lvl3pPr>
            <a:lvl4pPr>
              <a:defRPr sz="2400">
                <a:solidFill>
                  <a:schemeClr val="tx1"/>
                </a:solidFill>
                <a:latin typeface="Times New Roman" panose="02020603050405020304" pitchFamily="18" charset="0"/>
                <a:cs typeface="Arial" panose="020B0604020202020204" pitchFamily="34" charset="0"/>
              </a:defRPr>
            </a:lvl4pPr>
            <a:lvl5pPr>
              <a:defRPr sz="2400">
                <a:solidFill>
                  <a:schemeClr val="tx1"/>
                </a:solidFill>
                <a:latin typeface="Times New Roman" panose="02020603050405020304" pitchFamily="18" charset="0"/>
                <a:cs typeface="Arial" panose="020B0604020202020204" pitchFamily="34" charset="0"/>
              </a:defRPr>
            </a:lvl5pPr>
            <a:lvl6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6pPr>
            <a:lvl7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7pPr>
            <a:lvl8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8pPr>
            <a:lvl9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9pPr>
          </a:lstStyle>
          <a:p>
            <a:pPr algn="just">
              <a:lnSpc>
                <a:spcPct val="90000"/>
              </a:lnSpc>
              <a:spcBef>
                <a:spcPct val="20000"/>
              </a:spcBef>
              <a:buFontTx/>
              <a:buChar char="•"/>
            </a:pPr>
            <a:r>
              <a:rPr lang="zh-CN" altLang="en-US" sz="2800" b="0" dirty="0">
                <a:solidFill>
                  <a:srgbClr val="3333FF"/>
                </a:solidFill>
                <a:latin typeface="+mn-lt"/>
                <a:ea typeface="+mj-ea"/>
              </a:rPr>
              <a:t>催化剂只能加速反应趋于平衡，不能改变平衡的位置（平衡常数）</a:t>
            </a:r>
            <a:endParaRPr lang="en-US" altLang="zh-CN" sz="2800" b="0" dirty="0">
              <a:solidFill>
                <a:srgbClr val="3333FF"/>
              </a:solidFill>
              <a:latin typeface="+mn-lt"/>
              <a:ea typeface="+mj-ea"/>
            </a:endParaRPr>
          </a:p>
          <a:p>
            <a:pPr algn="just">
              <a:lnSpc>
                <a:spcPct val="90000"/>
              </a:lnSpc>
              <a:spcBef>
                <a:spcPct val="20000"/>
              </a:spcBef>
              <a:buFontTx/>
              <a:buChar char="•"/>
            </a:pPr>
            <a:endParaRPr lang="zh-CN" altLang="en-US" sz="2800" b="0" dirty="0">
              <a:solidFill>
                <a:schemeClr val="hlink"/>
              </a:solidFill>
              <a:latin typeface="+mn-lt"/>
              <a:ea typeface="+mj-ea"/>
            </a:endParaRPr>
          </a:p>
          <a:p>
            <a:pPr marL="0" indent="0" algn="just">
              <a:lnSpc>
                <a:spcPct val="120000"/>
              </a:lnSpc>
              <a:spcBef>
                <a:spcPct val="20000"/>
              </a:spcBef>
            </a:pPr>
            <a:r>
              <a:rPr lang="zh-CN" altLang="en-US" sz="2800" b="0" dirty="0">
                <a:latin typeface="+mn-lt"/>
                <a:ea typeface="+mj-ea"/>
              </a:rPr>
              <a:t>化学平衡是由热力学决定的</a:t>
            </a:r>
          </a:p>
          <a:p>
            <a:pPr algn="just">
              <a:lnSpc>
                <a:spcPct val="120000"/>
              </a:lnSpc>
              <a:spcBef>
                <a:spcPct val="20000"/>
              </a:spcBef>
            </a:pPr>
            <a:r>
              <a:rPr lang="zh-CN" altLang="en-US" sz="2800" b="0" dirty="0">
                <a:latin typeface="+mn-lt"/>
                <a:ea typeface="+mj-ea"/>
              </a:rPr>
              <a:t>                 </a:t>
            </a:r>
            <a:r>
              <a:rPr lang="zh-CN" altLang="en-US" sz="2800" b="0" dirty="0">
                <a:latin typeface="+mn-lt"/>
                <a:ea typeface="+mj-ea"/>
                <a:sym typeface="Symbol" pitchFamily="2" charset="2"/>
              </a:rPr>
              <a:t></a:t>
            </a:r>
            <a:r>
              <a:rPr lang="en-US" altLang="zh-CN" sz="2800" b="0" i="1" dirty="0">
                <a:latin typeface="+mn-lt"/>
                <a:ea typeface="+mj-ea"/>
              </a:rPr>
              <a:t>G</a:t>
            </a:r>
            <a:r>
              <a:rPr lang="en-US" altLang="zh-CN" sz="2800" b="0" baseline="30000" dirty="0">
                <a:latin typeface="+mn-lt"/>
                <a:ea typeface="+mj-ea"/>
              </a:rPr>
              <a:t>ϴ</a:t>
            </a:r>
            <a:r>
              <a:rPr lang="en-US" altLang="zh-CN" sz="2800" b="0" dirty="0">
                <a:latin typeface="+mn-lt"/>
                <a:ea typeface="+mj-ea"/>
              </a:rPr>
              <a:t>＝-2.30R</a:t>
            </a:r>
            <a:r>
              <a:rPr lang="en-US" altLang="zh-CN" sz="2800" b="0" i="1" dirty="0">
                <a:latin typeface="+mn-lt"/>
                <a:ea typeface="+mj-ea"/>
              </a:rPr>
              <a:t>T</a:t>
            </a:r>
            <a:r>
              <a:rPr lang="en-US" altLang="zh-CN" sz="2800" b="0" dirty="0">
                <a:latin typeface="+mn-lt"/>
                <a:ea typeface="+mj-ea"/>
              </a:rPr>
              <a:t>1gK</a:t>
            </a:r>
          </a:p>
          <a:p>
            <a:pPr algn="just">
              <a:lnSpc>
                <a:spcPct val="90000"/>
              </a:lnSpc>
              <a:spcBef>
                <a:spcPct val="20000"/>
              </a:spcBef>
            </a:pPr>
            <a:endParaRPr lang="en-US" altLang="zh-CN" sz="2800" b="0" dirty="0">
              <a:latin typeface="+mn-lt"/>
              <a:ea typeface="+mj-ea"/>
              <a:sym typeface="Symbol" pitchFamily="2" charset="2"/>
            </a:endParaRPr>
          </a:p>
          <a:p>
            <a:pPr marL="15875" indent="-15875" algn="just">
              <a:lnSpc>
                <a:spcPct val="120000"/>
              </a:lnSpc>
              <a:spcBef>
                <a:spcPct val="20000"/>
              </a:spcBef>
            </a:pPr>
            <a:r>
              <a:rPr lang="zh-CN" altLang="en-US" b="0" dirty="0">
                <a:latin typeface="+mn-lt"/>
                <a:ea typeface="+mj-ea"/>
                <a:sym typeface="Symbol" pitchFamily="2" charset="2"/>
              </a:rPr>
              <a:t></a:t>
            </a:r>
            <a:r>
              <a:rPr lang="en-US" altLang="zh-CN" b="0" dirty="0">
                <a:latin typeface="+mn-lt"/>
                <a:ea typeface="+mj-ea"/>
              </a:rPr>
              <a:t>G</a:t>
            </a:r>
            <a:r>
              <a:rPr lang="en-US" altLang="zh-CN" b="0" baseline="30000" dirty="0">
                <a:latin typeface="+mn-lt"/>
                <a:ea typeface="+mj-ea"/>
              </a:rPr>
              <a:t>ϴ</a:t>
            </a:r>
            <a:r>
              <a:rPr lang="zh-CN" altLang="en-US" b="0" dirty="0">
                <a:latin typeface="+mn-lt"/>
                <a:ea typeface="+mj-ea"/>
              </a:rPr>
              <a:t>是状态函数，只决定于过程的始终态，而与过程无关，催化剂的存在不影响</a:t>
            </a:r>
            <a:r>
              <a:rPr lang="zh-CN" altLang="en-US" b="0" dirty="0">
                <a:latin typeface="+mn-lt"/>
                <a:ea typeface="+mj-ea"/>
                <a:sym typeface="Symbol" pitchFamily="2" charset="2"/>
              </a:rPr>
              <a:t></a:t>
            </a:r>
            <a:r>
              <a:rPr lang="en-US" altLang="zh-CN" b="0" i="1" dirty="0">
                <a:latin typeface="+mn-lt"/>
                <a:ea typeface="+mj-ea"/>
              </a:rPr>
              <a:t>G</a:t>
            </a:r>
            <a:r>
              <a:rPr lang="en-US" altLang="zh-CN" b="0" baseline="30000" dirty="0">
                <a:latin typeface="+mn-lt"/>
                <a:ea typeface="+mj-ea"/>
              </a:rPr>
              <a:t>ϴ</a:t>
            </a:r>
            <a:r>
              <a:rPr lang="zh-CN" altLang="en-US" b="0" dirty="0">
                <a:latin typeface="+mn-lt"/>
                <a:ea typeface="+mj-ea"/>
              </a:rPr>
              <a:t>值，它只能加速达到平衡所需的时间，而不能移动平衡点。</a:t>
            </a:r>
          </a:p>
        </p:txBody>
      </p:sp>
    </p:spTree>
    <p:extLst>
      <p:ext uri="{BB962C8B-B14F-4D97-AF65-F5344CB8AC3E}">
        <p14:creationId xmlns:p14="http://schemas.microsoft.com/office/powerpoint/2010/main" val="4147266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4846EA8-EDF0-9A41-AC36-64877666B62D}"/>
              </a:ext>
            </a:extLst>
          </p:cNvPr>
          <p:cNvSpPr>
            <a:spLocks noGrp="1"/>
          </p:cNvSpPr>
          <p:nvPr>
            <p:ph type="ftr" sz="quarter" idx="10"/>
          </p:nvPr>
        </p:nvSpPr>
        <p:spPr/>
        <p:txBody>
          <a:bodyPr/>
          <a:lstStyle/>
          <a:p>
            <a:pPr>
              <a:defRPr/>
            </a:pPr>
            <a:fld id="{DF0A6764-F8AE-4256-B866-94C26512E199}" type="slidenum">
              <a:rPr lang="zh-CN" altLang="en-US" smtClean="0"/>
              <a:pPr>
                <a:defRPr/>
              </a:pPr>
              <a:t>34</a:t>
            </a:fld>
            <a:endParaRPr lang="en-US" altLang="zh-CN"/>
          </a:p>
        </p:txBody>
      </p:sp>
      <p:sp>
        <p:nvSpPr>
          <p:cNvPr id="3" name="Rectangle 3">
            <a:extLst>
              <a:ext uri="{FF2B5EF4-FFF2-40B4-BE49-F238E27FC236}">
                <a16:creationId xmlns:a16="http://schemas.microsoft.com/office/drawing/2014/main" id="{2DC89342-2C1E-9A48-81B7-82DBD08FE77B}"/>
              </a:ext>
            </a:extLst>
          </p:cNvPr>
          <p:cNvSpPr>
            <a:spLocks noChangeArrowheads="1"/>
          </p:cNvSpPr>
          <p:nvPr/>
        </p:nvSpPr>
        <p:spPr bwMode="auto">
          <a:xfrm>
            <a:off x="127897" y="1285796"/>
            <a:ext cx="8692575" cy="19991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Times New Roman" panose="02020603050405020304" pitchFamily="18" charset="0"/>
                <a:cs typeface="Arial" panose="020B0604020202020204" pitchFamily="34" charset="0"/>
              </a:defRPr>
            </a:lvl1pPr>
            <a:lvl2pPr marL="742950" indent="-285750">
              <a:defRPr sz="2400">
                <a:solidFill>
                  <a:schemeClr val="tx1"/>
                </a:solidFill>
                <a:latin typeface="Times New Roman" panose="02020603050405020304" pitchFamily="18" charset="0"/>
                <a:cs typeface="Arial" panose="020B0604020202020204" pitchFamily="34" charset="0"/>
              </a:defRPr>
            </a:lvl2pPr>
            <a:lvl3pPr>
              <a:defRPr sz="2400">
                <a:solidFill>
                  <a:schemeClr val="tx1"/>
                </a:solidFill>
                <a:latin typeface="Times New Roman" panose="02020603050405020304" pitchFamily="18" charset="0"/>
                <a:cs typeface="Arial" panose="020B0604020202020204" pitchFamily="34" charset="0"/>
              </a:defRPr>
            </a:lvl3pPr>
            <a:lvl4pPr>
              <a:defRPr sz="2400">
                <a:solidFill>
                  <a:schemeClr val="tx1"/>
                </a:solidFill>
                <a:latin typeface="Times New Roman" panose="02020603050405020304" pitchFamily="18" charset="0"/>
                <a:cs typeface="Arial" panose="020B0604020202020204" pitchFamily="34" charset="0"/>
              </a:defRPr>
            </a:lvl4pPr>
            <a:lvl5pPr>
              <a:defRPr sz="2400">
                <a:solidFill>
                  <a:schemeClr val="tx1"/>
                </a:solidFill>
                <a:latin typeface="Times New Roman" panose="02020603050405020304" pitchFamily="18" charset="0"/>
                <a:cs typeface="Arial" panose="020B0604020202020204" pitchFamily="34" charset="0"/>
              </a:defRPr>
            </a:lvl5pPr>
            <a:lvl6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6pPr>
            <a:lvl7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7pPr>
            <a:lvl8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8pPr>
            <a:lvl9pPr fontAlgn="base">
              <a:spcBef>
                <a:spcPct val="0"/>
              </a:spcBef>
              <a:spcAft>
                <a:spcPct val="0"/>
              </a:spcAft>
              <a:buSzPct val="100000"/>
              <a:defRPr sz="2400">
                <a:solidFill>
                  <a:schemeClr val="tx1"/>
                </a:solidFill>
                <a:latin typeface="Times New Roman" panose="02020603050405020304" pitchFamily="18" charset="0"/>
                <a:cs typeface="Arial" panose="020B0604020202020204" pitchFamily="34" charset="0"/>
              </a:defRPr>
            </a:lvl9pPr>
          </a:lstStyle>
          <a:p>
            <a:pPr>
              <a:spcBef>
                <a:spcPct val="20000"/>
              </a:spcBef>
              <a:buFontTx/>
              <a:buChar char="•"/>
            </a:pPr>
            <a:r>
              <a:rPr lang="zh-CN" altLang="en-US" sz="2800" dirty="0">
                <a:solidFill>
                  <a:srgbClr val="3333FF"/>
                </a:solidFill>
                <a:latin typeface="+mj-ea"/>
                <a:ea typeface="+mj-ea"/>
              </a:rPr>
              <a:t>催化剂对反应具有选择性</a:t>
            </a:r>
          </a:p>
          <a:p>
            <a:pPr lvl="1">
              <a:lnSpc>
                <a:spcPct val="120000"/>
              </a:lnSpc>
              <a:spcBef>
                <a:spcPct val="20000"/>
              </a:spcBef>
              <a:buFontTx/>
              <a:buChar char="–"/>
            </a:pPr>
            <a:r>
              <a:rPr lang="zh-CN" altLang="en-US" b="0" dirty="0">
                <a:latin typeface="+mj-ea"/>
                <a:ea typeface="+mj-ea"/>
              </a:rPr>
              <a:t>根据热力学计算，某一反应可能生成不只一种产物时，应用催化剂可加速某一目的产物的反应，即称为催化剂对该反应的选择性。</a:t>
            </a:r>
          </a:p>
        </p:txBody>
      </p:sp>
      <p:sp>
        <p:nvSpPr>
          <p:cNvPr id="4" name="矩形 3">
            <a:extLst>
              <a:ext uri="{FF2B5EF4-FFF2-40B4-BE49-F238E27FC236}">
                <a16:creationId xmlns:a16="http://schemas.microsoft.com/office/drawing/2014/main" id="{ED13F26F-0A1C-7249-9CA2-1A899190F23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矩形 4">
            <a:extLst>
              <a:ext uri="{FF2B5EF4-FFF2-40B4-BE49-F238E27FC236}">
                <a16:creationId xmlns:a16="http://schemas.microsoft.com/office/drawing/2014/main" id="{6DD9256D-4EFC-7E46-B26D-F3F28D565E29}"/>
              </a:ext>
            </a:extLst>
          </p:cNvPr>
          <p:cNvSpPr/>
          <p:nvPr/>
        </p:nvSpPr>
        <p:spPr>
          <a:xfrm>
            <a:off x="2284487" y="179929"/>
            <a:ext cx="4099200" cy="584775"/>
          </a:xfrm>
          <a:prstGeom prst="rect">
            <a:avLst/>
          </a:prstGeom>
        </p:spPr>
        <p:txBody>
          <a:bodyPr wrap="none">
            <a:spAutoFit/>
          </a:bodyPr>
          <a:lstStyle/>
          <a:p>
            <a:pPr algn="ctr"/>
            <a:r>
              <a:rPr lang="zh-CN" altLang="en-US" sz="3200" dirty="0">
                <a:solidFill>
                  <a:schemeClr val="accent6">
                    <a:lumMod val="75000"/>
                  </a:schemeClr>
                </a:solidFill>
                <a:latin typeface="+mj-ea"/>
                <a:ea typeface="+mj-ea"/>
              </a:rPr>
              <a:t>催化作用的特征（</a:t>
            </a:r>
            <a:r>
              <a:rPr lang="en-US" altLang="zh-CN" sz="3200" dirty="0">
                <a:solidFill>
                  <a:schemeClr val="accent6">
                    <a:lumMod val="75000"/>
                  </a:schemeClr>
                </a:solidFill>
                <a:latin typeface="+mj-ea"/>
                <a:ea typeface="+mj-ea"/>
              </a:rPr>
              <a:t>3</a:t>
            </a:r>
            <a:r>
              <a:rPr lang="zh-CN" altLang="en-US" sz="3200" dirty="0">
                <a:solidFill>
                  <a:schemeClr val="accent6">
                    <a:lumMod val="75000"/>
                  </a:schemeClr>
                </a:solidFill>
                <a:latin typeface="+mj-ea"/>
                <a:ea typeface="+mj-ea"/>
              </a:rPr>
              <a:t>）</a:t>
            </a:r>
          </a:p>
        </p:txBody>
      </p:sp>
      <p:sp>
        <p:nvSpPr>
          <p:cNvPr id="7" name="矩形 6">
            <a:extLst>
              <a:ext uri="{FF2B5EF4-FFF2-40B4-BE49-F238E27FC236}">
                <a16:creationId xmlns:a16="http://schemas.microsoft.com/office/drawing/2014/main" id="{55218717-FCE6-7347-9A09-ECAC50C3D78E}"/>
              </a:ext>
            </a:extLst>
          </p:cNvPr>
          <p:cNvSpPr/>
          <p:nvPr/>
        </p:nvSpPr>
        <p:spPr>
          <a:xfrm>
            <a:off x="2261816" y="3826480"/>
            <a:ext cx="6558656" cy="1977914"/>
          </a:xfrm>
          <a:prstGeom prst="rect">
            <a:avLst/>
          </a:prstGeom>
        </p:spPr>
        <p:txBody>
          <a:bodyPr wrap="square">
            <a:spAutoFit/>
          </a:bodyPr>
          <a:lstStyle/>
          <a:p>
            <a:pPr marL="15875" lvl="2">
              <a:lnSpc>
                <a:spcPct val="120000"/>
              </a:lnSpc>
              <a:buFont typeface="Wingdings" pitchFamily="2" charset="2"/>
              <a:buNone/>
            </a:pPr>
            <a:r>
              <a:rPr lang="en-US" altLang="zh-CN" sz="2800" dirty="0">
                <a:solidFill>
                  <a:srgbClr val="3333FF"/>
                </a:solidFill>
              </a:rPr>
              <a:t>CH</a:t>
            </a:r>
            <a:r>
              <a:rPr lang="en-US" altLang="zh-CN" sz="2800" baseline="-25000" dirty="0">
                <a:solidFill>
                  <a:srgbClr val="3333FF"/>
                </a:solidFill>
              </a:rPr>
              <a:t>3</a:t>
            </a:r>
            <a:r>
              <a:rPr lang="en-US" altLang="zh-CN" sz="2800" dirty="0">
                <a:solidFill>
                  <a:srgbClr val="3333FF"/>
                </a:solidFill>
              </a:rPr>
              <a:t>OH            Cu  260℃  100 bar</a:t>
            </a:r>
            <a:endParaRPr lang="zh-CN" altLang="en-US" sz="2800" dirty="0">
              <a:solidFill>
                <a:srgbClr val="3333FF"/>
              </a:solidFill>
            </a:endParaRPr>
          </a:p>
          <a:p>
            <a:pPr marL="15875" lvl="2">
              <a:lnSpc>
                <a:spcPct val="120000"/>
              </a:lnSpc>
              <a:buFont typeface="Wingdings" pitchFamily="2" charset="2"/>
              <a:buNone/>
            </a:pPr>
            <a:r>
              <a:rPr lang="en-US" altLang="zh-CN" sz="2800" dirty="0">
                <a:solidFill>
                  <a:srgbClr val="3333FF"/>
                </a:solidFill>
              </a:rPr>
              <a:t>C</a:t>
            </a:r>
            <a:r>
              <a:rPr lang="en-US" altLang="zh-CN" sz="2800" baseline="-25000" dirty="0">
                <a:solidFill>
                  <a:srgbClr val="3333FF"/>
                </a:solidFill>
              </a:rPr>
              <a:t>n</a:t>
            </a:r>
            <a:r>
              <a:rPr lang="en-US" altLang="zh-CN" sz="2800" dirty="0">
                <a:solidFill>
                  <a:srgbClr val="3333FF"/>
                </a:solidFill>
              </a:rPr>
              <a:t>H</a:t>
            </a:r>
            <a:r>
              <a:rPr lang="en-US" altLang="zh-CN" sz="2800" baseline="-25000" dirty="0">
                <a:solidFill>
                  <a:srgbClr val="3333FF"/>
                </a:solidFill>
              </a:rPr>
              <a:t>2n+1</a:t>
            </a:r>
            <a:r>
              <a:rPr lang="en-US" altLang="zh-CN" sz="2800" dirty="0">
                <a:solidFill>
                  <a:srgbClr val="3333FF"/>
                </a:solidFill>
              </a:rPr>
              <a:t>OH      Cu   </a:t>
            </a:r>
            <a:r>
              <a:rPr lang="zh-CN" altLang="en-US" dirty="0">
                <a:solidFill>
                  <a:srgbClr val="3333FF"/>
                </a:solidFill>
              </a:rPr>
              <a:t>碱助催化，高温高压</a:t>
            </a:r>
            <a:endParaRPr lang="zh-CN" altLang="en-US" sz="2800" dirty="0">
              <a:solidFill>
                <a:srgbClr val="3333FF"/>
              </a:solidFill>
            </a:endParaRPr>
          </a:p>
          <a:p>
            <a:pPr>
              <a:lnSpc>
                <a:spcPct val="120000"/>
              </a:lnSpc>
              <a:buFont typeface="Wingdings" pitchFamily="2" charset="2"/>
              <a:buNone/>
            </a:pPr>
            <a:r>
              <a:rPr lang="en-US" altLang="zh-CN" dirty="0">
                <a:solidFill>
                  <a:srgbClr val="3333FF"/>
                </a:solidFill>
              </a:rPr>
              <a:t>CH</a:t>
            </a:r>
            <a:r>
              <a:rPr lang="en-US" altLang="zh-CN" baseline="-25000" dirty="0">
                <a:solidFill>
                  <a:srgbClr val="3333FF"/>
                </a:solidFill>
              </a:rPr>
              <a:t>4      </a:t>
            </a:r>
            <a:r>
              <a:rPr lang="en-US" altLang="zh-CN" dirty="0">
                <a:solidFill>
                  <a:srgbClr val="3333FF"/>
                </a:solidFill>
              </a:rPr>
              <a:t>      	      Ni      250℃  20 bar</a:t>
            </a:r>
            <a:endParaRPr lang="zh-CN" altLang="en-US" dirty="0">
              <a:solidFill>
                <a:srgbClr val="3333FF"/>
              </a:solidFill>
            </a:endParaRPr>
          </a:p>
          <a:p>
            <a:pPr>
              <a:lnSpc>
                <a:spcPct val="120000"/>
              </a:lnSpc>
              <a:buFont typeface="Wingdings" pitchFamily="2" charset="2"/>
              <a:buNone/>
            </a:pPr>
            <a:r>
              <a:rPr lang="zh-CN" altLang="en-US" dirty="0">
                <a:solidFill>
                  <a:srgbClr val="3333FF"/>
                </a:solidFill>
              </a:rPr>
              <a:t>合成汽油       </a:t>
            </a:r>
            <a:r>
              <a:rPr lang="en-US" altLang="zh-CN" dirty="0">
                <a:solidFill>
                  <a:srgbClr val="3333FF"/>
                </a:solidFill>
              </a:rPr>
              <a:t>       Fe 、</a:t>
            </a:r>
            <a:r>
              <a:rPr lang="en-US" altLang="zh-CN" dirty="0" err="1">
                <a:solidFill>
                  <a:srgbClr val="3333FF"/>
                </a:solidFill>
              </a:rPr>
              <a:t>Co、Ni</a:t>
            </a:r>
            <a:r>
              <a:rPr lang="en-US" altLang="zh-CN" dirty="0">
                <a:solidFill>
                  <a:srgbClr val="3333FF"/>
                </a:solidFill>
              </a:rPr>
              <a:t>  200℃ 1-20 bar</a:t>
            </a:r>
            <a:endParaRPr lang="zh-CN" altLang="en-US" dirty="0">
              <a:solidFill>
                <a:srgbClr val="3333FF"/>
              </a:solidFill>
            </a:endParaRPr>
          </a:p>
        </p:txBody>
      </p:sp>
      <p:sp>
        <p:nvSpPr>
          <p:cNvPr id="8" name="矩形 7">
            <a:extLst>
              <a:ext uri="{FF2B5EF4-FFF2-40B4-BE49-F238E27FC236}">
                <a16:creationId xmlns:a16="http://schemas.microsoft.com/office/drawing/2014/main" id="{C81B47BB-F26D-EA4C-98E1-4B2EC69DB378}"/>
              </a:ext>
            </a:extLst>
          </p:cNvPr>
          <p:cNvSpPr/>
          <p:nvPr/>
        </p:nvSpPr>
        <p:spPr>
          <a:xfrm>
            <a:off x="448733" y="4614527"/>
            <a:ext cx="1367682" cy="461665"/>
          </a:xfrm>
          <a:prstGeom prst="rect">
            <a:avLst/>
          </a:prstGeom>
        </p:spPr>
        <p:txBody>
          <a:bodyPr wrap="none">
            <a:spAutoFit/>
          </a:bodyPr>
          <a:lstStyle/>
          <a:p>
            <a:r>
              <a:rPr lang="en-US" altLang="zh-CN" dirty="0">
                <a:solidFill>
                  <a:srgbClr val="3333FF"/>
                </a:solidFill>
              </a:rPr>
              <a:t>CO + H</a:t>
            </a:r>
            <a:r>
              <a:rPr lang="en-US" altLang="zh-CN" baseline="-25000" dirty="0">
                <a:solidFill>
                  <a:srgbClr val="3333FF"/>
                </a:solidFill>
              </a:rPr>
              <a:t>2 </a:t>
            </a:r>
            <a:endParaRPr lang="zh-CN" altLang="en-US" dirty="0">
              <a:solidFill>
                <a:srgbClr val="3333FF"/>
              </a:solidFill>
            </a:endParaRPr>
          </a:p>
        </p:txBody>
      </p:sp>
      <p:sp>
        <p:nvSpPr>
          <p:cNvPr id="9" name="左大括号 8">
            <a:extLst>
              <a:ext uri="{FF2B5EF4-FFF2-40B4-BE49-F238E27FC236}">
                <a16:creationId xmlns:a16="http://schemas.microsoft.com/office/drawing/2014/main" id="{F4B09926-BA83-DF4D-A86A-2D8DB1F11EFD}"/>
              </a:ext>
            </a:extLst>
          </p:cNvPr>
          <p:cNvSpPr/>
          <p:nvPr/>
        </p:nvSpPr>
        <p:spPr bwMode="auto">
          <a:xfrm>
            <a:off x="1802268" y="4161283"/>
            <a:ext cx="445401" cy="1368152"/>
          </a:xfrm>
          <a:prstGeom prst="leftBrace">
            <a:avLst/>
          </a:prstGeom>
          <a:noFill/>
          <a:ln w="38100" cap="flat" cmpd="sng" algn="ctr">
            <a:solidFill>
              <a:srgbClr val="3333FF"/>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641388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9050BCF-419C-AE45-9171-849E6B66797C}"/>
              </a:ext>
            </a:extLst>
          </p:cNvPr>
          <p:cNvSpPr>
            <a:spLocks noGrp="1"/>
          </p:cNvSpPr>
          <p:nvPr>
            <p:ph type="ftr" sz="quarter" idx="10"/>
          </p:nvPr>
        </p:nvSpPr>
        <p:spPr/>
        <p:txBody>
          <a:bodyPr/>
          <a:lstStyle/>
          <a:p>
            <a:pPr>
              <a:defRPr/>
            </a:pPr>
            <a:fld id="{DF0A6764-F8AE-4256-B866-94C26512E199}" type="slidenum">
              <a:rPr lang="zh-CN" altLang="en-US" smtClean="0"/>
              <a:pPr>
                <a:defRPr/>
              </a:pPr>
              <a:t>35</a:t>
            </a:fld>
            <a:endParaRPr lang="en-US" altLang="zh-CN"/>
          </a:p>
        </p:txBody>
      </p:sp>
      <p:sp>
        <p:nvSpPr>
          <p:cNvPr id="3" name="矩形 2">
            <a:extLst>
              <a:ext uri="{FF2B5EF4-FFF2-40B4-BE49-F238E27FC236}">
                <a16:creationId xmlns:a16="http://schemas.microsoft.com/office/drawing/2014/main" id="{849A93FF-7F24-2E43-B4EA-24E27CB5E48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矩形 3">
            <a:extLst>
              <a:ext uri="{FF2B5EF4-FFF2-40B4-BE49-F238E27FC236}">
                <a16:creationId xmlns:a16="http://schemas.microsoft.com/office/drawing/2014/main" id="{A6D7A63A-80B6-B04A-AA41-8D0DD9226AB0}"/>
              </a:ext>
            </a:extLst>
          </p:cNvPr>
          <p:cNvSpPr/>
          <p:nvPr/>
        </p:nvSpPr>
        <p:spPr>
          <a:xfrm>
            <a:off x="2284487" y="179929"/>
            <a:ext cx="4099200" cy="584775"/>
          </a:xfrm>
          <a:prstGeom prst="rect">
            <a:avLst/>
          </a:prstGeom>
        </p:spPr>
        <p:txBody>
          <a:bodyPr wrap="none">
            <a:spAutoFit/>
          </a:bodyPr>
          <a:lstStyle/>
          <a:p>
            <a:pPr algn="ctr"/>
            <a:r>
              <a:rPr lang="zh-CN" altLang="en-US" sz="3200" dirty="0">
                <a:solidFill>
                  <a:schemeClr val="accent6">
                    <a:lumMod val="75000"/>
                  </a:schemeClr>
                </a:solidFill>
                <a:latin typeface="+mj-ea"/>
                <a:ea typeface="+mj-ea"/>
              </a:rPr>
              <a:t>催化作用的特征（</a:t>
            </a:r>
            <a:r>
              <a:rPr lang="en-US" altLang="zh-CN" sz="3200" dirty="0">
                <a:solidFill>
                  <a:schemeClr val="accent6">
                    <a:lumMod val="75000"/>
                  </a:schemeClr>
                </a:solidFill>
                <a:latin typeface="+mj-ea"/>
                <a:ea typeface="+mj-ea"/>
              </a:rPr>
              <a:t>4</a:t>
            </a:r>
            <a:r>
              <a:rPr lang="zh-CN" altLang="en-US" sz="3200" dirty="0">
                <a:solidFill>
                  <a:schemeClr val="accent6">
                    <a:lumMod val="75000"/>
                  </a:schemeClr>
                </a:solidFill>
                <a:latin typeface="+mj-ea"/>
                <a:ea typeface="+mj-ea"/>
              </a:rPr>
              <a:t>）</a:t>
            </a:r>
          </a:p>
        </p:txBody>
      </p:sp>
      <p:sp>
        <p:nvSpPr>
          <p:cNvPr id="5" name="矩形 4">
            <a:extLst>
              <a:ext uri="{FF2B5EF4-FFF2-40B4-BE49-F238E27FC236}">
                <a16:creationId xmlns:a16="http://schemas.microsoft.com/office/drawing/2014/main" id="{9250E601-0C56-D84F-A083-EC56B5ADD25B}"/>
              </a:ext>
            </a:extLst>
          </p:cNvPr>
          <p:cNvSpPr/>
          <p:nvPr/>
        </p:nvSpPr>
        <p:spPr>
          <a:xfrm>
            <a:off x="611560" y="1239143"/>
            <a:ext cx="2698175" cy="523220"/>
          </a:xfrm>
          <a:prstGeom prst="rect">
            <a:avLst/>
          </a:prstGeom>
        </p:spPr>
        <p:txBody>
          <a:bodyPr wrap="none">
            <a:spAutoFit/>
          </a:bodyPr>
          <a:lstStyle/>
          <a:p>
            <a:r>
              <a:rPr lang="zh-CN" altLang="en-US" sz="2800" b="0" dirty="0">
                <a:solidFill>
                  <a:srgbClr val="3333FF"/>
                </a:solidFill>
                <a:latin typeface="+mj-ea"/>
                <a:ea typeface="+mj-ea"/>
              </a:rPr>
              <a:t>催化剂具有寿命</a:t>
            </a:r>
          </a:p>
        </p:txBody>
      </p:sp>
      <p:sp>
        <p:nvSpPr>
          <p:cNvPr id="6" name="矩形 5">
            <a:extLst>
              <a:ext uri="{FF2B5EF4-FFF2-40B4-BE49-F238E27FC236}">
                <a16:creationId xmlns:a16="http://schemas.microsoft.com/office/drawing/2014/main" id="{EDFB9A3C-B407-2F4E-AA93-BE5C261D0CDA}"/>
              </a:ext>
            </a:extLst>
          </p:cNvPr>
          <p:cNvSpPr/>
          <p:nvPr/>
        </p:nvSpPr>
        <p:spPr>
          <a:xfrm>
            <a:off x="755576" y="1915167"/>
            <a:ext cx="6858000" cy="1130246"/>
          </a:xfrm>
          <a:prstGeom prst="rect">
            <a:avLst/>
          </a:prstGeom>
        </p:spPr>
        <p:txBody>
          <a:bodyPr wrap="square">
            <a:spAutoFit/>
          </a:bodyPr>
          <a:lstStyle/>
          <a:p>
            <a:pPr>
              <a:lnSpc>
                <a:spcPct val="150000"/>
              </a:lnSpc>
            </a:pPr>
            <a:r>
              <a:rPr lang="zh-CN" altLang="en-US" b="0" dirty="0">
                <a:latin typeface="+mj-ea"/>
                <a:ea typeface="+mj-ea"/>
              </a:rPr>
              <a:t>催化剂在使用过程中会失去活性</a:t>
            </a:r>
          </a:p>
          <a:p>
            <a:pPr>
              <a:lnSpc>
                <a:spcPct val="150000"/>
              </a:lnSpc>
            </a:pPr>
            <a:r>
              <a:rPr lang="zh-CN" altLang="en-US" b="0" dirty="0">
                <a:latin typeface="+mj-ea"/>
                <a:ea typeface="+mj-ea"/>
              </a:rPr>
              <a:t>原因:中毒、积碳、烧结、组分流失等</a:t>
            </a:r>
          </a:p>
        </p:txBody>
      </p:sp>
    </p:spTree>
    <p:extLst>
      <p:ext uri="{BB962C8B-B14F-4D97-AF65-F5344CB8AC3E}">
        <p14:creationId xmlns:p14="http://schemas.microsoft.com/office/powerpoint/2010/main" val="3565347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accent2">
            <a:lumMod val="20000"/>
            <a:lumOff val="80000"/>
          </a:schemeClr>
        </a:solid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05BF2B3-7CF5-4247-92A6-385EB8D0D53D}"/>
              </a:ext>
            </a:extLst>
          </p:cNvPr>
          <p:cNvSpPr>
            <a:spLocks noGrp="1"/>
          </p:cNvSpPr>
          <p:nvPr>
            <p:ph type="ftr" sz="quarter" idx="10"/>
          </p:nvPr>
        </p:nvSpPr>
        <p:spPr/>
        <p:txBody>
          <a:bodyPr/>
          <a:lstStyle/>
          <a:p>
            <a:pPr>
              <a:defRPr/>
            </a:pPr>
            <a:fld id="{DF0A6764-F8AE-4256-B866-94C26512E199}" type="slidenum">
              <a:rPr lang="zh-CN" altLang="en-US" smtClean="0"/>
              <a:pPr>
                <a:defRPr/>
              </a:pPr>
              <a:t>36</a:t>
            </a:fld>
            <a:endParaRPr lang="en-US" altLang="zh-CN"/>
          </a:p>
        </p:txBody>
      </p:sp>
      <p:sp>
        <p:nvSpPr>
          <p:cNvPr id="3" name="Text Box 2">
            <a:extLst>
              <a:ext uri="{FF2B5EF4-FFF2-40B4-BE49-F238E27FC236}">
                <a16:creationId xmlns:a16="http://schemas.microsoft.com/office/drawing/2014/main" id="{29995762-8C78-FD4A-8283-792ABBF52A92}"/>
              </a:ext>
            </a:extLst>
          </p:cNvPr>
          <p:cNvSpPr txBox="1">
            <a:spLocks noChangeArrowheads="1"/>
          </p:cNvSpPr>
          <p:nvPr/>
        </p:nvSpPr>
        <p:spPr bwMode="auto">
          <a:xfrm>
            <a:off x="3026921" y="179929"/>
            <a:ext cx="305724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FF9900"/>
                  </a:outerShdw>
                </a:effectLst>
              </a14:hiddenEffects>
            </a:ext>
          </a:extLst>
        </p:spPr>
        <p:txBody>
          <a:bodyPr wrap="none">
            <a:spAutoFit/>
          </a:bodyPr>
          <a:lstStyle/>
          <a:p>
            <a:r>
              <a:rPr kumimoji="0" lang="zh-CN" altLang="en-US" sz="3200" b="0" dirty="0">
                <a:latin typeface="+mj-ea"/>
                <a:ea typeface="+mj-ea"/>
              </a:rPr>
              <a:t>乙烯氢化制乙烷</a:t>
            </a:r>
            <a:endParaRPr kumimoji="0" lang="en-US" altLang="zh-CN" sz="3200" b="0" dirty="0">
              <a:latin typeface="+mj-ea"/>
              <a:ea typeface="+mj-ea"/>
            </a:endParaRPr>
          </a:p>
        </p:txBody>
      </p:sp>
      <p:grpSp>
        <p:nvGrpSpPr>
          <p:cNvPr id="4" name="Group 15">
            <a:extLst>
              <a:ext uri="{FF2B5EF4-FFF2-40B4-BE49-F238E27FC236}">
                <a16:creationId xmlns:a16="http://schemas.microsoft.com/office/drawing/2014/main" id="{53866590-3D9A-FD46-A1C0-9D1BE9C318BD}"/>
              </a:ext>
            </a:extLst>
          </p:cNvPr>
          <p:cNvGrpSpPr>
            <a:grpSpLocks/>
          </p:cNvGrpSpPr>
          <p:nvPr/>
        </p:nvGrpSpPr>
        <p:grpSpPr bwMode="auto">
          <a:xfrm>
            <a:off x="228600" y="910382"/>
            <a:ext cx="8305800" cy="4953000"/>
            <a:chOff x="144" y="528"/>
            <a:chExt cx="5232" cy="3120"/>
          </a:xfrm>
        </p:grpSpPr>
        <p:sp>
          <p:nvSpPr>
            <p:cNvPr id="5" name="Rectangle 16">
              <a:extLst>
                <a:ext uri="{FF2B5EF4-FFF2-40B4-BE49-F238E27FC236}">
                  <a16:creationId xmlns:a16="http://schemas.microsoft.com/office/drawing/2014/main" id="{3C64A14C-0239-CF49-9CFB-2B7AD8E5EF48}"/>
                </a:ext>
              </a:extLst>
            </p:cNvPr>
            <p:cNvSpPr>
              <a:spLocks noChangeArrowheads="1"/>
            </p:cNvSpPr>
            <p:nvPr/>
          </p:nvSpPr>
          <p:spPr bwMode="auto">
            <a:xfrm>
              <a:off x="144" y="576"/>
              <a:ext cx="2160" cy="480"/>
            </a:xfrm>
            <a:prstGeom prst="rect">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17">
              <a:extLst>
                <a:ext uri="{FF2B5EF4-FFF2-40B4-BE49-F238E27FC236}">
                  <a16:creationId xmlns:a16="http://schemas.microsoft.com/office/drawing/2014/main" id="{ED5C0270-A200-8E4D-83DB-F43FD7C1F07C}"/>
                </a:ext>
              </a:extLst>
            </p:cNvPr>
            <p:cNvSpPr>
              <a:spLocks noChangeAspect="1" noChangeArrowheads="1"/>
            </p:cNvSpPr>
            <p:nvPr/>
          </p:nvSpPr>
          <p:spPr bwMode="auto">
            <a:xfrm>
              <a:off x="5184" y="1680"/>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18">
              <a:extLst>
                <a:ext uri="{FF2B5EF4-FFF2-40B4-BE49-F238E27FC236}">
                  <a16:creationId xmlns:a16="http://schemas.microsoft.com/office/drawing/2014/main" id="{51577177-4F61-4441-A89E-49B2C2C60373}"/>
                </a:ext>
              </a:extLst>
            </p:cNvPr>
            <p:cNvSpPr>
              <a:spLocks noChangeAspect="1" noChangeArrowheads="1"/>
            </p:cNvSpPr>
            <p:nvPr/>
          </p:nvSpPr>
          <p:spPr bwMode="auto">
            <a:xfrm>
              <a:off x="4992" y="1680"/>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9">
              <a:extLst>
                <a:ext uri="{FF2B5EF4-FFF2-40B4-BE49-F238E27FC236}">
                  <a16:creationId xmlns:a16="http://schemas.microsoft.com/office/drawing/2014/main" id="{5AB2086A-4B43-504D-A404-69734F48C5FC}"/>
                </a:ext>
              </a:extLst>
            </p:cNvPr>
            <p:cNvSpPr>
              <a:spLocks noChangeAspect="1" noChangeArrowheads="1"/>
            </p:cNvSpPr>
            <p:nvPr/>
          </p:nvSpPr>
          <p:spPr bwMode="auto">
            <a:xfrm>
              <a:off x="3802" y="81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20">
              <a:extLst>
                <a:ext uri="{FF2B5EF4-FFF2-40B4-BE49-F238E27FC236}">
                  <a16:creationId xmlns:a16="http://schemas.microsoft.com/office/drawing/2014/main" id="{C5EA12BD-AD09-FC4B-9823-6C381B9CCD74}"/>
                </a:ext>
              </a:extLst>
            </p:cNvPr>
            <p:cNvSpPr>
              <a:spLocks noChangeAspect="1" noChangeArrowheads="1"/>
            </p:cNvSpPr>
            <p:nvPr/>
          </p:nvSpPr>
          <p:spPr bwMode="auto">
            <a:xfrm>
              <a:off x="3898" y="81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0" name="Group 21">
              <a:extLst>
                <a:ext uri="{FF2B5EF4-FFF2-40B4-BE49-F238E27FC236}">
                  <a16:creationId xmlns:a16="http://schemas.microsoft.com/office/drawing/2014/main" id="{0F0F8DF7-3FEB-344A-9B65-FD514A2E979F}"/>
                </a:ext>
              </a:extLst>
            </p:cNvPr>
            <p:cNvGrpSpPr>
              <a:grpSpLocks/>
            </p:cNvGrpSpPr>
            <p:nvPr/>
          </p:nvGrpSpPr>
          <p:grpSpPr bwMode="auto">
            <a:xfrm>
              <a:off x="336" y="1248"/>
              <a:ext cx="480" cy="323"/>
              <a:chOff x="1536" y="1738"/>
              <a:chExt cx="480" cy="323"/>
            </a:xfrm>
          </p:grpSpPr>
          <p:sp>
            <p:nvSpPr>
              <p:cNvPr id="88" name="Oval 22">
                <a:extLst>
                  <a:ext uri="{FF2B5EF4-FFF2-40B4-BE49-F238E27FC236}">
                    <a16:creationId xmlns:a16="http://schemas.microsoft.com/office/drawing/2014/main" id="{EC1837C2-80CC-7B4D-B56E-E7623DE42DE2}"/>
                  </a:ext>
                </a:extLst>
              </p:cNvPr>
              <p:cNvSpPr>
                <a:spLocks noChangeArrowheads="1"/>
              </p:cNvSpPr>
              <p:nvPr/>
            </p:nvSpPr>
            <p:spPr bwMode="auto">
              <a:xfrm>
                <a:off x="1536" y="1824"/>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23">
                <a:extLst>
                  <a:ext uri="{FF2B5EF4-FFF2-40B4-BE49-F238E27FC236}">
                    <a16:creationId xmlns:a16="http://schemas.microsoft.com/office/drawing/2014/main" id="{2063B03B-49E8-DF41-A752-7EB2B9CC62D4}"/>
                  </a:ext>
                </a:extLst>
              </p:cNvPr>
              <p:cNvSpPr>
                <a:spLocks noChangeArrowheads="1"/>
              </p:cNvSpPr>
              <p:nvPr/>
            </p:nvSpPr>
            <p:spPr bwMode="auto">
              <a:xfrm>
                <a:off x="1872" y="1824"/>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Line 24">
                <a:extLst>
                  <a:ext uri="{FF2B5EF4-FFF2-40B4-BE49-F238E27FC236}">
                    <a16:creationId xmlns:a16="http://schemas.microsoft.com/office/drawing/2014/main" id="{1D939734-2B59-9948-9DBB-D4E58141C61C}"/>
                  </a:ext>
                </a:extLst>
              </p:cNvPr>
              <p:cNvSpPr>
                <a:spLocks noChangeShapeType="1"/>
              </p:cNvSpPr>
              <p:nvPr/>
            </p:nvSpPr>
            <p:spPr bwMode="auto">
              <a:xfrm>
                <a:off x="1680" y="1872"/>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Line 25">
                <a:extLst>
                  <a:ext uri="{FF2B5EF4-FFF2-40B4-BE49-F238E27FC236}">
                    <a16:creationId xmlns:a16="http://schemas.microsoft.com/office/drawing/2014/main" id="{1498CF32-6B73-4746-AEDB-78188F39DCCB}"/>
                  </a:ext>
                </a:extLst>
              </p:cNvPr>
              <p:cNvSpPr>
                <a:spLocks noChangeShapeType="1"/>
              </p:cNvSpPr>
              <p:nvPr/>
            </p:nvSpPr>
            <p:spPr bwMode="auto">
              <a:xfrm>
                <a:off x="1680" y="1920"/>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Oval 26">
                <a:extLst>
                  <a:ext uri="{FF2B5EF4-FFF2-40B4-BE49-F238E27FC236}">
                    <a16:creationId xmlns:a16="http://schemas.microsoft.com/office/drawing/2014/main" id="{4B65779B-92D4-874E-A8AA-C9347F16B9E1}"/>
                  </a:ext>
                </a:extLst>
              </p:cNvPr>
              <p:cNvSpPr>
                <a:spLocks noChangeAspect="1" noChangeArrowheads="1"/>
              </p:cNvSpPr>
              <p:nvPr/>
            </p:nvSpPr>
            <p:spPr bwMode="auto">
              <a:xfrm>
                <a:off x="1566" y="1975"/>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Oval 27">
                <a:extLst>
                  <a:ext uri="{FF2B5EF4-FFF2-40B4-BE49-F238E27FC236}">
                    <a16:creationId xmlns:a16="http://schemas.microsoft.com/office/drawing/2014/main" id="{F12C9F28-68A1-E64F-99FD-CCD103A23627}"/>
                  </a:ext>
                </a:extLst>
              </p:cNvPr>
              <p:cNvSpPr>
                <a:spLocks noChangeAspect="1" noChangeArrowheads="1"/>
              </p:cNvSpPr>
              <p:nvPr/>
            </p:nvSpPr>
            <p:spPr bwMode="auto">
              <a:xfrm>
                <a:off x="1905" y="1968"/>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28">
                <a:extLst>
                  <a:ext uri="{FF2B5EF4-FFF2-40B4-BE49-F238E27FC236}">
                    <a16:creationId xmlns:a16="http://schemas.microsoft.com/office/drawing/2014/main" id="{76827D34-2E6C-4E4B-8A64-3DBCB8D91BB9}"/>
                  </a:ext>
                </a:extLst>
              </p:cNvPr>
              <p:cNvSpPr>
                <a:spLocks noChangeAspect="1" noChangeArrowheads="1"/>
              </p:cNvSpPr>
              <p:nvPr/>
            </p:nvSpPr>
            <p:spPr bwMode="auto">
              <a:xfrm>
                <a:off x="1564" y="1738"/>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Oval 29">
                <a:extLst>
                  <a:ext uri="{FF2B5EF4-FFF2-40B4-BE49-F238E27FC236}">
                    <a16:creationId xmlns:a16="http://schemas.microsoft.com/office/drawing/2014/main" id="{3F66B8FB-9874-B04E-B507-5503BD07FC6F}"/>
                  </a:ext>
                </a:extLst>
              </p:cNvPr>
              <p:cNvSpPr>
                <a:spLocks noChangeAspect="1" noChangeArrowheads="1"/>
              </p:cNvSpPr>
              <p:nvPr/>
            </p:nvSpPr>
            <p:spPr bwMode="auto">
              <a:xfrm>
                <a:off x="1898" y="1738"/>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30">
              <a:extLst>
                <a:ext uri="{FF2B5EF4-FFF2-40B4-BE49-F238E27FC236}">
                  <a16:creationId xmlns:a16="http://schemas.microsoft.com/office/drawing/2014/main" id="{35217A38-E3CD-604A-ADA9-DFC013437EF2}"/>
                </a:ext>
              </a:extLst>
            </p:cNvPr>
            <p:cNvGrpSpPr>
              <a:grpSpLocks/>
            </p:cNvGrpSpPr>
            <p:nvPr/>
          </p:nvGrpSpPr>
          <p:grpSpPr bwMode="auto">
            <a:xfrm rot="-899251">
              <a:off x="960" y="2064"/>
              <a:ext cx="645" cy="316"/>
              <a:chOff x="2270" y="1786"/>
              <a:chExt cx="645" cy="316"/>
            </a:xfrm>
          </p:grpSpPr>
          <p:sp>
            <p:nvSpPr>
              <p:cNvPr id="79" name="Oval 31">
                <a:extLst>
                  <a:ext uri="{FF2B5EF4-FFF2-40B4-BE49-F238E27FC236}">
                    <a16:creationId xmlns:a16="http://schemas.microsoft.com/office/drawing/2014/main" id="{CD2CF4AA-BC21-7B40-80C2-C70C3CC373F7}"/>
                  </a:ext>
                </a:extLst>
              </p:cNvPr>
              <p:cNvSpPr>
                <a:spLocks noChangeArrowheads="1"/>
              </p:cNvSpPr>
              <p:nvPr/>
            </p:nvSpPr>
            <p:spPr bwMode="auto">
              <a:xfrm>
                <a:off x="2352" y="1872"/>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32">
                <a:extLst>
                  <a:ext uri="{FF2B5EF4-FFF2-40B4-BE49-F238E27FC236}">
                    <a16:creationId xmlns:a16="http://schemas.microsoft.com/office/drawing/2014/main" id="{414C629E-D45C-AD42-AFA1-A2F49EFC343C}"/>
                  </a:ext>
                </a:extLst>
              </p:cNvPr>
              <p:cNvSpPr>
                <a:spLocks noChangeArrowheads="1"/>
              </p:cNvSpPr>
              <p:nvPr/>
            </p:nvSpPr>
            <p:spPr bwMode="auto">
              <a:xfrm>
                <a:off x="2688" y="1872"/>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Line 33">
                <a:extLst>
                  <a:ext uri="{FF2B5EF4-FFF2-40B4-BE49-F238E27FC236}">
                    <a16:creationId xmlns:a16="http://schemas.microsoft.com/office/drawing/2014/main" id="{D6619179-E528-FE4B-B459-983F742388DB}"/>
                  </a:ext>
                </a:extLst>
              </p:cNvPr>
              <p:cNvSpPr>
                <a:spLocks noChangeShapeType="1"/>
              </p:cNvSpPr>
              <p:nvPr/>
            </p:nvSpPr>
            <p:spPr bwMode="auto">
              <a:xfrm>
                <a:off x="2496" y="1946"/>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Oval 34">
                <a:extLst>
                  <a:ext uri="{FF2B5EF4-FFF2-40B4-BE49-F238E27FC236}">
                    <a16:creationId xmlns:a16="http://schemas.microsoft.com/office/drawing/2014/main" id="{FE98FAD9-0B92-2D4D-A48B-F7E5AF668322}"/>
                  </a:ext>
                </a:extLst>
              </p:cNvPr>
              <p:cNvSpPr>
                <a:spLocks noChangeAspect="1" noChangeArrowheads="1"/>
              </p:cNvSpPr>
              <p:nvPr/>
            </p:nvSpPr>
            <p:spPr bwMode="auto">
              <a:xfrm>
                <a:off x="2270" y="1901"/>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35">
                <a:extLst>
                  <a:ext uri="{FF2B5EF4-FFF2-40B4-BE49-F238E27FC236}">
                    <a16:creationId xmlns:a16="http://schemas.microsoft.com/office/drawing/2014/main" id="{803DF3A5-2E02-5B43-BD16-54D9BCBB0D8F}"/>
                  </a:ext>
                </a:extLst>
              </p:cNvPr>
              <p:cNvSpPr>
                <a:spLocks noChangeAspect="1" noChangeArrowheads="1"/>
              </p:cNvSpPr>
              <p:nvPr/>
            </p:nvSpPr>
            <p:spPr bwMode="auto">
              <a:xfrm>
                <a:off x="2829" y="1901"/>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36">
                <a:extLst>
                  <a:ext uri="{FF2B5EF4-FFF2-40B4-BE49-F238E27FC236}">
                    <a16:creationId xmlns:a16="http://schemas.microsoft.com/office/drawing/2014/main" id="{F377BBE1-3074-C74C-842C-45E617DECBA6}"/>
                  </a:ext>
                </a:extLst>
              </p:cNvPr>
              <p:cNvSpPr>
                <a:spLocks noChangeAspect="1" noChangeArrowheads="1"/>
              </p:cNvSpPr>
              <p:nvPr/>
            </p:nvSpPr>
            <p:spPr bwMode="auto">
              <a:xfrm>
                <a:off x="2380" y="178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37">
                <a:extLst>
                  <a:ext uri="{FF2B5EF4-FFF2-40B4-BE49-F238E27FC236}">
                    <a16:creationId xmlns:a16="http://schemas.microsoft.com/office/drawing/2014/main" id="{8FAA5CFE-FE2D-0845-81CA-8505E9888605}"/>
                  </a:ext>
                </a:extLst>
              </p:cNvPr>
              <p:cNvSpPr>
                <a:spLocks noChangeAspect="1" noChangeArrowheads="1"/>
              </p:cNvSpPr>
              <p:nvPr/>
            </p:nvSpPr>
            <p:spPr bwMode="auto">
              <a:xfrm>
                <a:off x="2717" y="178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38">
                <a:extLst>
                  <a:ext uri="{FF2B5EF4-FFF2-40B4-BE49-F238E27FC236}">
                    <a16:creationId xmlns:a16="http://schemas.microsoft.com/office/drawing/2014/main" id="{CC8B0439-B8CE-AD49-A684-16547C5972A7}"/>
                  </a:ext>
                </a:extLst>
              </p:cNvPr>
              <p:cNvSpPr>
                <a:spLocks noChangeAspect="1" noChangeArrowheads="1"/>
              </p:cNvSpPr>
              <p:nvPr/>
            </p:nvSpPr>
            <p:spPr bwMode="auto">
              <a:xfrm>
                <a:off x="2378" y="201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39">
                <a:extLst>
                  <a:ext uri="{FF2B5EF4-FFF2-40B4-BE49-F238E27FC236}">
                    <a16:creationId xmlns:a16="http://schemas.microsoft.com/office/drawing/2014/main" id="{0EAA082B-7E2D-994F-B036-DDB708965F33}"/>
                  </a:ext>
                </a:extLst>
              </p:cNvPr>
              <p:cNvSpPr>
                <a:spLocks noChangeAspect="1" noChangeArrowheads="1"/>
              </p:cNvSpPr>
              <p:nvPr/>
            </p:nvSpPr>
            <p:spPr bwMode="auto">
              <a:xfrm>
                <a:off x="2717" y="2016"/>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Rectangle 40">
              <a:extLst>
                <a:ext uri="{FF2B5EF4-FFF2-40B4-BE49-F238E27FC236}">
                  <a16:creationId xmlns:a16="http://schemas.microsoft.com/office/drawing/2014/main" id="{F9C89FD9-86FF-BF4D-A5E4-3620865324D1}"/>
                </a:ext>
              </a:extLst>
            </p:cNvPr>
            <p:cNvSpPr>
              <a:spLocks noChangeArrowheads="1"/>
            </p:cNvSpPr>
            <p:nvPr/>
          </p:nvSpPr>
          <p:spPr bwMode="auto">
            <a:xfrm>
              <a:off x="912" y="2640"/>
              <a:ext cx="912" cy="288"/>
            </a:xfrm>
            <a:prstGeom prst="rect">
              <a:avLst/>
            </a:prstGeom>
            <a:gradFill rotWithShape="1">
              <a:gsLst>
                <a:gs pos="0">
                  <a:srgbClr val="FFFF00"/>
                </a:gs>
                <a:gs pos="100000">
                  <a:srgbClr val="FF99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2000">
                  <a:latin typeface="Arial" panose="020B0604020202020204" pitchFamily="34" charset="0"/>
                </a:rPr>
                <a:t>Nickel</a:t>
              </a:r>
            </a:p>
          </p:txBody>
        </p:sp>
        <p:grpSp>
          <p:nvGrpSpPr>
            <p:cNvPr id="13" name="Group 41">
              <a:extLst>
                <a:ext uri="{FF2B5EF4-FFF2-40B4-BE49-F238E27FC236}">
                  <a16:creationId xmlns:a16="http://schemas.microsoft.com/office/drawing/2014/main" id="{7C562625-512E-EF46-AAF8-9ABBA23B7777}"/>
                </a:ext>
              </a:extLst>
            </p:cNvPr>
            <p:cNvGrpSpPr>
              <a:grpSpLocks/>
            </p:cNvGrpSpPr>
            <p:nvPr/>
          </p:nvGrpSpPr>
          <p:grpSpPr bwMode="auto">
            <a:xfrm>
              <a:off x="2496" y="816"/>
              <a:ext cx="645" cy="230"/>
              <a:chOff x="1646" y="2314"/>
              <a:chExt cx="645" cy="230"/>
            </a:xfrm>
          </p:grpSpPr>
          <p:sp>
            <p:nvSpPr>
              <p:cNvPr id="72" name="Oval 42">
                <a:extLst>
                  <a:ext uri="{FF2B5EF4-FFF2-40B4-BE49-F238E27FC236}">
                    <a16:creationId xmlns:a16="http://schemas.microsoft.com/office/drawing/2014/main" id="{DDC44988-1C22-674E-9D69-2D0B8D079CDE}"/>
                  </a:ext>
                </a:extLst>
              </p:cNvPr>
              <p:cNvSpPr>
                <a:spLocks noChangeArrowheads="1"/>
              </p:cNvSpPr>
              <p:nvPr/>
            </p:nvSpPr>
            <p:spPr bwMode="auto">
              <a:xfrm>
                <a:off x="1728" y="2400"/>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43">
                <a:extLst>
                  <a:ext uri="{FF2B5EF4-FFF2-40B4-BE49-F238E27FC236}">
                    <a16:creationId xmlns:a16="http://schemas.microsoft.com/office/drawing/2014/main" id="{D189885A-C098-944D-99C3-CC83EAD6375C}"/>
                  </a:ext>
                </a:extLst>
              </p:cNvPr>
              <p:cNvSpPr>
                <a:spLocks noChangeArrowheads="1"/>
              </p:cNvSpPr>
              <p:nvPr/>
            </p:nvSpPr>
            <p:spPr bwMode="auto">
              <a:xfrm>
                <a:off x="2064" y="2400"/>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Line 44">
                <a:extLst>
                  <a:ext uri="{FF2B5EF4-FFF2-40B4-BE49-F238E27FC236}">
                    <a16:creationId xmlns:a16="http://schemas.microsoft.com/office/drawing/2014/main" id="{0B0F2F14-1ADB-CE4A-8BEF-7E15E41D9E90}"/>
                  </a:ext>
                </a:extLst>
              </p:cNvPr>
              <p:cNvSpPr>
                <a:spLocks noChangeShapeType="1"/>
              </p:cNvSpPr>
              <p:nvPr/>
            </p:nvSpPr>
            <p:spPr bwMode="auto">
              <a:xfrm>
                <a:off x="1872" y="2470"/>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Oval 45">
                <a:extLst>
                  <a:ext uri="{FF2B5EF4-FFF2-40B4-BE49-F238E27FC236}">
                    <a16:creationId xmlns:a16="http://schemas.microsoft.com/office/drawing/2014/main" id="{68368E2A-2044-6246-965C-1B3E594FA9FF}"/>
                  </a:ext>
                </a:extLst>
              </p:cNvPr>
              <p:cNvSpPr>
                <a:spLocks noChangeAspect="1" noChangeArrowheads="1"/>
              </p:cNvSpPr>
              <p:nvPr/>
            </p:nvSpPr>
            <p:spPr bwMode="auto">
              <a:xfrm>
                <a:off x="1646"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46">
                <a:extLst>
                  <a:ext uri="{FF2B5EF4-FFF2-40B4-BE49-F238E27FC236}">
                    <a16:creationId xmlns:a16="http://schemas.microsoft.com/office/drawing/2014/main" id="{E0B3F9F5-531E-3040-9C07-86C8F5A5C95C}"/>
                  </a:ext>
                </a:extLst>
              </p:cNvPr>
              <p:cNvSpPr>
                <a:spLocks noChangeAspect="1" noChangeArrowheads="1"/>
              </p:cNvSpPr>
              <p:nvPr/>
            </p:nvSpPr>
            <p:spPr bwMode="auto">
              <a:xfrm>
                <a:off x="2205"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47">
                <a:extLst>
                  <a:ext uri="{FF2B5EF4-FFF2-40B4-BE49-F238E27FC236}">
                    <a16:creationId xmlns:a16="http://schemas.microsoft.com/office/drawing/2014/main" id="{3133EAF4-9E61-A54D-B238-184CCBD5BC87}"/>
                  </a:ext>
                </a:extLst>
              </p:cNvPr>
              <p:cNvSpPr>
                <a:spLocks noChangeAspect="1" noChangeArrowheads="1"/>
              </p:cNvSpPr>
              <p:nvPr/>
            </p:nvSpPr>
            <p:spPr bwMode="auto">
              <a:xfrm>
                <a:off x="1756"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48">
                <a:extLst>
                  <a:ext uri="{FF2B5EF4-FFF2-40B4-BE49-F238E27FC236}">
                    <a16:creationId xmlns:a16="http://schemas.microsoft.com/office/drawing/2014/main" id="{33FE265F-C557-A849-ABB3-BC4336636D4B}"/>
                  </a:ext>
                </a:extLst>
              </p:cNvPr>
              <p:cNvSpPr>
                <a:spLocks noChangeAspect="1" noChangeArrowheads="1"/>
              </p:cNvSpPr>
              <p:nvPr/>
            </p:nvSpPr>
            <p:spPr bwMode="auto">
              <a:xfrm>
                <a:off x="2090"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Rectangle 49">
              <a:extLst>
                <a:ext uri="{FF2B5EF4-FFF2-40B4-BE49-F238E27FC236}">
                  <a16:creationId xmlns:a16="http://schemas.microsoft.com/office/drawing/2014/main" id="{0876B453-9572-9D41-98BC-1589291F573E}"/>
                </a:ext>
              </a:extLst>
            </p:cNvPr>
            <p:cNvSpPr>
              <a:spLocks noChangeArrowheads="1"/>
            </p:cNvSpPr>
            <p:nvPr/>
          </p:nvSpPr>
          <p:spPr bwMode="auto">
            <a:xfrm>
              <a:off x="2352" y="1152"/>
              <a:ext cx="912" cy="288"/>
            </a:xfrm>
            <a:prstGeom prst="rect">
              <a:avLst/>
            </a:prstGeom>
            <a:gradFill rotWithShape="1">
              <a:gsLst>
                <a:gs pos="0">
                  <a:srgbClr val="FFFF00"/>
                </a:gs>
                <a:gs pos="100000">
                  <a:srgbClr val="FF99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2000">
                  <a:latin typeface="Arial" panose="020B0604020202020204" pitchFamily="34" charset="0"/>
                </a:rPr>
                <a:t>Nickel</a:t>
              </a:r>
            </a:p>
          </p:txBody>
        </p:sp>
        <p:sp>
          <p:nvSpPr>
            <p:cNvPr id="15" name="Line 50">
              <a:extLst>
                <a:ext uri="{FF2B5EF4-FFF2-40B4-BE49-F238E27FC236}">
                  <a16:creationId xmlns:a16="http://schemas.microsoft.com/office/drawing/2014/main" id="{F6548A11-D872-4B40-BB77-7439430E9805}"/>
                </a:ext>
              </a:extLst>
            </p:cNvPr>
            <p:cNvSpPr>
              <a:spLocks noChangeShapeType="1"/>
            </p:cNvSpPr>
            <p:nvPr/>
          </p:nvSpPr>
          <p:spPr bwMode="auto">
            <a:xfrm>
              <a:off x="2640" y="1056"/>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51">
              <a:extLst>
                <a:ext uri="{FF2B5EF4-FFF2-40B4-BE49-F238E27FC236}">
                  <a16:creationId xmlns:a16="http://schemas.microsoft.com/office/drawing/2014/main" id="{EEDE8B67-5584-BD46-8F57-BAF01F80C9AB}"/>
                </a:ext>
              </a:extLst>
            </p:cNvPr>
            <p:cNvSpPr>
              <a:spLocks noChangeShapeType="1"/>
            </p:cNvSpPr>
            <p:nvPr/>
          </p:nvSpPr>
          <p:spPr bwMode="auto">
            <a:xfrm>
              <a:off x="2976" y="1056"/>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AutoShape 52">
              <a:extLst>
                <a:ext uri="{FF2B5EF4-FFF2-40B4-BE49-F238E27FC236}">
                  <a16:creationId xmlns:a16="http://schemas.microsoft.com/office/drawing/2014/main" id="{4B0E7089-22DE-6548-AE2D-D0457E7AFC1F}"/>
                </a:ext>
              </a:extLst>
            </p:cNvPr>
            <p:cNvSpPr>
              <a:spLocks noChangeArrowheads="1"/>
            </p:cNvSpPr>
            <p:nvPr/>
          </p:nvSpPr>
          <p:spPr bwMode="auto">
            <a:xfrm rot="5400000">
              <a:off x="4440" y="1032"/>
              <a:ext cx="432" cy="384"/>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53">
              <a:extLst>
                <a:ext uri="{FF2B5EF4-FFF2-40B4-BE49-F238E27FC236}">
                  <a16:creationId xmlns:a16="http://schemas.microsoft.com/office/drawing/2014/main" id="{2087BE1D-AF7A-A84C-9585-51D0B155A8E8}"/>
                </a:ext>
              </a:extLst>
            </p:cNvPr>
            <p:cNvSpPr>
              <a:spLocks noChangeArrowheads="1"/>
            </p:cNvSpPr>
            <p:nvPr/>
          </p:nvSpPr>
          <p:spPr bwMode="auto">
            <a:xfrm>
              <a:off x="1344" y="1200"/>
              <a:ext cx="432" cy="528"/>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54">
              <a:extLst>
                <a:ext uri="{FF2B5EF4-FFF2-40B4-BE49-F238E27FC236}">
                  <a16:creationId xmlns:a16="http://schemas.microsoft.com/office/drawing/2014/main" id="{94C01956-7A43-D64B-9F67-4A0D6172E0C4}"/>
                </a:ext>
              </a:extLst>
            </p:cNvPr>
            <p:cNvSpPr>
              <a:spLocks noChangeArrowheads="1"/>
            </p:cNvSpPr>
            <p:nvPr/>
          </p:nvSpPr>
          <p:spPr bwMode="auto">
            <a:xfrm rot="10800000">
              <a:off x="4368" y="3264"/>
              <a:ext cx="432" cy="384"/>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 name="Group 55">
              <a:extLst>
                <a:ext uri="{FF2B5EF4-FFF2-40B4-BE49-F238E27FC236}">
                  <a16:creationId xmlns:a16="http://schemas.microsoft.com/office/drawing/2014/main" id="{E9761F7E-EC11-DF4C-9E4A-A4AEE39774EE}"/>
                </a:ext>
              </a:extLst>
            </p:cNvPr>
            <p:cNvGrpSpPr>
              <a:grpSpLocks/>
            </p:cNvGrpSpPr>
            <p:nvPr/>
          </p:nvGrpSpPr>
          <p:grpSpPr bwMode="auto">
            <a:xfrm>
              <a:off x="4320" y="1440"/>
              <a:ext cx="645" cy="230"/>
              <a:chOff x="1646" y="2314"/>
              <a:chExt cx="645" cy="230"/>
            </a:xfrm>
          </p:grpSpPr>
          <p:sp>
            <p:nvSpPr>
              <p:cNvPr id="65" name="Oval 56">
                <a:extLst>
                  <a:ext uri="{FF2B5EF4-FFF2-40B4-BE49-F238E27FC236}">
                    <a16:creationId xmlns:a16="http://schemas.microsoft.com/office/drawing/2014/main" id="{BA7779D7-FA18-EC4E-9696-977A867B3335}"/>
                  </a:ext>
                </a:extLst>
              </p:cNvPr>
              <p:cNvSpPr>
                <a:spLocks noChangeArrowheads="1"/>
              </p:cNvSpPr>
              <p:nvPr/>
            </p:nvSpPr>
            <p:spPr bwMode="auto">
              <a:xfrm>
                <a:off x="1728" y="2400"/>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Oval 57">
                <a:extLst>
                  <a:ext uri="{FF2B5EF4-FFF2-40B4-BE49-F238E27FC236}">
                    <a16:creationId xmlns:a16="http://schemas.microsoft.com/office/drawing/2014/main" id="{EFE24BE5-00C3-6349-8EA7-53C60FB944F9}"/>
                  </a:ext>
                </a:extLst>
              </p:cNvPr>
              <p:cNvSpPr>
                <a:spLocks noChangeArrowheads="1"/>
              </p:cNvSpPr>
              <p:nvPr/>
            </p:nvSpPr>
            <p:spPr bwMode="auto">
              <a:xfrm>
                <a:off x="2064" y="2400"/>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Line 58">
                <a:extLst>
                  <a:ext uri="{FF2B5EF4-FFF2-40B4-BE49-F238E27FC236}">
                    <a16:creationId xmlns:a16="http://schemas.microsoft.com/office/drawing/2014/main" id="{0F16E210-52B5-4B40-B52F-E15DAF4E84CE}"/>
                  </a:ext>
                </a:extLst>
              </p:cNvPr>
              <p:cNvSpPr>
                <a:spLocks noChangeShapeType="1"/>
              </p:cNvSpPr>
              <p:nvPr/>
            </p:nvSpPr>
            <p:spPr bwMode="auto">
              <a:xfrm>
                <a:off x="1872" y="2470"/>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Oval 59">
                <a:extLst>
                  <a:ext uri="{FF2B5EF4-FFF2-40B4-BE49-F238E27FC236}">
                    <a16:creationId xmlns:a16="http://schemas.microsoft.com/office/drawing/2014/main" id="{5D9B12F8-FAB0-BB41-A646-ACC5B960F8AA}"/>
                  </a:ext>
                </a:extLst>
              </p:cNvPr>
              <p:cNvSpPr>
                <a:spLocks noChangeAspect="1" noChangeArrowheads="1"/>
              </p:cNvSpPr>
              <p:nvPr/>
            </p:nvSpPr>
            <p:spPr bwMode="auto">
              <a:xfrm>
                <a:off x="1646"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60">
                <a:extLst>
                  <a:ext uri="{FF2B5EF4-FFF2-40B4-BE49-F238E27FC236}">
                    <a16:creationId xmlns:a16="http://schemas.microsoft.com/office/drawing/2014/main" id="{6B560CE7-F71B-1C40-9185-BF87CB952A56}"/>
                  </a:ext>
                </a:extLst>
              </p:cNvPr>
              <p:cNvSpPr>
                <a:spLocks noChangeAspect="1" noChangeArrowheads="1"/>
              </p:cNvSpPr>
              <p:nvPr/>
            </p:nvSpPr>
            <p:spPr bwMode="auto">
              <a:xfrm>
                <a:off x="2205"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61">
                <a:extLst>
                  <a:ext uri="{FF2B5EF4-FFF2-40B4-BE49-F238E27FC236}">
                    <a16:creationId xmlns:a16="http://schemas.microsoft.com/office/drawing/2014/main" id="{7B345D4D-6609-7C4A-B512-4E9E16163549}"/>
                  </a:ext>
                </a:extLst>
              </p:cNvPr>
              <p:cNvSpPr>
                <a:spLocks noChangeAspect="1" noChangeArrowheads="1"/>
              </p:cNvSpPr>
              <p:nvPr/>
            </p:nvSpPr>
            <p:spPr bwMode="auto">
              <a:xfrm>
                <a:off x="1756"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Oval 62">
                <a:extLst>
                  <a:ext uri="{FF2B5EF4-FFF2-40B4-BE49-F238E27FC236}">
                    <a16:creationId xmlns:a16="http://schemas.microsoft.com/office/drawing/2014/main" id="{65CA41CD-B715-9D42-8C76-4D3BFF584D59}"/>
                  </a:ext>
                </a:extLst>
              </p:cNvPr>
              <p:cNvSpPr>
                <a:spLocks noChangeAspect="1" noChangeArrowheads="1"/>
              </p:cNvSpPr>
              <p:nvPr/>
            </p:nvSpPr>
            <p:spPr bwMode="auto">
              <a:xfrm>
                <a:off x="2090"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 name="Rectangle 63">
              <a:extLst>
                <a:ext uri="{FF2B5EF4-FFF2-40B4-BE49-F238E27FC236}">
                  <a16:creationId xmlns:a16="http://schemas.microsoft.com/office/drawing/2014/main" id="{169BECD9-8BBB-EE4B-81DC-C85E804781D8}"/>
                </a:ext>
              </a:extLst>
            </p:cNvPr>
            <p:cNvSpPr>
              <a:spLocks noChangeArrowheads="1"/>
            </p:cNvSpPr>
            <p:nvPr/>
          </p:nvSpPr>
          <p:spPr bwMode="auto">
            <a:xfrm>
              <a:off x="4176" y="1776"/>
              <a:ext cx="1152" cy="288"/>
            </a:xfrm>
            <a:prstGeom prst="rect">
              <a:avLst/>
            </a:prstGeom>
            <a:gradFill rotWithShape="1">
              <a:gsLst>
                <a:gs pos="0">
                  <a:srgbClr val="FFFF00"/>
                </a:gs>
                <a:gs pos="100000">
                  <a:srgbClr val="FF99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2000">
                  <a:latin typeface="Arial" panose="020B0604020202020204" pitchFamily="34" charset="0"/>
                </a:rPr>
                <a:t>Nickel</a:t>
              </a:r>
            </a:p>
          </p:txBody>
        </p:sp>
        <p:sp>
          <p:nvSpPr>
            <p:cNvPr id="22" name="Line 64">
              <a:extLst>
                <a:ext uri="{FF2B5EF4-FFF2-40B4-BE49-F238E27FC236}">
                  <a16:creationId xmlns:a16="http://schemas.microsoft.com/office/drawing/2014/main" id="{9934ED4A-3EE9-E944-95DE-06F44BFB9AB1}"/>
                </a:ext>
              </a:extLst>
            </p:cNvPr>
            <p:cNvSpPr>
              <a:spLocks noChangeShapeType="1"/>
            </p:cNvSpPr>
            <p:nvPr/>
          </p:nvSpPr>
          <p:spPr bwMode="auto">
            <a:xfrm>
              <a:off x="4464" y="1680"/>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65">
              <a:extLst>
                <a:ext uri="{FF2B5EF4-FFF2-40B4-BE49-F238E27FC236}">
                  <a16:creationId xmlns:a16="http://schemas.microsoft.com/office/drawing/2014/main" id="{2BBFA59D-C6C3-1843-992D-2CA1406DE569}"/>
                </a:ext>
              </a:extLst>
            </p:cNvPr>
            <p:cNvSpPr>
              <a:spLocks noChangeShapeType="1"/>
            </p:cNvSpPr>
            <p:nvPr/>
          </p:nvSpPr>
          <p:spPr bwMode="auto">
            <a:xfrm>
              <a:off x="4800" y="1680"/>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Oval 66">
              <a:extLst>
                <a:ext uri="{FF2B5EF4-FFF2-40B4-BE49-F238E27FC236}">
                  <a16:creationId xmlns:a16="http://schemas.microsoft.com/office/drawing/2014/main" id="{CBFE8503-F6C9-B04A-B9D2-9AE749CC5C60}"/>
                </a:ext>
              </a:extLst>
            </p:cNvPr>
            <p:cNvSpPr>
              <a:spLocks noChangeAspect="1" noChangeArrowheads="1"/>
            </p:cNvSpPr>
            <p:nvPr/>
          </p:nvSpPr>
          <p:spPr bwMode="auto">
            <a:xfrm>
              <a:off x="3658" y="1450"/>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67">
              <a:extLst>
                <a:ext uri="{FF2B5EF4-FFF2-40B4-BE49-F238E27FC236}">
                  <a16:creationId xmlns:a16="http://schemas.microsoft.com/office/drawing/2014/main" id="{8205DBA1-9875-C447-AD2F-62F8FB3A5792}"/>
                </a:ext>
              </a:extLst>
            </p:cNvPr>
            <p:cNvSpPr>
              <a:spLocks noChangeAspect="1" noChangeArrowheads="1"/>
            </p:cNvSpPr>
            <p:nvPr/>
          </p:nvSpPr>
          <p:spPr bwMode="auto">
            <a:xfrm>
              <a:off x="3754" y="1450"/>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68">
              <a:extLst>
                <a:ext uri="{FF2B5EF4-FFF2-40B4-BE49-F238E27FC236}">
                  <a16:creationId xmlns:a16="http://schemas.microsoft.com/office/drawing/2014/main" id="{45191278-C9F6-3040-A3EB-CBD2C280A218}"/>
                </a:ext>
              </a:extLst>
            </p:cNvPr>
            <p:cNvSpPr>
              <a:spLocks noChangeArrowheads="1"/>
            </p:cNvSpPr>
            <p:nvPr/>
          </p:nvSpPr>
          <p:spPr bwMode="auto">
            <a:xfrm rot="3826895">
              <a:off x="3264" y="432"/>
              <a:ext cx="288" cy="672"/>
            </a:xfrm>
            <a:prstGeom prst="curvedRightArrow">
              <a:avLst>
                <a:gd name="adj1" fmla="val 46667"/>
                <a:gd name="adj2" fmla="val 93333"/>
                <a:gd name="adj3" fmla="val 3333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69">
              <a:extLst>
                <a:ext uri="{FF2B5EF4-FFF2-40B4-BE49-F238E27FC236}">
                  <a16:creationId xmlns:a16="http://schemas.microsoft.com/office/drawing/2014/main" id="{1EDB3F13-453C-CC44-8EFC-8A085AB9D817}"/>
                </a:ext>
              </a:extLst>
            </p:cNvPr>
            <p:cNvSpPr>
              <a:spLocks noChangeArrowheads="1"/>
            </p:cNvSpPr>
            <p:nvPr/>
          </p:nvSpPr>
          <p:spPr bwMode="auto">
            <a:xfrm rot="-3433041">
              <a:off x="4008" y="1224"/>
              <a:ext cx="192" cy="528"/>
            </a:xfrm>
            <a:prstGeom prst="curvedLeftArrow">
              <a:avLst>
                <a:gd name="adj1" fmla="val 55000"/>
                <a:gd name="adj2" fmla="val 110000"/>
                <a:gd name="adj3" fmla="val 3333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70">
              <a:extLst>
                <a:ext uri="{FF2B5EF4-FFF2-40B4-BE49-F238E27FC236}">
                  <a16:creationId xmlns:a16="http://schemas.microsoft.com/office/drawing/2014/main" id="{8F53CD38-A862-574C-A31C-FC23967403F2}"/>
                </a:ext>
              </a:extLst>
            </p:cNvPr>
            <p:cNvSpPr>
              <a:spLocks noChangeAspect="1" noChangeArrowheads="1"/>
            </p:cNvSpPr>
            <p:nvPr/>
          </p:nvSpPr>
          <p:spPr bwMode="auto">
            <a:xfrm>
              <a:off x="3408" y="326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71">
              <a:extLst>
                <a:ext uri="{FF2B5EF4-FFF2-40B4-BE49-F238E27FC236}">
                  <a16:creationId xmlns:a16="http://schemas.microsoft.com/office/drawing/2014/main" id="{6138D6FF-8E0B-394C-BBA6-23749D63ADEF}"/>
                </a:ext>
              </a:extLst>
            </p:cNvPr>
            <p:cNvSpPr>
              <a:spLocks noChangeAspect="1" noChangeArrowheads="1"/>
            </p:cNvSpPr>
            <p:nvPr/>
          </p:nvSpPr>
          <p:spPr bwMode="auto">
            <a:xfrm>
              <a:off x="3155" y="3155"/>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Rectangle 72">
              <a:extLst>
                <a:ext uri="{FF2B5EF4-FFF2-40B4-BE49-F238E27FC236}">
                  <a16:creationId xmlns:a16="http://schemas.microsoft.com/office/drawing/2014/main" id="{58F2A69B-FE37-D543-933A-86F9ECDBB1E4}"/>
                </a:ext>
              </a:extLst>
            </p:cNvPr>
            <p:cNvSpPr>
              <a:spLocks noChangeArrowheads="1"/>
            </p:cNvSpPr>
            <p:nvPr/>
          </p:nvSpPr>
          <p:spPr bwMode="auto">
            <a:xfrm>
              <a:off x="2352" y="3360"/>
              <a:ext cx="1200" cy="288"/>
            </a:xfrm>
            <a:prstGeom prst="rect">
              <a:avLst/>
            </a:prstGeom>
            <a:gradFill rotWithShape="1">
              <a:gsLst>
                <a:gs pos="0">
                  <a:srgbClr val="FFFF00"/>
                </a:gs>
                <a:gs pos="100000">
                  <a:srgbClr val="FF99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2000">
                  <a:latin typeface="Arial" panose="020B0604020202020204" pitchFamily="34" charset="0"/>
                </a:rPr>
                <a:t>Nickel</a:t>
              </a:r>
            </a:p>
          </p:txBody>
        </p:sp>
        <p:sp>
          <p:nvSpPr>
            <p:cNvPr id="31" name="Line 73">
              <a:extLst>
                <a:ext uri="{FF2B5EF4-FFF2-40B4-BE49-F238E27FC236}">
                  <a16:creationId xmlns:a16="http://schemas.microsoft.com/office/drawing/2014/main" id="{304B1D0B-4FA1-0246-8F27-1D06B0D24B00}"/>
                </a:ext>
              </a:extLst>
            </p:cNvPr>
            <p:cNvSpPr>
              <a:spLocks noChangeShapeType="1"/>
            </p:cNvSpPr>
            <p:nvPr/>
          </p:nvSpPr>
          <p:spPr bwMode="auto">
            <a:xfrm>
              <a:off x="2849" y="3264"/>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2" name="Group 74">
              <a:extLst>
                <a:ext uri="{FF2B5EF4-FFF2-40B4-BE49-F238E27FC236}">
                  <a16:creationId xmlns:a16="http://schemas.microsoft.com/office/drawing/2014/main" id="{422D8E4F-9127-AA41-BABE-9C4CC7E2BB01}"/>
                </a:ext>
              </a:extLst>
            </p:cNvPr>
            <p:cNvGrpSpPr>
              <a:grpSpLocks/>
            </p:cNvGrpSpPr>
            <p:nvPr/>
          </p:nvGrpSpPr>
          <p:grpSpPr bwMode="auto">
            <a:xfrm rot="-1065934">
              <a:off x="2667" y="2990"/>
              <a:ext cx="645" cy="230"/>
              <a:chOff x="1646" y="2314"/>
              <a:chExt cx="645" cy="230"/>
            </a:xfrm>
          </p:grpSpPr>
          <p:sp>
            <p:nvSpPr>
              <p:cNvPr id="58" name="Oval 75">
                <a:extLst>
                  <a:ext uri="{FF2B5EF4-FFF2-40B4-BE49-F238E27FC236}">
                    <a16:creationId xmlns:a16="http://schemas.microsoft.com/office/drawing/2014/main" id="{BCC961BC-1A70-B048-A7A2-CBCAACAC63B0}"/>
                  </a:ext>
                </a:extLst>
              </p:cNvPr>
              <p:cNvSpPr>
                <a:spLocks noChangeArrowheads="1"/>
              </p:cNvSpPr>
              <p:nvPr/>
            </p:nvSpPr>
            <p:spPr bwMode="auto">
              <a:xfrm>
                <a:off x="1728" y="2400"/>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Oval 76">
                <a:extLst>
                  <a:ext uri="{FF2B5EF4-FFF2-40B4-BE49-F238E27FC236}">
                    <a16:creationId xmlns:a16="http://schemas.microsoft.com/office/drawing/2014/main" id="{69DBE947-9433-ED4A-85C5-B8EA9E226B29}"/>
                  </a:ext>
                </a:extLst>
              </p:cNvPr>
              <p:cNvSpPr>
                <a:spLocks noChangeArrowheads="1"/>
              </p:cNvSpPr>
              <p:nvPr/>
            </p:nvSpPr>
            <p:spPr bwMode="auto">
              <a:xfrm>
                <a:off x="2064" y="2400"/>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0" name="Line 77">
                <a:extLst>
                  <a:ext uri="{FF2B5EF4-FFF2-40B4-BE49-F238E27FC236}">
                    <a16:creationId xmlns:a16="http://schemas.microsoft.com/office/drawing/2014/main" id="{2A6C7D89-7AC8-7C4C-8C50-06A01A90D628}"/>
                  </a:ext>
                </a:extLst>
              </p:cNvPr>
              <p:cNvSpPr>
                <a:spLocks noChangeShapeType="1"/>
              </p:cNvSpPr>
              <p:nvPr/>
            </p:nvSpPr>
            <p:spPr bwMode="auto">
              <a:xfrm>
                <a:off x="1872" y="2470"/>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Oval 78">
                <a:extLst>
                  <a:ext uri="{FF2B5EF4-FFF2-40B4-BE49-F238E27FC236}">
                    <a16:creationId xmlns:a16="http://schemas.microsoft.com/office/drawing/2014/main" id="{8C223C68-6080-B34A-9C13-4C84E17A0F79}"/>
                  </a:ext>
                </a:extLst>
              </p:cNvPr>
              <p:cNvSpPr>
                <a:spLocks noChangeAspect="1" noChangeArrowheads="1"/>
              </p:cNvSpPr>
              <p:nvPr/>
            </p:nvSpPr>
            <p:spPr bwMode="auto">
              <a:xfrm>
                <a:off x="1646"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79">
                <a:extLst>
                  <a:ext uri="{FF2B5EF4-FFF2-40B4-BE49-F238E27FC236}">
                    <a16:creationId xmlns:a16="http://schemas.microsoft.com/office/drawing/2014/main" id="{7F3F058A-BC99-AD4D-A176-E5DA07AC48FF}"/>
                  </a:ext>
                </a:extLst>
              </p:cNvPr>
              <p:cNvSpPr>
                <a:spLocks noChangeAspect="1" noChangeArrowheads="1"/>
              </p:cNvSpPr>
              <p:nvPr/>
            </p:nvSpPr>
            <p:spPr bwMode="auto">
              <a:xfrm>
                <a:off x="2205"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80">
                <a:extLst>
                  <a:ext uri="{FF2B5EF4-FFF2-40B4-BE49-F238E27FC236}">
                    <a16:creationId xmlns:a16="http://schemas.microsoft.com/office/drawing/2014/main" id="{45775B77-E753-314B-9DA5-8CCC378B0E45}"/>
                  </a:ext>
                </a:extLst>
              </p:cNvPr>
              <p:cNvSpPr>
                <a:spLocks noChangeAspect="1" noChangeArrowheads="1"/>
              </p:cNvSpPr>
              <p:nvPr/>
            </p:nvSpPr>
            <p:spPr bwMode="auto">
              <a:xfrm>
                <a:off x="1756"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81">
                <a:extLst>
                  <a:ext uri="{FF2B5EF4-FFF2-40B4-BE49-F238E27FC236}">
                    <a16:creationId xmlns:a16="http://schemas.microsoft.com/office/drawing/2014/main" id="{89E774F4-AE5E-BA49-821F-13C7ABFEFD38}"/>
                  </a:ext>
                </a:extLst>
              </p:cNvPr>
              <p:cNvSpPr>
                <a:spLocks noChangeAspect="1" noChangeArrowheads="1"/>
              </p:cNvSpPr>
              <p:nvPr/>
            </p:nvSpPr>
            <p:spPr bwMode="auto">
              <a:xfrm>
                <a:off x="2090"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 name="Oval 82">
              <a:extLst>
                <a:ext uri="{FF2B5EF4-FFF2-40B4-BE49-F238E27FC236}">
                  <a16:creationId xmlns:a16="http://schemas.microsoft.com/office/drawing/2014/main" id="{88BE04EC-3C0C-DA4C-921C-C4C342B4B6E2}"/>
                </a:ext>
              </a:extLst>
            </p:cNvPr>
            <p:cNvSpPr>
              <a:spLocks noChangeAspect="1" noChangeArrowheads="1"/>
            </p:cNvSpPr>
            <p:nvPr/>
          </p:nvSpPr>
          <p:spPr bwMode="auto">
            <a:xfrm>
              <a:off x="2410" y="326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83">
              <a:extLst>
                <a:ext uri="{FF2B5EF4-FFF2-40B4-BE49-F238E27FC236}">
                  <a16:creationId xmlns:a16="http://schemas.microsoft.com/office/drawing/2014/main" id="{C8456951-80FC-9948-BFB2-FD960F3DB285}"/>
                </a:ext>
              </a:extLst>
            </p:cNvPr>
            <p:cNvSpPr>
              <a:spLocks noChangeAspect="1" noChangeArrowheads="1"/>
            </p:cNvSpPr>
            <p:nvPr/>
          </p:nvSpPr>
          <p:spPr bwMode="auto">
            <a:xfrm>
              <a:off x="2554" y="326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84">
              <a:extLst>
                <a:ext uri="{FF2B5EF4-FFF2-40B4-BE49-F238E27FC236}">
                  <a16:creationId xmlns:a16="http://schemas.microsoft.com/office/drawing/2014/main" id="{5EBE69E8-D761-8341-BCF5-CBC8FB231E6D}"/>
                </a:ext>
              </a:extLst>
            </p:cNvPr>
            <p:cNvSpPr>
              <a:spLocks noChangeAspect="1" noChangeArrowheads="1"/>
            </p:cNvSpPr>
            <p:nvPr/>
          </p:nvSpPr>
          <p:spPr bwMode="auto">
            <a:xfrm>
              <a:off x="5232" y="278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85">
              <a:extLst>
                <a:ext uri="{FF2B5EF4-FFF2-40B4-BE49-F238E27FC236}">
                  <a16:creationId xmlns:a16="http://schemas.microsoft.com/office/drawing/2014/main" id="{63AAECD4-5397-F141-BDD1-BDCC1D3F6620}"/>
                </a:ext>
              </a:extLst>
            </p:cNvPr>
            <p:cNvSpPr>
              <a:spLocks noChangeAspect="1" noChangeArrowheads="1"/>
            </p:cNvSpPr>
            <p:nvPr/>
          </p:nvSpPr>
          <p:spPr bwMode="auto">
            <a:xfrm>
              <a:off x="4986" y="278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86">
              <a:extLst>
                <a:ext uri="{FF2B5EF4-FFF2-40B4-BE49-F238E27FC236}">
                  <a16:creationId xmlns:a16="http://schemas.microsoft.com/office/drawing/2014/main" id="{D11F2FDA-CFCD-5D40-89B2-6D8C77710775}"/>
                </a:ext>
              </a:extLst>
            </p:cNvPr>
            <p:cNvSpPr>
              <a:spLocks noChangeArrowheads="1"/>
            </p:cNvSpPr>
            <p:nvPr/>
          </p:nvSpPr>
          <p:spPr bwMode="auto">
            <a:xfrm>
              <a:off x="4224" y="2880"/>
              <a:ext cx="1152" cy="288"/>
            </a:xfrm>
            <a:prstGeom prst="rect">
              <a:avLst/>
            </a:prstGeom>
            <a:gradFill rotWithShape="1">
              <a:gsLst>
                <a:gs pos="0">
                  <a:srgbClr val="FFFF00"/>
                </a:gs>
                <a:gs pos="100000">
                  <a:srgbClr val="FF9900"/>
                </a:gs>
              </a:gsLst>
              <a:lin ang="54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1" hangingPunct="1"/>
              <a:r>
                <a:rPr kumimoji="0" lang="en-US" altLang="zh-CN" sz="2000">
                  <a:latin typeface="Arial" panose="020B0604020202020204" pitchFamily="34" charset="0"/>
                </a:rPr>
                <a:t>Nickel</a:t>
              </a:r>
            </a:p>
          </p:txBody>
        </p:sp>
        <p:sp>
          <p:nvSpPr>
            <p:cNvPr id="38" name="Line 87">
              <a:extLst>
                <a:ext uri="{FF2B5EF4-FFF2-40B4-BE49-F238E27FC236}">
                  <a16:creationId xmlns:a16="http://schemas.microsoft.com/office/drawing/2014/main" id="{32F501D3-CD0C-1E40-9CE9-B918271F2172}"/>
                </a:ext>
              </a:extLst>
            </p:cNvPr>
            <p:cNvSpPr>
              <a:spLocks noChangeShapeType="1"/>
            </p:cNvSpPr>
            <p:nvPr/>
          </p:nvSpPr>
          <p:spPr bwMode="auto">
            <a:xfrm>
              <a:off x="4650" y="2784"/>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9" name="Group 88">
              <a:extLst>
                <a:ext uri="{FF2B5EF4-FFF2-40B4-BE49-F238E27FC236}">
                  <a16:creationId xmlns:a16="http://schemas.microsoft.com/office/drawing/2014/main" id="{8796B15D-AEEC-AD47-A460-ACD29E3B0428}"/>
                </a:ext>
              </a:extLst>
            </p:cNvPr>
            <p:cNvGrpSpPr>
              <a:grpSpLocks/>
            </p:cNvGrpSpPr>
            <p:nvPr/>
          </p:nvGrpSpPr>
          <p:grpSpPr bwMode="auto">
            <a:xfrm rot="-957140">
              <a:off x="4491" y="2508"/>
              <a:ext cx="645" cy="336"/>
              <a:chOff x="4368" y="2592"/>
              <a:chExt cx="645" cy="336"/>
            </a:xfrm>
          </p:grpSpPr>
          <p:grpSp>
            <p:nvGrpSpPr>
              <p:cNvPr id="49" name="Group 89">
                <a:extLst>
                  <a:ext uri="{FF2B5EF4-FFF2-40B4-BE49-F238E27FC236}">
                    <a16:creationId xmlns:a16="http://schemas.microsoft.com/office/drawing/2014/main" id="{5BEA13E8-94E7-BA46-8B1D-AE547CBCEF55}"/>
                  </a:ext>
                </a:extLst>
              </p:cNvPr>
              <p:cNvGrpSpPr>
                <a:grpSpLocks/>
              </p:cNvGrpSpPr>
              <p:nvPr/>
            </p:nvGrpSpPr>
            <p:grpSpPr bwMode="auto">
              <a:xfrm>
                <a:off x="4368" y="2592"/>
                <a:ext cx="645" cy="230"/>
                <a:chOff x="1646" y="2314"/>
                <a:chExt cx="645" cy="230"/>
              </a:xfrm>
            </p:grpSpPr>
            <p:sp>
              <p:nvSpPr>
                <p:cNvPr id="51" name="Oval 90">
                  <a:extLst>
                    <a:ext uri="{FF2B5EF4-FFF2-40B4-BE49-F238E27FC236}">
                      <a16:creationId xmlns:a16="http://schemas.microsoft.com/office/drawing/2014/main" id="{BC75F46C-44E3-1343-80CC-7BAA68EB1481}"/>
                    </a:ext>
                  </a:extLst>
                </p:cNvPr>
                <p:cNvSpPr>
                  <a:spLocks noChangeArrowheads="1"/>
                </p:cNvSpPr>
                <p:nvPr/>
              </p:nvSpPr>
              <p:spPr bwMode="auto">
                <a:xfrm>
                  <a:off x="1728" y="2400"/>
                  <a:ext cx="144" cy="144"/>
                </a:xfrm>
                <a:prstGeom prst="ellipse">
                  <a:avLst/>
                </a:prstGeom>
                <a:gradFill rotWithShape="1">
                  <a:gsLst>
                    <a:gs pos="0">
                      <a:srgbClr val="BBE0E3">
                        <a:gamma/>
                        <a:shade val="46275"/>
                        <a:invGamma/>
                      </a:srgbClr>
                    </a:gs>
                    <a:gs pos="100000">
                      <a:srgbClr val="BBE0E3"/>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91">
                  <a:extLst>
                    <a:ext uri="{FF2B5EF4-FFF2-40B4-BE49-F238E27FC236}">
                      <a16:creationId xmlns:a16="http://schemas.microsoft.com/office/drawing/2014/main" id="{54633AEB-E5F6-7A4B-9A3E-32153B780072}"/>
                    </a:ext>
                  </a:extLst>
                </p:cNvPr>
                <p:cNvSpPr>
                  <a:spLocks noChangeArrowheads="1"/>
                </p:cNvSpPr>
                <p:nvPr/>
              </p:nvSpPr>
              <p:spPr bwMode="auto">
                <a:xfrm>
                  <a:off x="2064" y="2400"/>
                  <a:ext cx="144" cy="144"/>
                </a:xfrm>
                <a:prstGeom prst="ellipse">
                  <a:avLst/>
                </a:prstGeom>
                <a:gradFill rotWithShape="1">
                  <a:gsLst>
                    <a:gs pos="0">
                      <a:schemeClr val="accent1">
                        <a:gamma/>
                        <a:shade val="46275"/>
                        <a:invGamma/>
                      </a:schemeClr>
                    </a:gs>
                    <a:gs pos="100000">
                      <a:schemeClr val="accent1"/>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92">
                  <a:extLst>
                    <a:ext uri="{FF2B5EF4-FFF2-40B4-BE49-F238E27FC236}">
                      <a16:creationId xmlns:a16="http://schemas.microsoft.com/office/drawing/2014/main" id="{4AEA0F6C-40B8-AC42-AAB0-385010BF0B27}"/>
                    </a:ext>
                  </a:extLst>
                </p:cNvPr>
                <p:cNvSpPr>
                  <a:spLocks noChangeShapeType="1"/>
                </p:cNvSpPr>
                <p:nvPr/>
              </p:nvSpPr>
              <p:spPr bwMode="auto">
                <a:xfrm>
                  <a:off x="1872" y="2470"/>
                  <a:ext cx="192"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Oval 93">
                  <a:extLst>
                    <a:ext uri="{FF2B5EF4-FFF2-40B4-BE49-F238E27FC236}">
                      <a16:creationId xmlns:a16="http://schemas.microsoft.com/office/drawing/2014/main" id="{A65E1714-CDF5-AB4D-A8D5-5A9F37903744}"/>
                    </a:ext>
                  </a:extLst>
                </p:cNvPr>
                <p:cNvSpPr>
                  <a:spLocks noChangeAspect="1" noChangeArrowheads="1"/>
                </p:cNvSpPr>
                <p:nvPr/>
              </p:nvSpPr>
              <p:spPr bwMode="auto">
                <a:xfrm>
                  <a:off x="1646"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Oval 94">
                  <a:extLst>
                    <a:ext uri="{FF2B5EF4-FFF2-40B4-BE49-F238E27FC236}">
                      <a16:creationId xmlns:a16="http://schemas.microsoft.com/office/drawing/2014/main" id="{0C2AB132-AA3B-8C43-911A-25481AB81841}"/>
                    </a:ext>
                  </a:extLst>
                </p:cNvPr>
                <p:cNvSpPr>
                  <a:spLocks noChangeAspect="1" noChangeArrowheads="1"/>
                </p:cNvSpPr>
                <p:nvPr/>
              </p:nvSpPr>
              <p:spPr bwMode="auto">
                <a:xfrm>
                  <a:off x="2205" y="2429"/>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95">
                  <a:extLst>
                    <a:ext uri="{FF2B5EF4-FFF2-40B4-BE49-F238E27FC236}">
                      <a16:creationId xmlns:a16="http://schemas.microsoft.com/office/drawing/2014/main" id="{F42E8807-D0FA-2848-91EA-D2AF361EDD9A}"/>
                    </a:ext>
                  </a:extLst>
                </p:cNvPr>
                <p:cNvSpPr>
                  <a:spLocks noChangeAspect="1" noChangeArrowheads="1"/>
                </p:cNvSpPr>
                <p:nvPr/>
              </p:nvSpPr>
              <p:spPr bwMode="auto">
                <a:xfrm>
                  <a:off x="1756"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Oval 96">
                  <a:extLst>
                    <a:ext uri="{FF2B5EF4-FFF2-40B4-BE49-F238E27FC236}">
                      <a16:creationId xmlns:a16="http://schemas.microsoft.com/office/drawing/2014/main" id="{47878553-0BAA-C344-9AB6-CA4AF59CAD87}"/>
                    </a:ext>
                  </a:extLst>
                </p:cNvPr>
                <p:cNvSpPr>
                  <a:spLocks noChangeAspect="1" noChangeArrowheads="1"/>
                </p:cNvSpPr>
                <p:nvPr/>
              </p:nvSpPr>
              <p:spPr bwMode="auto">
                <a:xfrm>
                  <a:off x="2090" y="231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Line 97">
                <a:extLst>
                  <a:ext uri="{FF2B5EF4-FFF2-40B4-BE49-F238E27FC236}">
                    <a16:creationId xmlns:a16="http://schemas.microsoft.com/office/drawing/2014/main" id="{FEE94C2D-64F8-8445-9BCC-56FB47E211F7}"/>
                  </a:ext>
                </a:extLst>
              </p:cNvPr>
              <p:cNvSpPr>
                <a:spLocks noChangeShapeType="1"/>
              </p:cNvSpPr>
              <p:nvPr/>
            </p:nvSpPr>
            <p:spPr bwMode="auto">
              <a:xfrm>
                <a:off x="4848" y="2832"/>
                <a:ext cx="0" cy="96"/>
              </a:xfrm>
              <a:prstGeom prst="line">
                <a:avLst/>
              </a:prstGeom>
              <a:noFill/>
              <a:ln w="25400">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0" name="Oval 98">
              <a:extLst>
                <a:ext uri="{FF2B5EF4-FFF2-40B4-BE49-F238E27FC236}">
                  <a16:creationId xmlns:a16="http://schemas.microsoft.com/office/drawing/2014/main" id="{5E1B311A-CCE3-C34F-9556-694A91C2B362}"/>
                </a:ext>
              </a:extLst>
            </p:cNvPr>
            <p:cNvSpPr>
              <a:spLocks noChangeAspect="1" noChangeArrowheads="1"/>
            </p:cNvSpPr>
            <p:nvPr/>
          </p:nvSpPr>
          <p:spPr bwMode="auto">
            <a:xfrm>
              <a:off x="4224" y="278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99">
              <a:extLst>
                <a:ext uri="{FF2B5EF4-FFF2-40B4-BE49-F238E27FC236}">
                  <a16:creationId xmlns:a16="http://schemas.microsoft.com/office/drawing/2014/main" id="{5A9D68D0-A408-7D42-8440-58B4A5E51CFA}"/>
                </a:ext>
              </a:extLst>
            </p:cNvPr>
            <p:cNvSpPr>
              <a:spLocks noChangeAspect="1" noChangeArrowheads="1"/>
            </p:cNvSpPr>
            <p:nvPr/>
          </p:nvSpPr>
          <p:spPr bwMode="auto">
            <a:xfrm>
              <a:off x="4320" y="278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100">
              <a:extLst>
                <a:ext uri="{FF2B5EF4-FFF2-40B4-BE49-F238E27FC236}">
                  <a16:creationId xmlns:a16="http://schemas.microsoft.com/office/drawing/2014/main" id="{4E2F07DD-10A1-124F-A78C-C44D4109F5FF}"/>
                </a:ext>
              </a:extLst>
            </p:cNvPr>
            <p:cNvSpPr>
              <a:spLocks noChangeAspect="1" noChangeArrowheads="1"/>
            </p:cNvSpPr>
            <p:nvPr/>
          </p:nvSpPr>
          <p:spPr bwMode="auto">
            <a:xfrm>
              <a:off x="1008" y="254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101">
              <a:extLst>
                <a:ext uri="{FF2B5EF4-FFF2-40B4-BE49-F238E27FC236}">
                  <a16:creationId xmlns:a16="http://schemas.microsoft.com/office/drawing/2014/main" id="{9EA065A3-1DE3-6244-8643-32C92636E6DF}"/>
                </a:ext>
              </a:extLst>
            </p:cNvPr>
            <p:cNvSpPr>
              <a:spLocks noChangeAspect="1" noChangeArrowheads="1"/>
            </p:cNvSpPr>
            <p:nvPr/>
          </p:nvSpPr>
          <p:spPr bwMode="auto">
            <a:xfrm>
              <a:off x="1642" y="2544"/>
              <a:ext cx="86" cy="86"/>
            </a:xfrm>
            <a:prstGeom prst="ellipse">
              <a:avLst/>
            </a:prstGeom>
            <a:gradFill rotWithShape="1">
              <a:gsLst>
                <a:gs pos="0">
                  <a:schemeClr val="bg1"/>
                </a:gs>
                <a:gs pos="100000">
                  <a:srgbClr val="FF3300"/>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AutoShape 102">
              <a:extLst>
                <a:ext uri="{FF2B5EF4-FFF2-40B4-BE49-F238E27FC236}">
                  <a16:creationId xmlns:a16="http://schemas.microsoft.com/office/drawing/2014/main" id="{D02E2D5E-F2A2-3448-AF83-76682DBC2167}"/>
                </a:ext>
              </a:extLst>
            </p:cNvPr>
            <p:cNvSpPr>
              <a:spLocks noChangeArrowheads="1"/>
            </p:cNvSpPr>
            <p:nvPr/>
          </p:nvSpPr>
          <p:spPr bwMode="auto">
            <a:xfrm rot="16200000">
              <a:off x="1368" y="3144"/>
              <a:ext cx="432" cy="480"/>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AutoShape 103">
              <a:extLst>
                <a:ext uri="{FF2B5EF4-FFF2-40B4-BE49-F238E27FC236}">
                  <a16:creationId xmlns:a16="http://schemas.microsoft.com/office/drawing/2014/main" id="{6BC12559-C765-CE4C-82CD-8E31C588BC11}"/>
                </a:ext>
              </a:extLst>
            </p:cNvPr>
            <p:cNvSpPr>
              <a:spLocks noChangeArrowheads="1"/>
            </p:cNvSpPr>
            <p:nvPr/>
          </p:nvSpPr>
          <p:spPr bwMode="auto">
            <a:xfrm rot="5400000">
              <a:off x="4536" y="2184"/>
              <a:ext cx="432" cy="192"/>
            </a:xfrm>
            <a:prstGeom prst="notchedRightArrow">
              <a:avLst>
                <a:gd name="adj1" fmla="val 50000"/>
                <a:gd name="adj2" fmla="val 5625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Text Box 104">
              <a:extLst>
                <a:ext uri="{FF2B5EF4-FFF2-40B4-BE49-F238E27FC236}">
                  <a16:creationId xmlns:a16="http://schemas.microsoft.com/office/drawing/2014/main" id="{47BBA373-7860-284A-90FB-8CFF9C646654}"/>
                </a:ext>
              </a:extLst>
            </p:cNvPr>
            <p:cNvSpPr txBox="1">
              <a:spLocks noChangeArrowheads="1"/>
            </p:cNvSpPr>
            <p:nvPr/>
          </p:nvSpPr>
          <p:spPr bwMode="auto">
            <a:xfrm>
              <a:off x="192" y="672"/>
              <a:ext cx="201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0" lang="en-US" altLang="zh-CN" sz="2800" dirty="0">
                  <a:solidFill>
                    <a:schemeClr val="accent1">
                      <a:lumMod val="75000"/>
                    </a:schemeClr>
                  </a:solidFill>
                  <a:latin typeface="Arial" panose="020B0604020202020204" pitchFamily="34" charset="0"/>
                </a:rPr>
                <a:t>C</a:t>
              </a:r>
              <a:r>
                <a:rPr kumimoji="0" lang="en-US" altLang="zh-CN" sz="2800" baseline="-25000" dirty="0">
                  <a:solidFill>
                    <a:schemeClr val="accent1">
                      <a:lumMod val="75000"/>
                    </a:schemeClr>
                  </a:solidFill>
                  <a:latin typeface="Arial" panose="020B0604020202020204" pitchFamily="34" charset="0"/>
                </a:rPr>
                <a:t>2</a:t>
              </a:r>
              <a:r>
                <a:rPr kumimoji="0" lang="en-US" altLang="zh-CN" sz="2800" dirty="0">
                  <a:solidFill>
                    <a:schemeClr val="accent1">
                      <a:lumMod val="75000"/>
                    </a:schemeClr>
                  </a:solidFill>
                  <a:latin typeface="Arial" panose="020B0604020202020204" pitchFamily="34" charset="0"/>
                </a:rPr>
                <a:t>H</a:t>
              </a:r>
              <a:r>
                <a:rPr kumimoji="0" lang="en-US" altLang="zh-CN" sz="2800" baseline="-25000" dirty="0">
                  <a:solidFill>
                    <a:schemeClr val="accent1">
                      <a:lumMod val="75000"/>
                    </a:schemeClr>
                  </a:solidFill>
                  <a:latin typeface="Arial" panose="020B0604020202020204" pitchFamily="34" charset="0"/>
                </a:rPr>
                <a:t>4</a:t>
              </a:r>
              <a:r>
                <a:rPr kumimoji="0" lang="en-US" altLang="zh-CN" sz="2800" dirty="0">
                  <a:solidFill>
                    <a:schemeClr val="accent1">
                      <a:lumMod val="75000"/>
                    </a:schemeClr>
                  </a:solidFill>
                  <a:latin typeface="Arial" panose="020B0604020202020204" pitchFamily="34" charset="0"/>
                </a:rPr>
                <a:t> + H</a:t>
              </a:r>
              <a:r>
                <a:rPr kumimoji="0" lang="en-US" altLang="zh-CN" sz="2800" baseline="-25000" dirty="0">
                  <a:solidFill>
                    <a:schemeClr val="accent1">
                      <a:lumMod val="75000"/>
                    </a:schemeClr>
                  </a:solidFill>
                  <a:latin typeface="Arial" panose="020B0604020202020204" pitchFamily="34" charset="0"/>
                </a:rPr>
                <a:t>2</a:t>
              </a:r>
              <a:r>
                <a:rPr kumimoji="0" lang="en-US" altLang="zh-CN" sz="2800" dirty="0">
                  <a:solidFill>
                    <a:schemeClr val="accent1">
                      <a:lumMod val="75000"/>
                    </a:schemeClr>
                  </a:solidFill>
                  <a:latin typeface="Arial" panose="020B0604020202020204" pitchFamily="34" charset="0"/>
                </a:rPr>
                <a:t>  </a:t>
              </a:r>
              <a:r>
                <a:rPr kumimoji="0" lang="en-US" altLang="zh-CN" sz="2800" dirty="0">
                  <a:solidFill>
                    <a:schemeClr val="accent1">
                      <a:lumMod val="75000"/>
                    </a:schemeClr>
                  </a:solidFill>
                  <a:latin typeface="Arial" panose="020B0604020202020204" pitchFamily="34" charset="0"/>
                  <a:sym typeface="Wingdings" pitchFamily="2" charset="2"/>
                </a:rPr>
                <a:t> C</a:t>
              </a:r>
              <a:r>
                <a:rPr kumimoji="0" lang="en-US" altLang="zh-CN" sz="2800" baseline="-25000" dirty="0">
                  <a:solidFill>
                    <a:schemeClr val="accent1">
                      <a:lumMod val="75000"/>
                    </a:schemeClr>
                  </a:solidFill>
                  <a:latin typeface="Arial" panose="020B0604020202020204" pitchFamily="34" charset="0"/>
                  <a:sym typeface="Wingdings" pitchFamily="2" charset="2"/>
                </a:rPr>
                <a:t>2</a:t>
              </a:r>
              <a:r>
                <a:rPr kumimoji="0" lang="en-US" altLang="zh-CN" sz="2800" dirty="0">
                  <a:solidFill>
                    <a:schemeClr val="accent1">
                      <a:lumMod val="75000"/>
                    </a:schemeClr>
                  </a:solidFill>
                  <a:latin typeface="Arial" panose="020B0604020202020204" pitchFamily="34" charset="0"/>
                  <a:sym typeface="Wingdings" pitchFamily="2" charset="2"/>
                </a:rPr>
                <a:t>H</a:t>
              </a:r>
              <a:r>
                <a:rPr kumimoji="0" lang="en-US" altLang="zh-CN" sz="2800" baseline="-25000" dirty="0">
                  <a:solidFill>
                    <a:schemeClr val="accent1">
                      <a:lumMod val="75000"/>
                    </a:schemeClr>
                  </a:solidFill>
                  <a:latin typeface="Arial" panose="020B0604020202020204" pitchFamily="34" charset="0"/>
                  <a:sym typeface="Wingdings" pitchFamily="2" charset="2"/>
                </a:rPr>
                <a:t>6</a:t>
              </a:r>
            </a:p>
          </p:txBody>
        </p:sp>
        <p:sp>
          <p:nvSpPr>
            <p:cNvPr id="47" name="Text Box 105">
              <a:extLst>
                <a:ext uri="{FF2B5EF4-FFF2-40B4-BE49-F238E27FC236}">
                  <a16:creationId xmlns:a16="http://schemas.microsoft.com/office/drawing/2014/main" id="{76083ADD-100D-6B43-B4EE-F473419B1E4B}"/>
                </a:ext>
              </a:extLst>
            </p:cNvPr>
            <p:cNvSpPr txBox="1">
              <a:spLocks noChangeArrowheads="1"/>
            </p:cNvSpPr>
            <p:nvPr/>
          </p:nvSpPr>
          <p:spPr bwMode="auto">
            <a:xfrm>
              <a:off x="1296" y="528"/>
              <a:ext cx="31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r>
                <a:rPr kumimoji="0" lang="en-US" altLang="zh-CN" dirty="0">
                  <a:solidFill>
                    <a:srgbClr val="FF9300"/>
                  </a:solidFill>
                  <a:latin typeface="Arial" panose="020B0604020202020204" pitchFamily="34" charset="0"/>
                </a:rPr>
                <a:t>Ni</a:t>
              </a:r>
            </a:p>
          </p:txBody>
        </p:sp>
        <p:sp>
          <p:nvSpPr>
            <p:cNvPr id="48" name="AutoShape 106">
              <a:extLst>
                <a:ext uri="{FF2B5EF4-FFF2-40B4-BE49-F238E27FC236}">
                  <a16:creationId xmlns:a16="http://schemas.microsoft.com/office/drawing/2014/main" id="{DA0CF40D-B73A-6646-9D7A-A75CBB50735E}"/>
                </a:ext>
              </a:extLst>
            </p:cNvPr>
            <p:cNvSpPr>
              <a:spLocks noChangeArrowheads="1"/>
            </p:cNvSpPr>
            <p:nvPr/>
          </p:nvSpPr>
          <p:spPr bwMode="auto">
            <a:xfrm>
              <a:off x="816" y="1152"/>
              <a:ext cx="576" cy="144"/>
            </a:xfrm>
            <a:prstGeom prst="curvedDownArrow">
              <a:avLst>
                <a:gd name="adj1" fmla="val 80000"/>
                <a:gd name="adj2" fmla="val 160000"/>
                <a:gd name="adj3" fmla="val 33333"/>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6" name="Text Box 107">
            <a:extLst>
              <a:ext uri="{FF2B5EF4-FFF2-40B4-BE49-F238E27FC236}">
                <a16:creationId xmlns:a16="http://schemas.microsoft.com/office/drawing/2014/main" id="{87D7FB63-3620-9840-999D-CC671386039F}"/>
              </a:ext>
            </a:extLst>
          </p:cNvPr>
          <p:cNvSpPr txBox="1">
            <a:spLocks noChangeArrowheads="1"/>
          </p:cNvSpPr>
          <p:nvPr/>
        </p:nvSpPr>
        <p:spPr bwMode="auto">
          <a:xfrm>
            <a:off x="802312" y="6146140"/>
            <a:ext cx="7802136" cy="523220"/>
          </a:xfrm>
          <a:prstGeom prst="rect">
            <a:avLst/>
          </a:prstGeom>
          <a:solidFill>
            <a:srgbClr val="FFFF00"/>
          </a:solidFill>
          <a:ln>
            <a:noFill/>
          </a:ln>
          <a:effectLst/>
        </p:spPr>
        <p:txBody>
          <a:bodyPr wrap="none">
            <a:spAutoFit/>
          </a:bodyPr>
          <a:lstStyle/>
          <a:p>
            <a:pPr eaLnBrk="1" hangingPunct="1"/>
            <a:r>
              <a:rPr kumimoji="0" lang="en-US" altLang="zh-CN" sz="2800" i="1" dirty="0">
                <a:solidFill>
                  <a:srgbClr val="3333FF"/>
                </a:solidFill>
                <a:latin typeface="Comic Sans MS" panose="030F0902030302020204" pitchFamily="66" charset="0"/>
              </a:rPr>
              <a:t>Adsorption – Surface Reaction – Desorption</a:t>
            </a:r>
          </a:p>
        </p:txBody>
      </p:sp>
    </p:spTree>
    <p:extLst>
      <p:ext uri="{BB962C8B-B14F-4D97-AF65-F5344CB8AC3E}">
        <p14:creationId xmlns:p14="http://schemas.microsoft.com/office/powerpoint/2010/main" val="28081197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5673A8C-F6B8-E949-A930-3896A098A162}"/>
              </a:ext>
            </a:extLst>
          </p:cNvPr>
          <p:cNvSpPr>
            <a:spLocks noGrp="1"/>
          </p:cNvSpPr>
          <p:nvPr>
            <p:ph type="ftr" sz="quarter" idx="10"/>
          </p:nvPr>
        </p:nvSpPr>
        <p:spPr/>
        <p:txBody>
          <a:bodyPr/>
          <a:lstStyle/>
          <a:p>
            <a:pPr>
              <a:defRPr/>
            </a:pPr>
            <a:fld id="{DF0A6764-F8AE-4256-B866-94C26512E199}" type="slidenum">
              <a:rPr lang="zh-CN" altLang="en-US" smtClean="0"/>
              <a:pPr>
                <a:defRPr/>
              </a:pPr>
              <a:t>37</a:t>
            </a:fld>
            <a:endParaRPr lang="en-US" altLang="zh-CN"/>
          </a:p>
        </p:txBody>
      </p:sp>
      <p:sp>
        <p:nvSpPr>
          <p:cNvPr id="4" name="Rectangle 3">
            <a:extLst>
              <a:ext uri="{FF2B5EF4-FFF2-40B4-BE49-F238E27FC236}">
                <a16:creationId xmlns:a16="http://schemas.microsoft.com/office/drawing/2014/main" id="{33ECA5B0-586B-0648-A51A-A5AAA92F5B98}"/>
              </a:ext>
            </a:extLst>
          </p:cNvPr>
          <p:cNvSpPr txBox="1">
            <a:spLocks noChangeArrowheads="1"/>
          </p:cNvSpPr>
          <p:nvPr/>
        </p:nvSpPr>
        <p:spPr>
          <a:xfrm>
            <a:off x="827584" y="1294728"/>
            <a:ext cx="7848600" cy="4495800"/>
          </a:xfrm>
          <a:prstGeom prst="rect">
            <a:avLst/>
          </a:prstGeom>
          <a:solidFill>
            <a:schemeClr val="bg1"/>
          </a:solidFill>
        </p:spPr>
        <p:txBody>
          <a:bodyPr/>
          <a:lst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a:lstStyle>
          <a:p>
            <a:pPr>
              <a:spcBef>
                <a:spcPts val="0"/>
              </a:spcBef>
              <a:buFont typeface="Wingdings" pitchFamily="2" charset="2"/>
              <a:buChar char="l"/>
            </a:pPr>
            <a:r>
              <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rPr>
              <a:t>根据化学键分类</a:t>
            </a:r>
          </a:p>
          <a:p>
            <a:pPr marL="0" indent="0">
              <a:spcBef>
                <a:spcPts val="0"/>
              </a:spcBef>
              <a:buNone/>
            </a:pPr>
            <a:endParaRPr lang="en-US" altLang="zh-CN"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endParaRPr>
          </a:p>
          <a:p>
            <a:pPr>
              <a:spcBef>
                <a:spcPts val="0"/>
              </a:spcBef>
              <a:buFont typeface="Wingdings" pitchFamily="2" charset="2"/>
              <a:buChar char="l"/>
            </a:pPr>
            <a:r>
              <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rPr>
              <a:t>根据聚集状态的分类</a:t>
            </a:r>
          </a:p>
          <a:p>
            <a:pPr>
              <a:spcBef>
                <a:spcPts val="0"/>
              </a:spcBef>
              <a:buFont typeface="Wingdings" pitchFamily="2" charset="2"/>
              <a:buChar char="l"/>
            </a:pPr>
            <a:endPar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endParaRPr>
          </a:p>
          <a:p>
            <a:pPr>
              <a:spcBef>
                <a:spcPts val="0"/>
              </a:spcBef>
              <a:buFont typeface="Wingdings" pitchFamily="2" charset="2"/>
              <a:buChar char="l"/>
            </a:pPr>
            <a:r>
              <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rPr>
              <a:t>按元素周期律分类</a:t>
            </a:r>
          </a:p>
          <a:p>
            <a:pPr>
              <a:spcBef>
                <a:spcPts val="0"/>
              </a:spcBef>
              <a:buFont typeface="Wingdings" pitchFamily="2" charset="2"/>
              <a:buChar char="l"/>
            </a:pPr>
            <a:endPar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endParaRPr>
          </a:p>
          <a:p>
            <a:pPr>
              <a:spcBef>
                <a:spcPts val="0"/>
              </a:spcBef>
              <a:buFont typeface="Wingdings" pitchFamily="2" charset="2"/>
              <a:buChar char="l"/>
            </a:pPr>
            <a:r>
              <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rPr>
              <a:t>按催化剂组成及其使用功能分类</a:t>
            </a:r>
          </a:p>
          <a:p>
            <a:pPr>
              <a:spcBef>
                <a:spcPts val="0"/>
              </a:spcBef>
              <a:buFont typeface="Wingdings" pitchFamily="2" charset="2"/>
              <a:buChar char="l"/>
            </a:pPr>
            <a:endPar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endParaRPr>
          </a:p>
          <a:p>
            <a:pPr>
              <a:spcBef>
                <a:spcPts val="0"/>
              </a:spcBef>
              <a:buFont typeface="Wingdings" pitchFamily="2" charset="2"/>
              <a:buChar char="l"/>
            </a:pPr>
            <a:r>
              <a:rPr lang="zh-CN" altLang="en-US" sz="2800" b="0" kern="0" dirty="0">
                <a:solidFill>
                  <a:schemeClr val="tx1"/>
                </a:solidFill>
                <a:latin typeface="+mj-ea"/>
                <a:ea typeface="+mj-ea"/>
                <a:hlinkClick r:id="rId2" action="ppaction://hlinksldjump">
                  <a:extLst>
                    <a:ext uri="{A12FA001-AC4F-418D-AE19-62706E023703}">
                      <ahyp:hlinkClr xmlns:ahyp="http://schemas.microsoft.com/office/drawing/2018/hyperlinkcolor" val="tx"/>
                    </a:ext>
                  </a:extLst>
                </a:hlinkClick>
              </a:rPr>
              <a:t>按工艺与工程特点分类</a:t>
            </a:r>
          </a:p>
          <a:p>
            <a:pPr>
              <a:spcBef>
                <a:spcPts val="0"/>
              </a:spcBef>
            </a:pPr>
            <a:endParaRPr lang="zh-CN" altLang="en-US" sz="2800" kern="0" dirty="0">
              <a:solidFill>
                <a:srgbClr val="FF0000"/>
              </a:solidFill>
              <a:hlinkClick r:id="rId2" action="ppaction://hlinksldjump">
                <a:extLst>
                  <a:ext uri="{A12FA001-AC4F-418D-AE19-62706E023703}">
                    <ahyp:hlinkClr xmlns:ahyp="http://schemas.microsoft.com/office/drawing/2018/hyperlinkcolor" val="tx"/>
                  </a:ext>
                </a:extLst>
              </a:hlinkClick>
            </a:endParaRPr>
          </a:p>
          <a:p>
            <a:pPr>
              <a:spcBef>
                <a:spcPts val="0"/>
              </a:spcBef>
            </a:pPr>
            <a:endParaRPr lang="zh-CN" altLang="en-US" sz="2800" kern="0" dirty="0">
              <a:solidFill>
                <a:srgbClr val="FF0000"/>
              </a:solidFill>
              <a:hlinkClick r:id="rId2" action="ppaction://hlinksldjump"/>
            </a:endParaRPr>
          </a:p>
        </p:txBody>
      </p:sp>
      <p:sp>
        <p:nvSpPr>
          <p:cNvPr id="6" name="矩形 5">
            <a:extLst>
              <a:ext uri="{FF2B5EF4-FFF2-40B4-BE49-F238E27FC236}">
                <a16:creationId xmlns:a16="http://schemas.microsoft.com/office/drawing/2014/main" id="{A77C7AC8-1CE0-D04E-B237-FE5DF19F9E5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矩形 6">
            <a:extLst>
              <a:ext uri="{FF2B5EF4-FFF2-40B4-BE49-F238E27FC236}">
                <a16:creationId xmlns:a16="http://schemas.microsoft.com/office/drawing/2014/main" id="{F3C53318-DC8F-F541-8F45-9590356089D9}"/>
              </a:ext>
            </a:extLst>
          </p:cNvPr>
          <p:cNvSpPr/>
          <p:nvPr/>
        </p:nvSpPr>
        <p:spPr>
          <a:xfrm>
            <a:off x="3005839" y="179929"/>
            <a:ext cx="2656496" cy="584775"/>
          </a:xfrm>
          <a:prstGeom prst="rect">
            <a:avLst/>
          </a:prstGeom>
        </p:spPr>
        <p:txBody>
          <a:bodyPr wrap="none">
            <a:spAutoFit/>
          </a:bodyPr>
          <a:lstStyle/>
          <a:p>
            <a:pPr algn="ctr"/>
            <a:r>
              <a:rPr lang="zh-CN" altLang="en-US" sz="3200" dirty="0">
                <a:solidFill>
                  <a:schemeClr val="accent6">
                    <a:lumMod val="75000"/>
                  </a:schemeClr>
                </a:solidFill>
                <a:latin typeface="+mj-ea"/>
                <a:ea typeface="+mj-ea"/>
              </a:rPr>
              <a:t>催化剂的分类</a:t>
            </a:r>
          </a:p>
        </p:txBody>
      </p:sp>
      <p:sp>
        <p:nvSpPr>
          <p:cNvPr id="5" name="文本框 4">
            <a:extLst>
              <a:ext uri="{FF2B5EF4-FFF2-40B4-BE49-F238E27FC236}">
                <a16:creationId xmlns:a16="http://schemas.microsoft.com/office/drawing/2014/main" id="{D85E5B70-12D5-1C77-7FE5-F98E19B38DE6}"/>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40660146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7B7C077-9C6D-3C42-9BA9-10F09CA44B67}"/>
              </a:ext>
            </a:extLst>
          </p:cNvPr>
          <p:cNvSpPr>
            <a:spLocks noGrp="1"/>
          </p:cNvSpPr>
          <p:nvPr>
            <p:ph type="ftr" sz="quarter" idx="10"/>
          </p:nvPr>
        </p:nvSpPr>
        <p:spPr/>
        <p:txBody>
          <a:bodyPr/>
          <a:lstStyle/>
          <a:p>
            <a:pPr>
              <a:defRPr/>
            </a:pPr>
            <a:fld id="{DF0A6764-F8AE-4256-B866-94C26512E199}" type="slidenum">
              <a:rPr lang="zh-CN" altLang="en-US" smtClean="0"/>
              <a:pPr>
                <a:defRPr/>
              </a:pPr>
              <a:t>38</a:t>
            </a:fld>
            <a:endParaRPr lang="en-US" altLang="zh-CN"/>
          </a:p>
        </p:txBody>
      </p:sp>
      <p:sp>
        <p:nvSpPr>
          <p:cNvPr id="3" name="Rectangle 267">
            <a:extLst>
              <a:ext uri="{FF2B5EF4-FFF2-40B4-BE49-F238E27FC236}">
                <a16:creationId xmlns:a16="http://schemas.microsoft.com/office/drawing/2014/main" id="{5646F8A4-393D-2A4B-94DF-C4B402570FFA}"/>
              </a:ext>
            </a:extLst>
          </p:cNvPr>
          <p:cNvSpPr>
            <a:spLocks noChangeArrowheads="1"/>
          </p:cNvSpPr>
          <p:nvPr/>
        </p:nvSpPr>
        <p:spPr bwMode="auto">
          <a:xfrm>
            <a:off x="533400" y="1740872"/>
            <a:ext cx="8215064"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buFontTx/>
              <a:buChar char="•"/>
            </a:pPr>
            <a:r>
              <a:rPr lang="zh-CN" altLang="en-US" b="0" dirty="0">
                <a:solidFill>
                  <a:srgbClr val="3333FF"/>
                </a:solidFill>
                <a:latin typeface="+mn-lt"/>
                <a:ea typeface="+mj-ea"/>
              </a:rPr>
              <a:t>酸碱型催化剂</a:t>
            </a:r>
            <a:r>
              <a:rPr lang="zh-CN" altLang="en-US" b="0" dirty="0">
                <a:latin typeface="+mn-lt"/>
                <a:ea typeface="+mj-ea"/>
              </a:rPr>
              <a:t>：催化作用的起因是由于反应物分子与催化剂之间发生了电子对转移，出现化学键的异裂，形成了高活性中间体，从而促进反应的进行。</a:t>
            </a:r>
          </a:p>
          <a:p>
            <a:endParaRPr lang="zh-CN" altLang="en-US" b="0" dirty="0">
              <a:solidFill>
                <a:srgbClr val="3333FF"/>
              </a:solidFill>
              <a:latin typeface="+mn-lt"/>
              <a:ea typeface="+mj-ea"/>
            </a:endParaRPr>
          </a:p>
          <a:p>
            <a:pPr>
              <a:buFontTx/>
              <a:buChar char="•"/>
            </a:pPr>
            <a:r>
              <a:rPr lang="zh-CN" altLang="en-US" b="0" dirty="0">
                <a:solidFill>
                  <a:srgbClr val="3333FF"/>
                </a:solidFill>
                <a:latin typeface="+mn-lt"/>
                <a:ea typeface="+mj-ea"/>
              </a:rPr>
              <a:t>氧化-还原型催化剂</a:t>
            </a:r>
            <a:r>
              <a:rPr lang="zh-CN" altLang="en-US" b="0" dirty="0">
                <a:latin typeface="+mn-lt"/>
                <a:ea typeface="+mj-ea"/>
              </a:rPr>
              <a:t>：催化作用的起因是由于反应物分子与催化剂发生了单个电子转移。</a:t>
            </a:r>
          </a:p>
          <a:p>
            <a:endParaRPr lang="zh-CN" altLang="en-US" b="0" dirty="0">
              <a:latin typeface="+mn-lt"/>
              <a:ea typeface="+mj-ea"/>
            </a:endParaRPr>
          </a:p>
          <a:p>
            <a:pPr>
              <a:buFontTx/>
              <a:buChar char="•"/>
            </a:pPr>
            <a:r>
              <a:rPr lang="zh-CN" altLang="en-US" b="0" dirty="0">
                <a:solidFill>
                  <a:srgbClr val="3333FF"/>
                </a:solidFill>
                <a:latin typeface="+mn-lt"/>
                <a:ea typeface="+mj-ea"/>
              </a:rPr>
              <a:t>配合型催化剂</a:t>
            </a:r>
            <a:r>
              <a:rPr lang="zh-CN" altLang="en-US" b="0" dirty="0">
                <a:latin typeface="+mn-lt"/>
                <a:ea typeface="+mj-ea"/>
              </a:rPr>
              <a:t>：催化作用的起因是由于反应物分子与催化剂之间发生了配位作用而使前者活化，从而促进反应的进行。</a:t>
            </a:r>
          </a:p>
        </p:txBody>
      </p:sp>
      <p:sp>
        <p:nvSpPr>
          <p:cNvPr id="4" name="文本框 3">
            <a:extLst>
              <a:ext uri="{FF2B5EF4-FFF2-40B4-BE49-F238E27FC236}">
                <a16:creationId xmlns:a16="http://schemas.microsoft.com/office/drawing/2014/main" id="{1414C8B5-96B4-3166-BC6A-4FCAA2A5C282}"/>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24365155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DF0A6764-F8AE-4256-B866-94C26512E199}" type="slidenum">
              <a:rPr lang="zh-CN" altLang="en-US" smtClean="0"/>
              <a:pPr>
                <a:defRPr/>
              </a:pPr>
              <a:t>39</a:t>
            </a:fld>
            <a:endParaRPr lang="en-US" altLang="zh-CN"/>
          </a:p>
        </p:txBody>
      </p:sp>
      <p:sp>
        <p:nvSpPr>
          <p:cNvPr id="3" name="Rectangle 4"/>
          <p:cNvSpPr>
            <a:spLocks noChangeArrowheads="1"/>
          </p:cNvSpPr>
          <p:nvPr/>
        </p:nvSpPr>
        <p:spPr bwMode="auto">
          <a:xfrm>
            <a:off x="395536" y="1150035"/>
            <a:ext cx="8001000" cy="1774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gn="l">
              <a:tabLst>
                <a:tab pos="901700" algn="l"/>
              </a:tabLst>
              <a:defRPr sz="2400">
                <a:solidFill>
                  <a:schemeClr val="tx1"/>
                </a:solidFill>
                <a:latin typeface="Times New Roman" pitchFamily="18" charset="0"/>
                <a:ea typeface="宋体" pitchFamily="2" charset="-122"/>
              </a:defRPr>
            </a:lvl1pPr>
            <a:lvl2pPr algn="l">
              <a:tabLst>
                <a:tab pos="901700" algn="l"/>
              </a:tabLst>
              <a:defRPr sz="2400">
                <a:solidFill>
                  <a:schemeClr val="tx1"/>
                </a:solidFill>
                <a:latin typeface="Times New Roman" pitchFamily="18" charset="0"/>
                <a:ea typeface="宋体" pitchFamily="2" charset="-122"/>
              </a:defRPr>
            </a:lvl2pPr>
            <a:lvl3pPr algn="l">
              <a:tabLst>
                <a:tab pos="901700" algn="l"/>
              </a:tabLst>
              <a:defRPr sz="2400">
                <a:solidFill>
                  <a:schemeClr val="tx1"/>
                </a:solidFill>
                <a:latin typeface="Times New Roman" pitchFamily="18" charset="0"/>
                <a:ea typeface="宋体" pitchFamily="2" charset="-122"/>
              </a:defRPr>
            </a:lvl3pPr>
            <a:lvl4pPr algn="l">
              <a:tabLst>
                <a:tab pos="901700" algn="l"/>
              </a:tabLst>
              <a:defRPr sz="2400">
                <a:solidFill>
                  <a:schemeClr val="tx1"/>
                </a:solidFill>
                <a:latin typeface="Times New Roman" pitchFamily="18" charset="0"/>
                <a:ea typeface="宋体" pitchFamily="2" charset="-122"/>
              </a:defRPr>
            </a:lvl4pPr>
            <a:lvl5pPr algn="l">
              <a:tabLst>
                <a:tab pos="901700" algn="l"/>
              </a:tabLst>
              <a:defRPr sz="2400">
                <a:solidFill>
                  <a:schemeClr val="tx1"/>
                </a:solidFill>
                <a:latin typeface="Times New Roman" pitchFamily="18" charset="0"/>
                <a:ea typeface="宋体" pitchFamily="2" charset="-122"/>
              </a:defRPr>
            </a:lvl5pPr>
            <a:lvl6pPr fontAlgn="base">
              <a:spcBef>
                <a:spcPct val="0"/>
              </a:spcBef>
              <a:spcAft>
                <a:spcPct val="0"/>
              </a:spcAft>
              <a:tabLst>
                <a:tab pos="901700" algn="l"/>
              </a:tabLst>
              <a:defRPr sz="2400">
                <a:solidFill>
                  <a:schemeClr val="tx1"/>
                </a:solidFill>
                <a:latin typeface="Times New Roman" pitchFamily="18" charset="0"/>
                <a:ea typeface="宋体" pitchFamily="2" charset="-122"/>
              </a:defRPr>
            </a:lvl6pPr>
            <a:lvl7pPr fontAlgn="base">
              <a:spcBef>
                <a:spcPct val="0"/>
              </a:spcBef>
              <a:spcAft>
                <a:spcPct val="0"/>
              </a:spcAft>
              <a:tabLst>
                <a:tab pos="901700" algn="l"/>
              </a:tabLst>
              <a:defRPr sz="2400">
                <a:solidFill>
                  <a:schemeClr val="tx1"/>
                </a:solidFill>
                <a:latin typeface="Times New Roman" pitchFamily="18" charset="0"/>
                <a:ea typeface="宋体" pitchFamily="2" charset="-122"/>
              </a:defRPr>
            </a:lvl7pPr>
            <a:lvl8pPr fontAlgn="base">
              <a:spcBef>
                <a:spcPct val="0"/>
              </a:spcBef>
              <a:spcAft>
                <a:spcPct val="0"/>
              </a:spcAft>
              <a:tabLst>
                <a:tab pos="901700" algn="l"/>
              </a:tabLst>
              <a:defRPr sz="2400">
                <a:solidFill>
                  <a:schemeClr val="tx1"/>
                </a:solidFill>
                <a:latin typeface="Times New Roman" pitchFamily="18" charset="0"/>
                <a:ea typeface="宋体" pitchFamily="2" charset="-122"/>
              </a:defRPr>
            </a:lvl8pPr>
            <a:lvl9pPr fontAlgn="base">
              <a:spcBef>
                <a:spcPct val="0"/>
              </a:spcBef>
              <a:spcAft>
                <a:spcPct val="0"/>
              </a:spcAft>
              <a:tabLst>
                <a:tab pos="901700" algn="l"/>
              </a:tabLst>
              <a:defRPr sz="2400">
                <a:solidFill>
                  <a:schemeClr val="tx1"/>
                </a:solidFill>
                <a:latin typeface="Times New Roman" pitchFamily="18" charset="0"/>
                <a:ea typeface="宋体" pitchFamily="2" charset="-122"/>
              </a:defRPr>
            </a:lvl9pPr>
          </a:lstStyle>
          <a:p>
            <a:pPr algn="just">
              <a:lnSpc>
                <a:spcPct val="150000"/>
              </a:lnSpc>
            </a:pPr>
            <a:r>
              <a:rPr lang="zh-CN" altLang="zh-CN" sz="2800" b="0" dirty="0">
                <a:latin typeface="Arial" panose="020B0604020202020204" pitchFamily="34" charset="0"/>
                <a:ea typeface="+mj-ea"/>
                <a:cs typeface="Arial" panose="020B0604020202020204" pitchFamily="34" charset="0"/>
              </a:rPr>
              <a:t>按催化反应体系物相的均一性分类</a:t>
            </a:r>
          </a:p>
          <a:p>
            <a:pPr algn="just">
              <a:lnSpc>
                <a:spcPct val="150000"/>
              </a:lnSpc>
            </a:pPr>
            <a:r>
              <a:rPr lang="zh-CN" altLang="zh-CN" b="0" dirty="0">
                <a:latin typeface="Arial" panose="020B0604020202020204" pitchFamily="34" charset="0"/>
                <a:ea typeface="+mj-ea"/>
                <a:cs typeface="Arial" panose="020B0604020202020204" pitchFamily="34" charset="0"/>
              </a:rPr>
              <a:t>均相催化</a:t>
            </a:r>
            <a:r>
              <a:rPr lang="en-US" altLang="zh-CN" b="0" dirty="0">
                <a:latin typeface="Arial" panose="020B0604020202020204" pitchFamily="34" charset="0"/>
                <a:ea typeface="+mj-ea"/>
                <a:cs typeface="Arial" panose="020B0604020202020204" pitchFamily="34" charset="0"/>
              </a:rPr>
              <a:t> (</a:t>
            </a:r>
            <a:r>
              <a:rPr lang="zh-CN" altLang="zh-CN" b="0" dirty="0">
                <a:latin typeface="Arial" panose="020B0604020202020204" pitchFamily="34" charset="0"/>
                <a:ea typeface="+mj-ea"/>
                <a:cs typeface="Arial" panose="020B0604020202020204" pitchFamily="34" charset="0"/>
              </a:rPr>
              <a:t>homogeneous catalysis)：</a:t>
            </a:r>
          </a:p>
          <a:p>
            <a:pPr algn="just">
              <a:lnSpc>
                <a:spcPct val="150000"/>
              </a:lnSpc>
            </a:pPr>
            <a:r>
              <a:rPr lang="zh-CN" altLang="zh-CN" b="0" dirty="0">
                <a:latin typeface="Arial" panose="020B0604020202020204" pitchFamily="34" charset="0"/>
                <a:ea typeface="+mj-ea"/>
                <a:cs typeface="Arial" panose="020B0604020202020204" pitchFamily="34" charset="0"/>
              </a:rPr>
              <a:t>                 所有反应物和催化剂分散在一个相中</a:t>
            </a:r>
          </a:p>
        </p:txBody>
      </p:sp>
      <p:graphicFrame>
        <p:nvGraphicFramePr>
          <p:cNvPr id="4" name="Object 6"/>
          <p:cNvGraphicFramePr>
            <a:graphicFrameLocks noChangeAspect="1"/>
          </p:cNvGraphicFramePr>
          <p:nvPr/>
        </p:nvGraphicFramePr>
        <p:xfrm>
          <a:off x="1997968" y="4434309"/>
          <a:ext cx="6096000" cy="650875"/>
        </p:xfrm>
        <a:graphic>
          <a:graphicData uri="http://schemas.openxmlformats.org/presentationml/2006/ole">
            <mc:AlternateContent xmlns:mc="http://schemas.openxmlformats.org/markup-compatibility/2006">
              <mc:Choice xmlns:v="urn:schemas-microsoft-com:vml" Requires="v">
                <p:oleObj r:id="rId2" imgW="3404971" imgH="365824" progId="ISISServer">
                  <p:embed/>
                </p:oleObj>
              </mc:Choice>
              <mc:Fallback>
                <p:oleObj r:id="rId2" imgW="3404971" imgH="365824" progId="ISISServer">
                  <p:embed/>
                  <p:pic>
                    <p:nvPicPr>
                      <p:cNvPr id="4" name="Object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7968" y="4434309"/>
                        <a:ext cx="609600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 name="Object 7"/>
          <p:cNvGraphicFramePr>
            <a:graphicFrameLocks noChangeAspect="1"/>
          </p:cNvGraphicFramePr>
          <p:nvPr/>
        </p:nvGraphicFramePr>
        <p:xfrm>
          <a:off x="1979712" y="5373216"/>
          <a:ext cx="6705600" cy="627063"/>
        </p:xfrm>
        <a:graphic>
          <a:graphicData uri="http://schemas.openxmlformats.org/presentationml/2006/ole">
            <mc:AlternateContent xmlns:mc="http://schemas.openxmlformats.org/markup-compatibility/2006">
              <mc:Choice xmlns:v="urn:schemas-microsoft-com:vml" Requires="v">
                <p:oleObj r:id="rId4" imgW="3881774" imgH="365824" progId="ISISServer">
                  <p:embed/>
                </p:oleObj>
              </mc:Choice>
              <mc:Fallback>
                <p:oleObj r:id="rId4" imgW="3881774" imgH="365824" progId="ISISServer">
                  <p:embed/>
                  <p:pic>
                    <p:nvPicPr>
                      <p:cNvPr id="5"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79712" y="5373216"/>
                        <a:ext cx="6705600" cy="627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a:spLocks noChangeArrowheads="1"/>
          </p:cNvSpPr>
          <p:nvPr/>
        </p:nvSpPr>
        <p:spPr bwMode="auto">
          <a:xfrm>
            <a:off x="1691680"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均相催化</a:t>
            </a:r>
          </a:p>
        </p:txBody>
      </p:sp>
      <p:sp>
        <p:nvSpPr>
          <p:cNvPr id="8" name="矩形 7"/>
          <p:cNvSpPr/>
          <p:nvPr/>
        </p:nvSpPr>
        <p:spPr>
          <a:xfrm>
            <a:off x="251520" y="4560961"/>
            <a:ext cx="1422184" cy="461665"/>
          </a:xfrm>
          <a:prstGeom prst="rect">
            <a:avLst/>
          </a:prstGeom>
        </p:spPr>
        <p:txBody>
          <a:bodyPr wrap="none">
            <a:spAutoFit/>
          </a:bodyPr>
          <a:lstStyle/>
          <a:p>
            <a:pPr algn="just"/>
            <a:r>
              <a:rPr lang="zh-CN" altLang="zh-CN" dirty="0">
                <a:latin typeface="Arial" panose="020B0604020202020204" pitchFamily="34" charset="0"/>
                <a:ea typeface="+mj-ea"/>
                <a:cs typeface="Arial" panose="020B0604020202020204" pitchFamily="34" charset="0"/>
              </a:rPr>
              <a:t>液相反应</a:t>
            </a:r>
          </a:p>
        </p:txBody>
      </p:sp>
      <p:graphicFrame>
        <p:nvGraphicFramePr>
          <p:cNvPr id="9" name="对象 8"/>
          <p:cNvGraphicFramePr>
            <a:graphicFrameLocks noChangeAspect="1"/>
          </p:cNvGraphicFramePr>
          <p:nvPr/>
        </p:nvGraphicFramePr>
        <p:xfrm>
          <a:off x="1979712" y="3434705"/>
          <a:ext cx="3687762" cy="714375"/>
        </p:xfrm>
        <a:graphic>
          <a:graphicData uri="http://schemas.openxmlformats.org/presentationml/2006/ole">
            <mc:AlternateContent xmlns:mc="http://schemas.openxmlformats.org/markup-compatibility/2006">
              <mc:Choice xmlns:v="urn:schemas-microsoft-com:vml" Requires="v">
                <p:oleObj r:id="rId6" imgW="2032422" imgH="395861" progId="ISISServer">
                  <p:embed/>
                </p:oleObj>
              </mc:Choice>
              <mc:Fallback>
                <p:oleObj r:id="rId6" imgW="2032422" imgH="395861" progId="ISISServer">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712" y="3434705"/>
                        <a:ext cx="3687762" cy="71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矩形 9"/>
          <p:cNvSpPr/>
          <p:nvPr/>
        </p:nvSpPr>
        <p:spPr>
          <a:xfrm>
            <a:off x="251520" y="3561061"/>
            <a:ext cx="1422184" cy="461665"/>
          </a:xfrm>
          <a:prstGeom prst="rect">
            <a:avLst/>
          </a:prstGeom>
        </p:spPr>
        <p:txBody>
          <a:bodyPr wrap="none">
            <a:spAutoFit/>
          </a:bodyPr>
          <a:lstStyle/>
          <a:p>
            <a:pPr algn="just"/>
            <a:r>
              <a:rPr lang="zh-CN" altLang="zh-CN" dirty="0">
                <a:latin typeface="+mj-ea"/>
                <a:ea typeface="+mj-ea"/>
                <a:cs typeface="Arial" panose="020B0604020202020204" pitchFamily="34" charset="0"/>
              </a:rPr>
              <a:t>气相反应</a:t>
            </a:r>
          </a:p>
        </p:txBody>
      </p:sp>
      <p:sp>
        <p:nvSpPr>
          <p:cNvPr id="11" name="文本框 10">
            <a:extLst>
              <a:ext uri="{FF2B5EF4-FFF2-40B4-BE49-F238E27FC236}">
                <a16:creationId xmlns:a16="http://schemas.microsoft.com/office/drawing/2014/main" id="{0382F1E3-0E11-D8D8-B804-E492CF1A3D05}"/>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2709302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4077" name="Text Box 1037"/>
          <p:cNvSpPr txBox="1">
            <a:spLocks noChangeArrowheads="1"/>
          </p:cNvSpPr>
          <p:nvPr/>
        </p:nvSpPr>
        <p:spPr bwMode="auto">
          <a:xfrm>
            <a:off x="5635625" y="4214813"/>
            <a:ext cx="1066800" cy="457200"/>
          </a:xfrm>
          <a:prstGeom prst="rect">
            <a:avLst/>
          </a:prstGeom>
          <a:noFill/>
          <a:ln w="9525">
            <a:noFill/>
            <a:miter lim="800000"/>
            <a:headEnd/>
            <a:tailEnd/>
          </a:ln>
          <a:effec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a:latin typeface="Arial" panose="020B0604020202020204" pitchFamily="34" charset="0"/>
                <a:ea typeface="+mj-ea"/>
                <a:cs typeface="Arial" panose="020B0604020202020204" pitchFamily="34" charset="0"/>
              </a:rPr>
              <a:t> </a:t>
            </a:r>
          </a:p>
        </p:txBody>
      </p:sp>
      <p:sp>
        <p:nvSpPr>
          <p:cNvPr id="984078" name="Rectangle 1038"/>
          <p:cNvSpPr>
            <a:spLocks noChangeArrowheads="1"/>
          </p:cNvSpPr>
          <p:nvPr/>
        </p:nvSpPr>
        <p:spPr bwMode="auto">
          <a:xfrm>
            <a:off x="424061" y="4108942"/>
            <a:ext cx="6362600" cy="523220"/>
          </a:xfrm>
          <a:prstGeom prst="rect">
            <a:avLst/>
          </a:prstGeom>
          <a:noFill/>
          <a:ln w="9525" algn="ctr">
            <a:noFill/>
            <a:miter lim="800000"/>
            <a:headEnd/>
            <a:tailEnd/>
          </a:ln>
          <a:effectLst/>
        </p:spPr>
        <p:txBody>
          <a:bodyPr wrap="square">
            <a:spAutoFit/>
          </a:bodyPr>
          <a:lstStyle/>
          <a:p>
            <a:pPr>
              <a:spcBef>
                <a:spcPct val="50000"/>
              </a:spcBef>
              <a:defRPr/>
            </a:pPr>
            <a:r>
              <a:rPr kumimoji="0" lang="zh-CN" altLang="en-US" sz="2800" b="0" dirty="0">
                <a:latin typeface="+mn-lt"/>
                <a:ea typeface="+mj-ea"/>
                <a:cs typeface="Arial" panose="020B0604020202020204" pitchFamily="34" charset="0"/>
              </a:rPr>
              <a:t>或写成</a:t>
            </a:r>
            <a:r>
              <a:rPr kumimoji="0" lang="en-US" altLang="zh-CN" sz="2800" b="0" dirty="0">
                <a:latin typeface="+mn-lt"/>
                <a:ea typeface="+mj-ea"/>
                <a:cs typeface="Arial" panose="020B0604020202020204" pitchFamily="34" charset="0"/>
              </a:rPr>
              <a:t>: </a:t>
            </a:r>
            <a:r>
              <a:rPr kumimoji="0" lang="en-US" altLang="zh-CN" sz="2800" b="0" i="1" dirty="0">
                <a:latin typeface="+mn-lt"/>
                <a:ea typeface="+mj-ea"/>
                <a:cs typeface="Arial" panose="020B0604020202020204" pitchFamily="34" charset="0"/>
              </a:rPr>
              <a:t>k</a:t>
            </a:r>
            <a:r>
              <a:rPr kumimoji="0" lang="en-US" altLang="zh-CN" sz="2800" b="0" dirty="0">
                <a:latin typeface="+mn-lt"/>
                <a:ea typeface="+mj-ea"/>
                <a:cs typeface="Arial" panose="020B0604020202020204" pitchFamily="34" charset="0"/>
              </a:rPr>
              <a:t> = </a:t>
            </a:r>
            <a:r>
              <a:rPr kumimoji="0" lang="en-US" altLang="zh-CN" sz="2800" b="0" dirty="0" err="1">
                <a:latin typeface="+mn-lt"/>
                <a:ea typeface="+mj-ea"/>
                <a:cs typeface="Arial" panose="020B0604020202020204" pitchFamily="34" charset="0"/>
              </a:rPr>
              <a:t>Aexp</a:t>
            </a:r>
            <a:r>
              <a:rPr kumimoji="0" lang="en-US" altLang="zh-CN" sz="2800" b="0" dirty="0">
                <a:latin typeface="+mn-lt"/>
                <a:ea typeface="+mj-ea"/>
                <a:cs typeface="Arial" panose="020B0604020202020204" pitchFamily="34" charset="0"/>
              </a:rPr>
              <a:t>(-</a:t>
            </a:r>
            <a:r>
              <a:rPr kumimoji="0" lang="en-US" altLang="zh-CN" sz="2800" b="0" i="1" dirty="0" err="1">
                <a:latin typeface="+mn-lt"/>
                <a:ea typeface="+mj-ea"/>
                <a:cs typeface="Arial" panose="020B0604020202020204" pitchFamily="34" charset="0"/>
              </a:rPr>
              <a:t>E</a:t>
            </a:r>
            <a:r>
              <a:rPr kumimoji="0" lang="en-US" altLang="zh-CN" sz="2800" b="0" i="1" baseline="-25000" dirty="0" err="1">
                <a:latin typeface="+mn-lt"/>
                <a:ea typeface="+mj-ea"/>
                <a:cs typeface="Arial" panose="020B0604020202020204" pitchFamily="34" charset="0"/>
              </a:rPr>
              <a:t>a</a:t>
            </a:r>
            <a:r>
              <a:rPr kumimoji="0" lang="en-US" altLang="zh-CN" sz="2800" b="0" dirty="0">
                <a:latin typeface="+mn-lt"/>
                <a:ea typeface="+mj-ea"/>
                <a:cs typeface="Arial" panose="020B0604020202020204" pitchFamily="34" charset="0"/>
              </a:rPr>
              <a:t>/</a:t>
            </a:r>
            <a:r>
              <a:rPr kumimoji="0" lang="en-US" altLang="zh-CN" sz="2800" b="0" i="1" dirty="0">
                <a:latin typeface="+mn-lt"/>
                <a:ea typeface="+mj-ea"/>
                <a:cs typeface="Arial" panose="020B0604020202020204" pitchFamily="34" charset="0"/>
              </a:rPr>
              <a:t>RT</a:t>
            </a:r>
            <a:r>
              <a:rPr kumimoji="0" lang="en-US" altLang="zh-CN" sz="2800" b="0" dirty="0">
                <a:latin typeface="+mn-lt"/>
                <a:ea typeface="+mj-ea"/>
                <a:cs typeface="Arial" panose="020B0604020202020204" pitchFamily="34" charset="0"/>
              </a:rPr>
              <a:t>)</a:t>
            </a: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846826614"/>
              </p:ext>
            </p:extLst>
          </p:nvPr>
        </p:nvGraphicFramePr>
        <p:xfrm>
          <a:off x="611560" y="2395388"/>
          <a:ext cx="4164109" cy="1069163"/>
        </p:xfrm>
        <a:graphic>
          <a:graphicData uri="http://schemas.openxmlformats.org/presentationml/2006/ole">
            <mc:AlternateContent xmlns:mc="http://schemas.openxmlformats.org/markup-compatibility/2006">
              <mc:Choice xmlns:v="urn:schemas-microsoft-com:vml" Requires="v">
                <p:oleObj name="Equation" r:id="rId3" imgW="2819160" imgH="723600" progId="Equation.DSMT4">
                  <p:embed/>
                </p:oleObj>
              </mc:Choice>
              <mc:Fallback>
                <p:oleObj name="Equation" r:id="rId3" imgW="2819160" imgH="723600" progId="Equation.DSMT4">
                  <p:embed/>
                  <p:pic>
                    <p:nvPicPr>
                      <p:cNvPr id="0" name=""/>
                      <p:cNvPicPr/>
                      <p:nvPr/>
                    </p:nvPicPr>
                    <p:blipFill>
                      <a:blip r:embed="rId4"/>
                      <a:stretch>
                        <a:fillRect/>
                      </a:stretch>
                    </p:blipFill>
                    <p:spPr>
                      <a:xfrm>
                        <a:off x="611560" y="2395388"/>
                        <a:ext cx="4164109" cy="1069163"/>
                      </a:xfrm>
                      <a:prstGeom prst="rect">
                        <a:avLst/>
                      </a:prstGeom>
                    </p:spPr>
                  </p:pic>
                </p:oleObj>
              </mc:Fallback>
            </mc:AlternateContent>
          </a:graphicData>
        </a:graphic>
      </p:graphicFrame>
      <p:sp>
        <p:nvSpPr>
          <p:cNvPr id="1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a:t>
            </a:fld>
            <a:endParaRPr lang="en-US" altLang="zh-CN" dirty="0">
              <a:solidFill>
                <a:srgbClr val="000000"/>
              </a:solidFill>
            </a:endParaRPr>
          </a:p>
        </p:txBody>
      </p:sp>
      <p:sp>
        <p:nvSpPr>
          <p:cNvPr id="19" name="Rectangle 6">
            <a:extLst>
              <a:ext uri="{FF2B5EF4-FFF2-40B4-BE49-F238E27FC236}">
                <a16:creationId xmlns:a16="http://schemas.microsoft.com/office/drawing/2014/main" id="{40A81E4A-B794-0143-86D7-5A6A3D3BA7E4}"/>
              </a:ext>
            </a:extLst>
          </p:cNvPr>
          <p:cNvSpPr>
            <a:spLocks noChangeArrowheads="1"/>
          </p:cNvSpPr>
          <p:nvPr/>
        </p:nvSpPr>
        <p:spPr bwMode="auto">
          <a:xfrm>
            <a:off x="1043608" y="116632"/>
            <a:ext cx="6909642"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mn-lt"/>
                <a:ea typeface="黑体"/>
              </a:rPr>
              <a:t>9.4</a:t>
            </a:r>
            <a:r>
              <a:rPr lang="zh-CN" altLang="en-US" sz="3200" dirty="0">
                <a:solidFill>
                  <a:srgbClr val="C00000"/>
                </a:solidFill>
                <a:latin typeface="+mn-lt"/>
                <a:ea typeface="黑体"/>
              </a:rPr>
              <a:t>  温度对反应速率的影响 </a:t>
            </a:r>
            <a:r>
              <a:rPr lang="en-US" altLang="zh-CN" sz="3200" dirty="0">
                <a:solidFill>
                  <a:srgbClr val="C00000"/>
                </a:solidFill>
                <a:latin typeface="+mn-lt"/>
                <a:ea typeface="黑体"/>
              </a:rPr>
              <a:t>- </a:t>
            </a:r>
            <a:r>
              <a:rPr lang="zh-CN" altLang="en-US" sz="3200" dirty="0">
                <a:solidFill>
                  <a:srgbClr val="C00000"/>
                </a:solidFill>
                <a:latin typeface="+mn-lt"/>
                <a:ea typeface="黑体"/>
              </a:rPr>
              <a:t>活化能</a:t>
            </a:r>
          </a:p>
        </p:txBody>
      </p:sp>
      <p:sp>
        <p:nvSpPr>
          <p:cNvPr id="3" name="矩形 2">
            <a:extLst>
              <a:ext uri="{FF2B5EF4-FFF2-40B4-BE49-F238E27FC236}">
                <a16:creationId xmlns:a16="http://schemas.microsoft.com/office/drawing/2014/main" id="{4D818DF4-C092-DE4F-B541-ED5B373FFB34}"/>
              </a:ext>
            </a:extLst>
          </p:cNvPr>
          <p:cNvSpPr/>
          <p:nvPr/>
        </p:nvSpPr>
        <p:spPr>
          <a:xfrm>
            <a:off x="541340" y="1404065"/>
            <a:ext cx="3570208" cy="584775"/>
          </a:xfrm>
          <a:prstGeom prst="rect">
            <a:avLst/>
          </a:prstGeom>
        </p:spPr>
        <p:txBody>
          <a:bodyPr wrap="none">
            <a:spAutoFit/>
          </a:bodyPr>
          <a:lstStyle/>
          <a:p>
            <a:r>
              <a:rPr kumimoji="0" lang="en-US" altLang="zh-CN" sz="3200" b="0" dirty="0">
                <a:latin typeface="+mn-lt"/>
                <a:ea typeface="+mj-ea"/>
                <a:cs typeface="Arial" panose="020B0604020202020204" pitchFamily="34" charset="0"/>
              </a:rPr>
              <a:t>Arrhenius</a:t>
            </a:r>
            <a:r>
              <a:rPr kumimoji="0" lang="zh-CN" altLang="en-US" sz="3200" b="0" dirty="0">
                <a:latin typeface="+mn-lt"/>
                <a:ea typeface="+mj-ea"/>
                <a:cs typeface="Arial" panose="020B0604020202020204" pitchFamily="34" charset="0"/>
              </a:rPr>
              <a:t> 经验公式</a:t>
            </a:r>
            <a:endParaRPr lang="zh-CN" altLang="en-US" sz="3200" b="0" dirty="0">
              <a:latin typeface="+mn-lt"/>
              <a:ea typeface="+mj-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69008" y="1167259"/>
            <a:ext cx="4967288" cy="677565"/>
            <a:chOff x="2197100" y="977478"/>
            <a:chExt cx="4967288" cy="677565"/>
          </a:xfrm>
        </p:grpSpPr>
        <p:sp>
          <p:nvSpPr>
            <p:cNvPr id="82947" name="Rectangle 1026"/>
            <p:cNvSpPr>
              <a:spLocks noChangeArrowheads="1"/>
            </p:cNvSpPr>
            <p:nvPr/>
          </p:nvSpPr>
          <p:spPr bwMode="auto">
            <a:xfrm>
              <a:off x="2197100" y="1193378"/>
              <a:ext cx="49672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a:t>HCOOH 		CO + H</a:t>
              </a:r>
              <a:r>
                <a:rPr kumimoji="0" lang="en-US" altLang="zh-CN" baseline="-25000"/>
                <a:t>2</a:t>
              </a:r>
              <a:r>
                <a:rPr kumimoji="0" lang="en-US" altLang="zh-CN"/>
                <a:t>O</a:t>
              </a:r>
            </a:p>
          </p:txBody>
        </p:sp>
        <p:sp>
          <p:nvSpPr>
            <p:cNvPr id="1012739" name="Text Box 1027"/>
            <p:cNvSpPr txBox="1">
              <a:spLocks noChangeArrowheads="1"/>
            </p:cNvSpPr>
            <p:nvPr/>
          </p:nvSpPr>
          <p:spPr bwMode="auto">
            <a:xfrm>
              <a:off x="4067944" y="977478"/>
              <a:ext cx="61747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a:t> H</a:t>
              </a:r>
              <a:r>
                <a:rPr kumimoji="0" lang="en-US" altLang="zh-CN" baseline="30000" dirty="0"/>
                <a:t>+</a:t>
              </a:r>
            </a:p>
          </p:txBody>
        </p:sp>
        <p:sp>
          <p:nvSpPr>
            <p:cNvPr id="82949" name="Line 1028"/>
            <p:cNvSpPr>
              <a:spLocks noChangeShapeType="1"/>
            </p:cNvSpPr>
            <p:nvPr/>
          </p:nvSpPr>
          <p:spPr bwMode="auto">
            <a:xfrm>
              <a:off x="3995862" y="1468016"/>
              <a:ext cx="79216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pic>
        <p:nvPicPr>
          <p:cNvPr id="1012752" name="Picture 10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238" y="1993900"/>
            <a:ext cx="4178300" cy="2947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12753" name="Picture 104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8175" y="1989138"/>
            <a:ext cx="4500563" cy="293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2952" name="Group 1044"/>
          <p:cNvGrpSpPr>
            <a:grpSpLocks/>
          </p:cNvGrpSpPr>
          <p:nvPr/>
        </p:nvGrpSpPr>
        <p:grpSpPr bwMode="auto">
          <a:xfrm>
            <a:off x="830212" y="5156623"/>
            <a:ext cx="7918017" cy="1627188"/>
            <a:chOff x="221" y="3259"/>
            <a:chExt cx="5404" cy="1025"/>
          </a:xfrm>
        </p:grpSpPr>
        <p:sp>
          <p:nvSpPr>
            <p:cNvPr id="82953" name="Rectangle 1030"/>
            <p:cNvSpPr>
              <a:spLocks noChangeArrowheads="1"/>
            </p:cNvSpPr>
            <p:nvPr/>
          </p:nvSpPr>
          <p:spPr bwMode="auto">
            <a:xfrm>
              <a:off x="221" y="3460"/>
              <a:ext cx="5404"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2000" dirty="0"/>
                <a:t>H</a:t>
              </a:r>
              <a:r>
                <a:rPr kumimoji="0" lang="zh-CN" altLang="en-US" sz="2000" dirty="0"/>
                <a:t>－</a:t>
              </a:r>
              <a:r>
                <a:rPr kumimoji="0" lang="en-US" altLang="zh-CN" sz="2000" dirty="0"/>
                <a:t>C</a:t>
              </a:r>
              <a:r>
                <a:rPr kumimoji="0" lang="zh-CN" altLang="en-US" sz="2000" dirty="0"/>
                <a:t>－</a:t>
              </a:r>
              <a:r>
                <a:rPr kumimoji="0" lang="en-US" altLang="zh-CN" sz="2000" dirty="0"/>
                <a:t>O</a:t>
              </a:r>
              <a:r>
                <a:rPr kumimoji="0" lang="zh-CN" altLang="en-US" sz="2000" dirty="0"/>
                <a:t>－</a:t>
              </a:r>
              <a:r>
                <a:rPr kumimoji="0" lang="en-US" altLang="zh-CN" sz="2000" dirty="0"/>
                <a:t>H  + </a:t>
              </a:r>
              <a:r>
                <a:rPr kumimoji="0" lang="en-US" altLang="zh-CN" sz="2000" dirty="0">
                  <a:solidFill>
                    <a:schemeClr val="tx2"/>
                  </a:solidFill>
                </a:rPr>
                <a:t>H</a:t>
              </a:r>
              <a:r>
                <a:rPr kumimoji="0" lang="en-US" altLang="zh-CN" sz="2000" baseline="30000" dirty="0">
                  <a:solidFill>
                    <a:schemeClr val="tx2"/>
                  </a:solidFill>
                  <a:sym typeface="Symbol" pitchFamily="18" charset="2"/>
                </a:rPr>
                <a:t></a:t>
              </a:r>
              <a:r>
                <a:rPr kumimoji="0" lang="en-US" altLang="zh-CN" sz="2000" dirty="0"/>
                <a:t>    	    </a:t>
              </a:r>
              <a:r>
                <a:rPr kumimoji="0" lang="en-US" altLang="zh-CN" sz="3200" dirty="0"/>
                <a:t>(</a:t>
              </a:r>
              <a:r>
                <a:rPr kumimoji="0" lang="en-US" altLang="zh-CN" sz="2000" dirty="0"/>
                <a:t>H</a:t>
              </a:r>
              <a:r>
                <a:rPr kumimoji="0" lang="zh-CN" altLang="en-US" sz="2000" dirty="0"/>
                <a:t>－</a:t>
              </a:r>
              <a:r>
                <a:rPr kumimoji="0" lang="en-US" altLang="zh-CN" sz="2000" dirty="0"/>
                <a:t>C</a:t>
              </a:r>
              <a:r>
                <a:rPr kumimoji="0" lang="zh-CN" altLang="en-US" sz="2000" dirty="0"/>
                <a:t>－</a:t>
              </a:r>
              <a:r>
                <a:rPr kumimoji="0" lang="en-US" altLang="zh-CN" sz="2000" dirty="0"/>
                <a:t>O</a:t>
              </a:r>
              <a:r>
                <a:rPr kumimoji="0" lang="zh-CN" altLang="en-US" sz="2000" dirty="0"/>
                <a:t>－</a:t>
              </a:r>
              <a:r>
                <a:rPr kumimoji="0" lang="en-US" altLang="zh-CN" sz="2000" dirty="0"/>
                <a:t>H</a:t>
              </a:r>
              <a:r>
                <a:rPr kumimoji="0" lang="en-US" altLang="zh-CN" sz="3200" dirty="0"/>
                <a:t>)</a:t>
              </a:r>
              <a:r>
                <a:rPr kumimoji="0" lang="en-US" altLang="zh-CN" sz="2800" baseline="30000" dirty="0"/>
                <a:t>+</a:t>
              </a:r>
              <a:r>
                <a:rPr kumimoji="0" lang="en-US" altLang="zh-CN" sz="2000" dirty="0"/>
                <a:t>	     </a:t>
              </a:r>
              <a:r>
                <a:rPr kumimoji="0" lang="en-US" altLang="zh-CN" sz="3200" dirty="0"/>
                <a:t>(</a:t>
              </a:r>
              <a:r>
                <a:rPr kumimoji="0" lang="en-US" altLang="zh-CN" sz="2000" dirty="0">
                  <a:solidFill>
                    <a:schemeClr val="tx2"/>
                  </a:solidFill>
                </a:rPr>
                <a:t>H</a:t>
              </a:r>
              <a:r>
                <a:rPr kumimoji="0" lang="zh-CN" altLang="en-US" sz="2000" dirty="0"/>
                <a:t>－</a:t>
              </a:r>
              <a:r>
                <a:rPr kumimoji="0" lang="en-US" altLang="zh-CN" sz="2000" dirty="0"/>
                <a:t>C</a:t>
              </a:r>
              <a:r>
                <a:rPr kumimoji="0" lang="en-US" altLang="zh-CN" sz="3200" dirty="0"/>
                <a:t>)</a:t>
              </a:r>
              <a:r>
                <a:rPr kumimoji="0" lang="en-US" altLang="zh-CN" sz="2800" baseline="30000" dirty="0"/>
                <a:t>+</a:t>
              </a:r>
              <a:r>
                <a:rPr kumimoji="0" lang="en-US" altLang="zh-CN" sz="2000" dirty="0"/>
                <a:t> +  H</a:t>
              </a:r>
              <a:r>
                <a:rPr kumimoji="0" lang="en-US" altLang="zh-CN" sz="2000" baseline="-25000" dirty="0"/>
                <a:t>2</a:t>
              </a:r>
              <a:r>
                <a:rPr kumimoji="0" lang="en-US" altLang="zh-CN" sz="2000" dirty="0"/>
                <a:t>O</a:t>
              </a:r>
            </a:p>
          </p:txBody>
        </p:sp>
        <p:sp>
          <p:nvSpPr>
            <p:cNvPr id="82954" name="Text Box 1031"/>
            <p:cNvSpPr txBox="1">
              <a:spLocks noChangeArrowheads="1"/>
            </p:cNvSpPr>
            <p:nvPr/>
          </p:nvSpPr>
          <p:spPr bwMode="auto">
            <a:xfrm rot="16200000" flipH="1" flipV="1">
              <a:off x="489" y="3373"/>
              <a:ext cx="31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2000"/>
                <a:t> </a:t>
              </a:r>
              <a:r>
                <a:rPr kumimoji="0" lang="zh-CN" altLang="en-US" sz="2000" dirty="0"/>
                <a:t>＝</a:t>
              </a:r>
              <a:endParaRPr kumimoji="0" lang="zh-CN" altLang="en-US" sz="2000" baseline="30000" dirty="0"/>
            </a:p>
          </p:txBody>
        </p:sp>
        <p:sp>
          <p:nvSpPr>
            <p:cNvPr id="82955" name="Line 1032"/>
            <p:cNvSpPr>
              <a:spLocks noChangeShapeType="1"/>
            </p:cNvSpPr>
            <p:nvPr/>
          </p:nvSpPr>
          <p:spPr bwMode="auto">
            <a:xfrm>
              <a:off x="1849" y="3678"/>
              <a:ext cx="39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956" name="Text Box 1033"/>
            <p:cNvSpPr txBox="1">
              <a:spLocks noChangeArrowheads="1"/>
            </p:cNvSpPr>
            <p:nvPr/>
          </p:nvSpPr>
          <p:spPr bwMode="auto">
            <a:xfrm rot="16200000" flipH="1" flipV="1">
              <a:off x="2680" y="3380"/>
              <a:ext cx="246"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2000"/>
                <a:t>＝</a:t>
              </a:r>
              <a:endParaRPr kumimoji="0" lang="zh-CN" altLang="en-US" sz="2000" baseline="30000" dirty="0"/>
            </a:p>
          </p:txBody>
        </p:sp>
        <p:grpSp>
          <p:nvGrpSpPr>
            <p:cNvPr id="82957" name="Group 1042"/>
            <p:cNvGrpSpPr>
              <a:grpSpLocks/>
            </p:cNvGrpSpPr>
            <p:nvPr/>
          </p:nvGrpSpPr>
          <p:grpSpPr bwMode="auto">
            <a:xfrm>
              <a:off x="2971" y="3259"/>
              <a:ext cx="273" cy="417"/>
              <a:chOff x="2971" y="3259"/>
              <a:chExt cx="273" cy="417"/>
            </a:xfrm>
          </p:grpSpPr>
          <p:sp>
            <p:nvSpPr>
              <p:cNvPr id="82963" name="Text Box 1034"/>
              <p:cNvSpPr txBox="1">
                <a:spLocks noChangeArrowheads="1"/>
              </p:cNvSpPr>
              <p:nvPr/>
            </p:nvSpPr>
            <p:spPr bwMode="auto">
              <a:xfrm rot="16200000" flipH="1" flipV="1">
                <a:off x="2968" y="3400"/>
                <a:ext cx="27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2000" dirty="0"/>
                  <a:t>－</a:t>
                </a:r>
                <a:endParaRPr kumimoji="0" lang="zh-CN" altLang="en-US" sz="2000" baseline="30000" dirty="0"/>
              </a:p>
            </p:txBody>
          </p:sp>
          <p:sp>
            <p:nvSpPr>
              <p:cNvPr id="82964" name="Text Box 1035"/>
              <p:cNvSpPr txBox="1">
                <a:spLocks noChangeArrowheads="1"/>
              </p:cNvSpPr>
              <p:nvPr/>
            </p:nvSpPr>
            <p:spPr bwMode="auto">
              <a:xfrm>
                <a:off x="2971" y="3259"/>
                <a:ext cx="26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2000" dirty="0">
                    <a:solidFill>
                      <a:schemeClr val="tx2"/>
                    </a:solidFill>
                  </a:rPr>
                  <a:t>H</a:t>
                </a:r>
              </a:p>
            </p:txBody>
          </p:sp>
        </p:grpSp>
        <p:sp>
          <p:nvSpPr>
            <p:cNvPr id="82958" name="Text Box 1036"/>
            <p:cNvSpPr txBox="1">
              <a:spLocks noChangeArrowheads="1"/>
            </p:cNvSpPr>
            <p:nvPr/>
          </p:nvSpPr>
          <p:spPr bwMode="auto">
            <a:xfrm rot="16200000" flipH="1" flipV="1">
              <a:off x="4591" y="3400"/>
              <a:ext cx="278"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2000"/>
                <a:t>＝</a:t>
              </a:r>
              <a:endParaRPr kumimoji="0" lang="zh-CN" altLang="en-US" sz="2000" baseline="30000" dirty="0"/>
            </a:p>
          </p:txBody>
        </p:sp>
        <p:sp>
          <p:nvSpPr>
            <p:cNvPr id="82959" name="Line 1037"/>
            <p:cNvSpPr>
              <a:spLocks noChangeShapeType="1"/>
            </p:cNvSpPr>
            <p:nvPr/>
          </p:nvSpPr>
          <p:spPr bwMode="auto">
            <a:xfrm>
              <a:off x="3717" y="3675"/>
              <a:ext cx="393"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960" name="Line 1038"/>
            <p:cNvSpPr>
              <a:spLocks noChangeShapeType="1"/>
            </p:cNvSpPr>
            <p:nvPr/>
          </p:nvSpPr>
          <p:spPr bwMode="auto">
            <a:xfrm>
              <a:off x="4791" y="3838"/>
              <a:ext cx="0" cy="272"/>
            </a:xfrm>
            <a:prstGeom prst="line">
              <a:avLst/>
            </a:prstGeom>
            <a:noFill/>
            <a:ln w="28575">
              <a:solidFill>
                <a:schemeClr val="bg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2961" name="Text Box 1039"/>
            <p:cNvSpPr txBox="1">
              <a:spLocks noChangeArrowheads="1"/>
            </p:cNvSpPr>
            <p:nvPr/>
          </p:nvSpPr>
          <p:spPr bwMode="auto">
            <a:xfrm>
              <a:off x="3965" y="4032"/>
              <a:ext cx="891"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sz="2000" dirty="0">
                  <a:solidFill>
                    <a:schemeClr val="tx2"/>
                  </a:solidFill>
                </a:rPr>
                <a:t>H</a:t>
              </a:r>
              <a:r>
                <a:rPr kumimoji="0" lang="en-US" altLang="zh-CN" sz="2000" baseline="30000" dirty="0">
                  <a:solidFill>
                    <a:schemeClr val="tx2"/>
                  </a:solidFill>
                  <a:sym typeface="Symbol" pitchFamily="18" charset="2"/>
                </a:rPr>
                <a:t></a:t>
              </a:r>
              <a:r>
                <a:rPr kumimoji="0" lang="en-US" altLang="zh-CN" sz="2000" baseline="30000" dirty="0"/>
                <a:t>  </a:t>
              </a:r>
              <a:r>
                <a:rPr kumimoji="0" lang="en-US" altLang="zh-CN" sz="2000" dirty="0"/>
                <a:t>+ C≡O</a:t>
              </a:r>
            </a:p>
          </p:txBody>
        </p:sp>
        <p:sp>
          <p:nvSpPr>
            <p:cNvPr id="82962" name="Line 1043"/>
            <p:cNvSpPr>
              <a:spLocks noChangeShapeType="1"/>
            </p:cNvSpPr>
            <p:nvPr/>
          </p:nvSpPr>
          <p:spPr bwMode="auto">
            <a:xfrm>
              <a:off x="4397" y="3825"/>
              <a:ext cx="0" cy="24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2" name="Rectangle 6"/>
          <p:cNvSpPr>
            <a:spLocks noChangeArrowheads="1"/>
          </p:cNvSpPr>
          <p:nvPr/>
        </p:nvSpPr>
        <p:spPr bwMode="auto">
          <a:xfrm>
            <a:off x="1763688"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均相催化</a:t>
            </a:r>
          </a:p>
        </p:txBody>
      </p:sp>
      <p:sp>
        <p:nvSpPr>
          <p:cNvPr id="2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40</a:t>
            </a:fld>
            <a:endParaRPr lang="en-US" altLang="zh-CN" dirty="0">
              <a:solidFill>
                <a:srgbClr val="000000"/>
              </a:solidFill>
            </a:endParaRPr>
          </a:p>
        </p:txBody>
      </p:sp>
      <p:sp>
        <p:nvSpPr>
          <p:cNvPr id="3" name="矩形 2"/>
          <p:cNvSpPr/>
          <p:nvPr/>
        </p:nvSpPr>
        <p:spPr>
          <a:xfrm>
            <a:off x="1255857" y="5104374"/>
            <a:ext cx="423514" cy="461665"/>
          </a:xfrm>
          <a:prstGeom prst="rect">
            <a:avLst/>
          </a:prstGeom>
        </p:spPr>
        <p:txBody>
          <a:bodyPr wrap="none">
            <a:spAutoFit/>
          </a:bodyPr>
          <a:lstStyle/>
          <a:p>
            <a:r>
              <a:rPr kumimoji="0" lang="en-US" altLang="zh-CN"/>
              <a:t>O</a:t>
            </a:r>
            <a:endParaRPr lang="zh-CN" altLang="en-US" dirty="0"/>
          </a:p>
        </p:txBody>
      </p:sp>
      <p:sp>
        <p:nvSpPr>
          <p:cNvPr id="4" name="矩形 3"/>
          <p:cNvSpPr/>
          <p:nvPr/>
        </p:nvSpPr>
        <p:spPr>
          <a:xfrm>
            <a:off x="4395589" y="5085333"/>
            <a:ext cx="423514" cy="461665"/>
          </a:xfrm>
          <a:prstGeom prst="rect">
            <a:avLst/>
          </a:prstGeom>
        </p:spPr>
        <p:txBody>
          <a:bodyPr wrap="none">
            <a:spAutoFit/>
          </a:bodyPr>
          <a:lstStyle/>
          <a:p>
            <a:r>
              <a:rPr kumimoji="0" lang="en-US" altLang="zh-CN" dirty="0"/>
              <a:t>O</a:t>
            </a:r>
            <a:endParaRPr lang="zh-CN" altLang="en-US" dirty="0"/>
          </a:p>
        </p:txBody>
      </p:sp>
      <p:sp>
        <p:nvSpPr>
          <p:cNvPr id="5" name="矩形 4"/>
          <p:cNvSpPr/>
          <p:nvPr/>
        </p:nvSpPr>
        <p:spPr>
          <a:xfrm>
            <a:off x="7225105" y="5125815"/>
            <a:ext cx="423514" cy="461665"/>
          </a:xfrm>
          <a:prstGeom prst="rect">
            <a:avLst/>
          </a:prstGeom>
        </p:spPr>
        <p:txBody>
          <a:bodyPr wrap="none">
            <a:spAutoFit/>
          </a:bodyPr>
          <a:lstStyle/>
          <a:p>
            <a:r>
              <a:rPr kumimoji="0" lang="en-US" altLang="zh-CN"/>
              <a:t>O</a:t>
            </a:r>
            <a:endParaRPr lang="zh-CN" altLang="en-US" dirty="0"/>
          </a:p>
        </p:txBody>
      </p:sp>
      <p:sp>
        <p:nvSpPr>
          <p:cNvPr id="6" name="文本框 5">
            <a:extLst>
              <a:ext uri="{FF2B5EF4-FFF2-40B4-BE49-F238E27FC236}">
                <a16:creationId xmlns:a16="http://schemas.microsoft.com/office/drawing/2014/main" id="{54FDAA39-F8EC-BA20-5B31-FB4014917F41}"/>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82707088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DF0A6764-F8AE-4256-B866-94C26512E199}" type="slidenum">
              <a:rPr lang="zh-CN" altLang="en-US" smtClean="0"/>
              <a:pPr>
                <a:defRPr/>
              </a:pPr>
              <a:t>41</a:t>
            </a:fld>
            <a:endParaRPr lang="en-US" altLang="zh-CN"/>
          </a:p>
        </p:txBody>
      </p:sp>
      <p:sp>
        <p:nvSpPr>
          <p:cNvPr id="3" name="Rectangle 4"/>
          <p:cNvSpPr>
            <a:spLocks noChangeArrowheads="1"/>
          </p:cNvSpPr>
          <p:nvPr/>
        </p:nvSpPr>
        <p:spPr bwMode="auto">
          <a:xfrm>
            <a:off x="395536" y="980728"/>
            <a:ext cx="7776864" cy="1130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gn="l">
              <a:tabLst>
                <a:tab pos="901700" algn="l"/>
              </a:tabLst>
              <a:defRPr sz="2400">
                <a:solidFill>
                  <a:schemeClr val="tx1"/>
                </a:solidFill>
                <a:latin typeface="Times New Roman" pitchFamily="18" charset="0"/>
                <a:ea typeface="宋体" pitchFamily="2" charset="-122"/>
              </a:defRPr>
            </a:lvl1pPr>
            <a:lvl2pPr algn="l">
              <a:tabLst>
                <a:tab pos="901700" algn="l"/>
              </a:tabLst>
              <a:defRPr sz="2400">
                <a:solidFill>
                  <a:schemeClr val="tx1"/>
                </a:solidFill>
                <a:latin typeface="Times New Roman" pitchFamily="18" charset="0"/>
                <a:ea typeface="宋体" pitchFamily="2" charset="-122"/>
              </a:defRPr>
            </a:lvl2pPr>
            <a:lvl3pPr algn="l">
              <a:tabLst>
                <a:tab pos="901700" algn="l"/>
              </a:tabLst>
              <a:defRPr sz="2400">
                <a:solidFill>
                  <a:schemeClr val="tx1"/>
                </a:solidFill>
                <a:latin typeface="Times New Roman" pitchFamily="18" charset="0"/>
                <a:ea typeface="宋体" pitchFamily="2" charset="-122"/>
              </a:defRPr>
            </a:lvl3pPr>
            <a:lvl4pPr algn="l">
              <a:tabLst>
                <a:tab pos="901700" algn="l"/>
              </a:tabLst>
              <a:defRPr sz="2400">
                <a:solidFill>
                  <a:schemeClr val="tx1"/>
                </a:solidFill>
                <a:latin typeface="Times New Roman" pitchFamily="18" charset="0"/>
                <a:ea typeface="宋体" pitchFamily="2" charset="-122"/>
              </a:defRPr>
            </a:lvl4pPr>
            <a:lvl5pPr algn="l">
              <a:tabLst>
                <a:tab pos="901700" algn="l"/>
              </a:tabLst>
              <a:defRPr sz="2400">
                <a:solidFill>
                  <a:schemeClr val="tx1"/>
                </a:solidFill>
                <a:latin typeface="Times New Roman" pitchFamily="18" charset="0"/>
                <a:ea typeface="宋体" pitchFamily="2" charset="-122"/>
              </a:defRPr>
            </a:lvl5pPr>
            <a:lvl6pPr fontAlgn="base">
              <a:spcBef>
                <a:spcPct val="0"/>
              </a:spcBef>
              <a:spcAft>
                <a:spcPct val="0"/>
              </a:spcAft>
              <a:tabLst>
                <a:tab pos="901700" algn="l"/>
              </a:tabLst>
              <a:defRPr sz="2400">
                <a:solidFill>
                  <a:schemeClr val="tx1"/>
                </a:solidFill>
                <a:latin typeface="Times New Roman" pitchFamily="18" charset="0"/>
                <a:ea typeface="宋体" pitchFamily="2" charset="-122"/>
              </a:defRPr>
            </a:lvl6pPr>
            <a:lvl7pPr fontAlgn="base">
              <a:spcBef>
                <a:spcPct val="0"/>
              </a:spcBef>
              <a:spcAft>
                <a:spcPct val="0"/>
              </a:spcAft>
              <a:tabLst>
                <a:tab pos="901700" algn="l"/>
              </a:tabLst>
              <a:defRPr sz="2400">
                <a:solidFill>
                  <a:schemeClr val="tx1"/>
                </a:solidFill>
                <a:latin typeface="Times New Roman" pitchFamily="18" charset="0"/>
                <a:ea typeface="宋体" pitchFamily="2" charset="-122"/>
              </a:defRPr>
            </a:lvl7pPr>
            <a:lvl8pPr fontAlgn="base">
              <a:spcBef>
                <a:spcPct val="0"/>
              </a:spcBef>
              <a:spcAft>
                <a:spcPct val="0"/>
              </a:spcAft>
              <a:tabLst>
                <a:tab pos="901700" algn="l"/>
              </a:tabLst>
              <a:defRPr sz="2400">
                <a:solidFill>
                  <a:schemeClr val="tx1"/>
                </a:solidFill>
                <a:latin typeface="Times New Roman" pitchFamily="18" charset="0"/>
                <a:ea typeface="宋体" pitchFamily="2" charset="-122"/>
              </a:defRPr>
            </a:lvl8pPr>
            <a:lvl9pPr fontAlgn="base">
              <a:spcBef>
                <a:spcPct val="0"/>
              </a:spcBef>
              <a:spcAft>
                <a:spcPct val="0"/>
              </a:spcAft>
              <a:tabLst>
                <a:tab pos="901700" algn="l"/>
              </a:tabLst>
              <a:defRPr sz="2400">
                <a:solidFill>
                  <a:schemeClr val="tx1"/>
                </a:solidFill>
                <a:latin typeface="Times New Roman" pitchFamily="18" charset="0"/>
                <a:ea typeface="宋体" pitchFamily="2" charset="-122"/>
              </a:defRPr>
            </a:lvl9pPr>
          </a:lstStyle>
          <a:p>
            <a:pPr algn="just">
              <a:lnSpc>
                <a:spcPct val="150000"/>
              </a:lnSpc>
            </a:pPr>
            <a:r>
              <a:rPr lang="zh-CN" altLang="zh-CN" b="1" dirty="0">
                <a:latin typeface="+mn-lt"/>
                <a:ea typeface="+mj-ea"/>
              </a:rPr>
              <a:t>多相催化（heterogeneous catalysis)：</a:t>
            </a:r>
          </a:p>
          <a:p>
            <a:pPr algn="just">
              <a:lnSpc>
                <a:spcPct val="150000"/>
              </a:lnSpc>
            </a:pPr>
            <a:r>
              <a:rPr lang="zh-CN" altLang="zh-CN" b="1" dirty="0">
                <a:latin typeface="+mn-lt"/>
                <a:ea typeface="+mj-ea"/>
              </a:rPr>
              <a:t>催化剂和反应物处于不同的相，有相界面隔开</a:t>
            </a:r>
          </a:p>
        </p:txBody>
      </p:sp>
      <p:graphicFrame>
        <p:nvGraphicFramePr>
          <p:cNvPr id="4" name="Group 5"/>
          <p:cNvGraphicFramePr>
            <a:graphicFrameLocks noGrp="1"/>
          </p:cNvGraphicFramePr>
          <p:nvPr>
            <p:extLst>
              <p:ext uri="{D42A27DB-BD31-4B8C-83A1-F6EECF244321}">
                <p14:modId xmlns:p14="http://schemas.microsoft.com/office/powerpoint/2010/main" val="1712511989"/>
              </p:ext>
            </p:extLst>
          </p:nvPr>
        </p:nvGraphicFramePr>
        <p:xfrm>
          <a:off x="527248" y="2780928"/>
          <a:ext cx="8077200" cy="3311526"/>
        </p:xfrm>
        <a:graphic>
          <a:graphicData uri="http://schemas.openxmlformats.org/drawingml/2006/table">
            <a:tbl>
              <a:tblPr/>
              <a:tblGrid>
                <a:gridCol w="12954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4495800">
                  <a:extLst>
                    <a:ext uri="{9D8B030D-6E8A-4147-A177-3AD203B41FA5}">
                      <a16:colId xmlns:a16="http://schemas.microsoft.com/office/drawing/2014/main" val="20002"/>
                    </a:ext>
                  </a:extLst>
                </a:gridCol>
              </a:tblGrid>
              <a:tr h="635000">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催化剂</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反应物</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例子</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68338">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液体</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气体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磷酸催化的烯烃聚合</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69925">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固体</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液体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金属催化的过氧化氢分解反应</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69925">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固体</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气体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Fe催化的合成氨反应</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68338">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固体</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a:ln>
                            <a:noFill/>
                          </a:ln>
                          <a:solidFill>
                            <a:srgbClr val="3333FF"/>
                          </a:solidFill>
                          <a:effectLst/>
                          <a:latin typeface="+mn-lt"/>
                          <a:ea typeface="+mj-ea"/>
                        </a:rPr>
                        <a:t>气体＋液体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lgn="l">
                        <a:spcBef>
                          <a:spcPct val="20000"/>
                        </a:spcBef>
                        <a:defRPr sz="2800">
                          <a:solidFill>
                            <a:schemeClr val="tx1"/>
                          </a:solidFill>
                          <a:latin typeface="Times New Roman" pitchFamily="18" charset="0"/>
                          <a:ea typeface="宋体" pitchFamily="2" charset="-122"/>
                        </a:defRPr>
                      </a:lvl1pPr>
                      <a:lvl2pPr algn="l">
                        <a:spcBef>
                          <a:spcPct val="20000"/>
                        </a:spcBef>
                        <a:defRPr sz="2400">
                          <a:solidFill>
                            <a:schemeClr val="tx1"/>
                          </a:solidFill>
                          <a:latin typeface="Times New Roman" pitchFamily="18" charset="0"/>
                          <a:ea typeface="宋体" pitchFamily="2" charset="-122"/>
                        </a:defRPr>
                      </a:lvl2pPr>
                      <a:lvl3pPr algn="l">
                        <a:spcBef>
                          <a:spcPct val="20000"/>
                        </a:spcBef>
                        <a:defRPr sz="2000">
                          <a:solidFill>
                            <a:schemeClr val="tx1"/>
                          </a:solidFill>
                          <a:latin typeface="Times New Roman" pitchFamily="18" charset="0"/>
                          <a:ea typeface="宋体" pitchFamily="2" charset="-122"/>
                        </a:defRPr>
                      </a:lvl3pPr>
                      <a:lvl4pPr algn="l">
                        <a:spcBef>
                          <a:spcPct val="20000"/>
                        </a:spcBef>
                        <a:defRPr>
                          <a:solidFill>
                            <a:schemeClr val="tx1"/>
                          </a:solidFill>
                          <a:latin typeface="Times New Roman" pitchFamily="18" charset="0"/>
                          <a:ea typeface="宋体" pitchFamily="2" charset="-122"/>
                        </a:defRPr>
                      </a:lvl4pPr>
                      <a:lvl5pPr algn="l">
                        <a:spcBef>
                          <a:spcPct val="20000"/>
                        </a:spcBef>
                        <a:defRPr>
                          <a:solidFill>
                            <a:schemeClr val="tx1"/>
                          </a:solidFill>
                          <a:latin typeface="Times New Roman" pitchFamily="18" charset="0"/>
                          <a:ea typeface="宋体" pitchFamily="2" charset="-122"/>
                        </a:defRPr>
                      </a:lvl5pPr>
                      <a:lvl6pPr fontAlgn="base">
                        <a:spcBef>
                          <a:spcPct val="20000"/>
                        </a:spcBef>
                        <a:spcAft>
                          <a:spcPct val="0"/>
                        </a:spcAft>
                        <a:defRPr>
                          <a:solidFill>
                            <a:schemeClr val="tx1"/>
                          </a:solidFill>
                          <a:latin typeface="Times New Roman" pitchFamily="18" charset="0"/>
                          <a:ea typeface="宋体" pitchFamily="2" charset="-122"/>
                        </a:defRPr>
                      </a:lvl6pPr>
                      <a:lvl7pPr fontAlgn="base">
                        <a:spcBef>
                          <a:spcPct val="20000"/>
                        </a:spcBef>
                        <a:spcAft>
                          <a:spcPct val="0"/>
                        </a:spcAft>
                        <a:defRPr>
                          <a:solidFill>
                            <a:schemeClr val="tx1"/>
                          </a:solidFill>
                          <a:latin typeface="Times New Roman" pitchFamily="18" charset="0"/>
                          <a:ea typeface="宋体" pitchFamily="2" charset="-122"/>
                        </a:defRPr>
                      </a:lvl7pPr>
                      <a:lvl8pPr fontAlgn="base">
                        <a:spcBef>
                          <a:spcPct val="20000"/>
                        </a:spcBef>
                        <a:spcAft>
                          <a:spcPct val="0"/>
                        </a:spcAft>
                        <a:defRPr>
                          <a:solidFill>
                            <a:schemeClr val="tx1"/>
                          </a:solidFill>
                          <a:latin typeface="Times New Roman" pitchFamily="18" charset="0"/>
                          <a:ea typeface="宋体" pitchFamily="2" charset="-122"/>
                        </a:defRPr>
                      </a:lvl8pPr>
                      <a:lvl9pPr fontAlgn="base">
                        <a:spcBef>
                          <a:spcPct val="20000"/>
                        </a:spcBef>
                        <a:spcAft>
                          <a:spcPct val="0"/>
                        </a:spcAft>
                        <a:defRPr>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zh-CN" altLang="zh-CN" sz="2400" b="1" i="0" u="none" strike="noStrike" cap="none" normalizeH="0" baseline="0" dirty="0">
                          <a:ln>
                            <a:noFill/>
                          </a:ln>
                          <a:solidFill>
                            <a:srgbClr val="3333FF"/>
                          </a:solidFill>
                          <a:effectLst/>
                          <a:latin typeface="+mn-lt"/>
                          <a:ea typeface="+mj-ea"/>
                        </a:rPr>
                        <a:t>Pd催化的硝基苯加氢制苯胺</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a:spLocks noChangeArrowheads="1"/>
          </p:cNvSpPr>
          <p:nvPr/>
        </p:nvSpPr>
        <p:spPr bwMode="auto">
          <a:xfrm>
            <a:off x="1763688"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多相催化</a:t>
            </a:r>
          </a:p>
        </p:txBody>
      </p:sp>
      <p:sp>
        <p:nvSpPr>
          <p:cNvPr id="8" name="矩形 7"/>
          <p:cNvSpPr/>
          <p:nvPr/>
        </p:nvSpPr>
        <p:spPr>
          <a:xfrm>
            <a:off x="3551528" y="2060848"/>
            <a:ext cx="2040943" cy="559769"/>
          </a:xfrm>
          <a:prstGeom prst="rect">
            <a:avLst/>
          </a:prstGeom>
        </p:spPr>
        <p:txBody>
          <a:bodyPr wrap="none">
            <a:spAutoFit/>
          </a:bodyPr>
          <a:lstStyle/>
          <a:p>
            <a:pPr lvl="0" algn="ctr">
              <a:lnSpc>
                <a:spcPct val="150000"/>
              </a:lnSpc>
            </a:pPr>
            <a:r>
              <a:rPr lang="zh-CN" altLang="zh-CN" dirty="0">
                <a:solidFill>
                  <a:srgbClr val="3333FF"/>
                </a:solidFill>
                <a:latin typeface="黑体"/>
                <a:ea typeface="黑体"/>
              </a:rPr>
              <a:t>多相催化体系</a:t>
            </a:r>
          </a:p>
        </p:txBody>
      </p:sp>
      <p:sp>
        <p:nvSpPr>
          <p:cNvPr id="5" name="文本框 4">
            <a:extLst>
              <a:ext uri="{FF2B5EF4-FFF2-40B4-BE49-F238E27FC236}">
                <a16:creationId xmlns:a16="http://schemas.microsoft.com/office/drawing/2014/main" id="{E1721CFC-7142-B6B4-EE42-D9A7DA1FDDFC}"/>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20999060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65" name="Text Box 5"/>
          <p:cNvSpPr txBox="1">
            <a:spLocks noChangeArrowheads="1"/>
          </p:cNvSpPr>
          <p:nvPr/>
        </p:nvSpPr>
        <p:spPr bwMode="auto">
          <a:xfrm>
            <a:off x="116885" y="5506584"/>
            <a:ext cx="4819651" cy="1153586"/>
          </a:xfrm>
          <a:prstGeom prst="rect">
            <a:avLst/>
          </a:prstGeom>
          <a:noFill/>
          <a:ln w="9525" algn="ctr">
            <a:noFill/>
            <a:miter lim="800000"/>
            <a:headEnd/>
            <a:tailEnd/>
          </a:ln>
          <a:effectLst/>
        </p:spPr>
        <p:txBody>
          <a:bodyPr wrap="square">
            <a:spAutoFit/>
          </a:bodyPr>
          <a:lstStyle/>
          <a:p>
            <a:pPr>
              <a:lnSpc>
                <a:spcPct val="110000"/>
              </a:lnSpc>
              <a:defRPr/>
            </a:pPr>
            <a:r>
              <a:rPr kumimoji="0" lang="zh-CN" altLang="en-US" sz="1600" dirty="0">
                <a:solidFill>
                  <a:schemeClr val="accent2">
                    <a:lumMod val="50000"/>
                  </a:schemeClr>
                </a:solidFill>
              </a:rPr>
              <a:t>异相催化</a:t>
            </a:r>
            <a:endParaRPr kumimoji="0" lang="en-US" altLang="zh-CN" sz="1600" dirty="0">
              <a:solidFill>
                <a:schemeClr val="accent2">
                  <a:lumMod val="50000"/>
                </a:schemeClr>
              </a:solidFill>
            </a:endParaRPr>
          </a:p>
          <a:p>
            <a:pPr>
              <a:lnSpc>
                <a:spcPct val="110000"/>
              </a:lnSpc>
              <a:defRPr/>
            </a:pPr>
            <a:r>
              <a:rPr kumimoji="0" lang="en-US" altLang="zh-CN" sz="1600" dirty="0">
                <a:solidFill>
                  <a:schemeClr val="accent2">
                    <a:lumMod val="50000"/>
                  </a:schemeClr>
                </a:solidFill>
              </a:rPr>
              <a:t>(a)  CO </a:t>
            </a:r>
            <a:r>
              <a:rPr kumimoji="0" lang="zh-CN" altLang="en-US" sz="1600" dirty="0">
                <a:solidFill>
                  <a:schemeClr val="accent2">
                    <a:lumMod val="50000"/>
                  </a:schemeClr>
                </a:solidFill>
              </a:rPr>
              <a:t>和</a:t>
            </a:r>
            <a:r>
              <a:rPr kumimoji="0" lang="en-US" altLang="zh-CN" sz="1600" dirty="0">
                <a:solidFill>
                  <a:schemeClr val="accent2">
                    <a:lumMod val="50000"/>
                  </a:schemeClr>
                </a:solidFill>
              </a:rPr>
              <a:t> NO </a:t>
            </a:r>
            <a:r>
              <a:rPr kumimoji="0" lang="zh-CN" altLang="en-US" sz="1600" dirty="0">
                <a:solidFill>
                  <a:schemeClr val="accent2">
                    <a:lumMod val="50000"/>
                  </a:schemeClr>
                </a:solidFill>
              </a:rPr>
              <a:t>被</a:t>
            </a:r>
            <a:r>
              <a:rPr kumimoji="0" lang="zh-CN" altLang="en-GB" sz="1600" dirty="0">
                <a:solidFill>
                  <a:schemeClr val="accent2">
                    <a:lumMod val="50000"/>
                  </a:schemeClr>
                </a:solidFill>
              </a:rPr>
              <a:t>吸附</a:t>
            </a:r>
            <a:r>
              <a:rPr kumimoji="0" lang="zh-CN" altLang="en-US" sz="1600" dirty="0">
                <a:solidFill>
                  <a:schemeClr val="accent2">
                    <a:lumMod val="50000"/>
                  </a:schemeClr>
                </a:solidFill>
              </a:rPr>
              <a:t>到钌表面</a:t>
            </a:r>
            <a:r>
              <a:rPr kumimoji="0" lang="en-US" altLang="zh-CN" sz="1600" dirty="0">
                <a:solidFill>
                  <a:schemeClr val="accent2">
                    <a:lumMod val="50000"/>
                  </a:schemeClr>
                </a:solidFill>
              </a:rPr>
              <a:t> (b) </a:t>
            </a:r>
            <a:r>
              <a:rPr kumimoji="0" lang="zh-CN" altLang="en-US" sz="1600" dirty="0">
                <a:solidFill>
                  <a:schemeClr val="accent2">
                    <a:lumMod val="50000"/>
                  </a:schemeClr>
                </a:solidFill>
              </a:rPr>
              <a:t>吸附的</a:t>
            </a:r>
            <a:r>
              <a:rPr kumimoji="0" lang="en-US" altLang="zh-CN" sz="1600" dirty="0">
                <a:solidFill>
                  <a:schemeClr val="accent2">
                    <a:lumMod val="50000"/>
                  </a:schemeClr>
                </a:solidFill>
              </a:rPr>
              <a:t> NO </a:t>
            </a:r>
            <a:r>
              <a:rPr kumimoji="0" lang="zh-CN" altLang="en-US" sz="1600" dirty="0">
                <a:solidFill>
                  <a:schemeClr val="accent2">
                    <a:lumMod val="50000"/>
                  </a:schemeClr>
                </a:solidFill>
              </a:rPr>
              <a:t>分子解离成 </a:t>
            </a:r>
            <a:r>
              <a:rPr kumimoji="0" lang="en-US" altLang="zh-CN" sz="1600" dirty="0">
                <a:solidFill>
                  <a:schemeClr val="accent2">
                    <a:lumMod val="50000"/>
                  </a:schemeClr>
                </a:solidFill>
              </a:rPr>
              <a:t>N</a:t>
            </a:r>
            <a:r>
              <a:rPr kumimoji="0" lang="zh-CN" altLang="en-US" sz="1600" dirty="0">
                <a:solidFill>
                  <a:schemeClr val="accent2">
                    <a:lumMod val="50000"/>
                  </a:schemeClr>
                </a:solidFill>
              </a:rPr>
              <a:t> 原子和 </a:t>
            </a:r>
            <a:r>
              <a:rPr kumimoji="0" lang="en-US" altLang="zh-CN" sz="1600" dirty="0">
                <a:solidFill>
                  <a:schemeClr val="accent2">
                    <a:lumMod val="50000"/>
                  </a:schemeClr>
                </a:solidFill>
              </a:rPr>
              <a:t>O</a:t>
            </a:r>
            <a:r>
              <a:rPr kumimoji="0" lang="zh-CN" altLang="en-US" sz="1600" dirty="0">
                <a:solidFill>
                  <a:schemeClr val="accent2">
                    <a:lumMod val="50000"/>
                  </a:schemeClr>
                </a:solidFill>
              </a:rPr>
              <a:t> 原子</a:t>
            </a:r>
            <a:r>
              <a:rPr kumimoji="0" lang="en-US" altLang="zh-CN" sz="1600" dirty="0">
                <a:solidFill>
                  <a:schemeClr val="accent2">
                    <a:lumMod val="50000"/>
                  </a:schemeClr>
                </a:solidFill>
              </a:rPr>
              <a:t> (c) </a:t>
            </a:r>
            <a:r>
              <a:rPr kumimoji="0" lang="zh-CN" altLang="en-US" sz="1600" dirty="0">
                <a:solidFill>
                  <a:schemeClr val="accent2">
                    <a:lumMod val="50000"/>
                  </a:schemeClr>
                </a:solidFill>
              </a:rPr>
              <a:t>吸附的</a:t>
            </a:r>
            <a:r>
              <a:rPr kumimoji="0" lang="en-US" altLang="zh-CN" sz="1600" dirty="0">
                <a:solidFill>
                  <a:schemeClr val="accent2">
                    <a:lumMod val="50000"/>
                  </a:schemeClr>
                </a:solidFill>
              </a:rPr>
              <a:t> CO </a:t>
            </a:r>
            <a:r>
              <a:rPr kumimoji="0" lang="zh-CN" altLang="en-US" sz="1600" dirty="0">
                <a:solidFill>
                  <a:schemeClr val="accent2">
                    <a:lumMod val="50000"/>
                  </a:schemeClr>
                </a:solidFill>
              </a:rPr>
              <a:t>分子和 </a:t>
            </a:r>
            <a:r>
              <a:rPr kumimoji="0" lang="en-US" altLang="zh-CN" sz="1600" dirty="0">
                <a:solidFill>
                  <a:schemeClr val="accent2">
                    <a:lumMod val="50000"/>
                  </a:schemeClr>
                </a:solidFill>
              </a:rPr>
              <a:t>O</a:t>
            </a:r>
            <a:r>
              <a:rPr kumimoji="0" lang="zh-CN" altLang="en-US" sz="1600" dirty="0">
                <a:solidFill>
                  <a:schemeClr val="accent2">
                    <a:lumMod val="50000"/>
                  </a:schemeClr>
                </a:solidFill>
              </a:rPr>
              <a:t> 原子结合成</a:t>
            </a:r>
            <a:r>
              <a:rPr kumimoji="0" lang="en-US" altLang="zh-CN" sz="1600" dirty="0">
                <a:solidFill>
                  <a:schemeClr val="accent2">
                    <a:lumMod val="50000"/>
                  </a:schemeClr>
                </a:solidFill>
              </a:rPr>
              <a:t> CO</a:t>
            </a:r>
            <a:r>
              <a:rPr kumimoji="0" lang="en-US" altLang="zh-CN" sz="1600" baseline="-25000" dirty="0">
                <a:solidFill>
                  <a:schemeClr val="accent2">
                    <a:lumMod val="50000"/>
                  </a:schemeClr>
                </a:solidFill>
              </a:rPr>
              <a:t>2</a:t>
            </a:r>
            <a:r>
              <a:rPr kumimoji="0" lang="en-US" altLang="zh-CN" sz="1600" dirty="0">
                <a:solidFill>
                  <a:schemeClr val="accent2">
                    <a:lumMod val="50000"/>
                  </a:schemeClr>
                </a:solidFill>
              </a:rPr>
              <a:t> </a:t>
            </a:r>
            <a:r>
              <a:rPr kumimoji="0" lang="zh-CN" altLang="en-US" sz="1600" dirty="0">
                <a:solidFill>
                  <a:schemeClr val="accent2">
                    <a:lumMod val="50000"/>
                  </a:schemeClr>
                </a:solidFill>
              </a:rPr>
              <a:t>分子，两个</a:t>
            </a:r>
            <a:r>
              <a:rPr kumimoji="0" lang="en-US" altLang="zh-CN" sz="1600" dirty="0">
                <a:solidFill>
                  <a:schemeClr val="accent2">
                    <a:lumMod val="50000"/>
                  </a:schemeClr>
                </a:solidFill>
              </a:rPr>
              <a:t>N</a:t>
            </a:r>
            <a:r>
              <a:rPr kumimoji="0" lang="zh-CN" altLang="en-US" sz="1600" dirty="0">
                <a:solidFill>
                  <a:schemeClr val="accent2">
                    <a:lumMod val="50000"/>
                  </a:schemeClr>
                </a:solidFill>
              </a:rPr>
              <a:t> 原子结合成</a:t>
            </a:r>
            <a:r>
              <a:rPr kumimoji="0" lang="en-US" altLang="zh-CN" sz="1600" dirty="0">
                <a:solidFill>
                  <a:schemeClr val="accent2">
                    <a:lumMod val="50000"/>
                  </a:schemeClr>
                </a:solidFill>
              </a:rPr>
              <a:t> N</a:t>
            </a:r>
            <a:r>
              <a:rPr kumimoji="0" lang="en-US" altLang="zh-CN" sz="1600" baseline="-25000" dirty="0">
                <a:solidFill>
                  <a:schemeClr val="accent2">
                    <a:lumMod val="50000"/>
                  </a:schemeClr>
                </a:solidFill>
              </a:rPr>
              <a:t>2</a:t>
            </a:r>
            <a:r>
              <a:rPr kumimoji="0" lang="en-US" altLang="zh-CN" sz="1600" dirty="0">
                <a:solidFill>
                  <a:schemeClr val="accent2">
                    <a:lumMod val="50000"/>
                  </a:schemeClr>
                </a:solidFill>
              </a:rPr>
              <a:t> </a:t>
            </a:r>
            <a:r>
              <a:rPr kumimoji="0" lang="zh-CN" altLang="en-US" sz="1600" dirty="0">
                <a:solidFill>
                  <a:schemeClr val="accent2">
                    <a:lumMod val="50000"/>
                  </a:schemeClr>
                </a:solidFill>
              </a:rPr>
              <a:t>分子</a:t>
            </a:r>
            <a:r>
              <a:rPr kumimoji="0" lang="en-US" altLang="zh-CN" sz="1600" dirty="0">
                <a:solidFill>
                  <a:schemeClr val="accent2">
                    <a:lumMod val="50000"/>
                  </a:schemeClr>
                </a:solidFill>
              </a:rPr>
              <a:t>.</a:t>
            </a:r>
          </a:p>
        </p:txBody>
      </p:sp>
      <p:sp>
        <p:nvSpPr>
          <p:cNvPr id="1013766" name="Text Box 6"/>
          <p:cNvSpPr txBox="1">
            <a:spLocks noChangeArrowheads="1"/>
          </p:cNvSpPr>
          <p:nvPr/>
        </p:nvSpPr>
        <p:spPr bwMode="auto">
          <a:xfrm>
            <a:off x="4885810" y="5592602"/>
            <a:ext cx="3996578" cy="981551"/>
          </a:xfrm>
          <a:prstGeom prst="rect">
            <a:avLst/>
          </a:prstGeom>
          <a:noFill/>
          <a:ln w="9525" algn="ctr">
            <a:noFill/>
            <a:miter lim="800000"/>
            <a:headEnd/>
            <a:tailEnd/>
          </a:ln>
          <a:effectLst/>
        </p:spPr>
        <p:txBody>
          <a:bodyPr wrap="square">
            <a:spAutoFit/>
          </a:bodyPr>
          <a:lstStyle/>
          <a:p>
            <a:pPr algn="ctr">
              <a:lnSpc>
                <a:spcPct val="110000"/>
              </a:lnSpc>
              <a:defRPr/>
            </a:pPr>
            <a:r>
              <a:rPr kumimoji="0" lang="zh-CN" altLang="en-US" sz="1800" dirty="0">
                <a:solidFill>
                  <a:schemeClr val="accent2">
                    <a:lumMod val="50000"/>
                  </a:schemeClr>
                </a:solidFill>
              </a:rPr>
              <a:t>表面催化反应的反应路径。蓝色为表面催化反应，其活化能要显著低于未催化的反应（橙色）</a:t>
            </a:r>
            <a:endParaRPr kumimoji="0" lang="en-US" altLang="zh-CN" sz="1800" dirty="0">
              <a:solidFill>
                <a:schemeClr val="accent2">
                  <a:lumMod val="50000"/>
                </a:schemeClr>
              </a:solidFill>
            </a:endParaRPr>
          </a:p>
        </p:txBody>
      </p:sp>
      <p:pic>
        <p:nvPicPr>
          <p:cNvPr id="1013767"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4618" y="2175557"/>
            <a:ext cx="3922851" cy="3249829"/>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013768"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2201463"/>
            <a:ext cx="3772250" cy="3142726"/>
          </a:xfrm>
          <a:prstGeom prst="rect">
            <a:avLst/>
          </a:prstGeom>
          <a:noFill/>
          <a:ln w="2857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nvGrpSpPr>
          <p:cNvPr id="83975" name="Group 10"/>
          <p:cNvGrpSpPr>
            <a:grpSpLocks/>
          </p:cNvGrpSpPr>
          <p:nvPr/>
        </p:nvGrpSpPr>
        <p:grpSpPr bwMode="auto">
          <a:xfrm>
            <a:off x="827088" y="981074"/>
            <a:ext cx="8055300" cy="1109663"/>
            <a:chOff x="442" y="618"/>
            <a:chExt cx="5228" cy="699"/>
          </a:xfrm>
        </p:grpSpPr>
        <p:sp>
          <p:nvSpPr>
            <p:cNvPr id="1013762" name="Text Box 2"/>
            <p:cNvSpPr txBox="1">
              <a:spLocks noChangeArrowheads="1"/>
            </p:cNvSpPr>
            <p:nvPr/>
          </p:nvSpPr>
          <p:spPr bwMode="auto">
            <a:xfrm>
              <a:off x="863" y="699"/>
              <a:ext cx="4719" cy="327"/>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sz="2800" dirty="0" err="1"/>
                <a:t>2NO</a:t>
              </a:r>
              <a:r>
                <a:rPr kumimoji="0" lang="en-US" altLang="zh-CN" sz="2800" dirty="0"/>
                <a:t> (g)  +  </a:t>
              </a:r>
              <a:r>
                <a:rPr kumimoji="0" lang="en-US" altLang="zh-CN" sz="2800" dirty="0" err="1"/>
                <a:t>2CO</a:t>
              </a:r>
              <a:r>
                <a:rPr kumimoji="0" lang="en-US" altLang="zh-CN" sz="2800" dirty="0"/>
                <a:t>(g)           </a:t>
              </a:r>
              <a:r>
                <a:rPr kumimoji="0" lang="en-US" altLang="zh-CN" sz="2800" dirty="0" err="1"/>
                <a:t>N</a:t>
              </a:r>
              <a:r>
                <a:rPr kumimoji="0" lang="en-US" altLang="zh-CN" sz="2800" baseline="-25000" dirty="0" err="1"/>
                <a:t>2</a:t>
              </a:r>
              <a:r>
                <a:rPr kumimoji="0" lang="en-US" altLang="zh-CN" sz="2800" dirty="0"/>
                <a:t> (g) + </a:t>
              </a:r>
              <a:r>
                <a:rPr kumimoji="0" lang="en-US" altLang="zh-CN" sz="2800" dirty="0" err="1"/>
                <a:t>2CO</a:t>
              </a:r>
              <a:r>
                <a:rPr kumimoji="0" lang="en-US" altLang="zh-CN" sz="2800" baseline="-25000" dirty="0" err="1"/>
                <a:t>2</a:t>
              </a:r>
              <a:r>
                <a:rPr kumimoji="0" lang="en-US" altLang="zh-CN" sz="2800" baseline="-25000" dirty="0"/>
                <a:t> </a:t>
              </a:r>
              <a:r>
                <a:rPr kumimoji="0" lang="en-US" altLang="zh-CN" sz="2800" dirty="0"/>
                <a:t>(g)</a:t>
              </a:r>
            </a:p>
          </p:txBody>
        </p:sp>
        <p:sp>
          <p:nvSpPr>
            <p:cNvPr id="1013763" name="Text Box 3"/>
            <p:cNvSpPr txBox="1">
              <a:spLocks noChangeArrowheads="1"/>
            </p:cNvSpPr>
            <p:nvPr/>
          </p:nvSpPr>
          <p:spPr bwMode="auto">
            <a:xfrm>
              <a:off x="442" y="1026"/>
              <a:ext cx="5228" cy="291"/>
            </a:xfrm>
            <a:prstGeom prst="rect">
              <a:avLst/>
            </a:prstGeom>
            <a:noFill/>
            <a:ln w="9525">
              <a:noFill/>
              <a:miter lim="800000"/>
              <a:headEnd/>
              <a:tailEnd/>
            </a:ln>
            <a:effectLst/>
          </p:spPr>
          <p:txBody>
            <a:bodyPr wrap="square">
              <a:spAutoFit/>
            </a:bodyPr>
            <a:lstStyle/>
            <a:p>
              <a:pPr marL="457200" indent="-457200">
                <a:defRPr/>
              </a:pPr>
              <a:r>
                <a:rPr kumimoji="0" lang="en-US" altLang="zh-CN" dirty="0">
                  <a:sym typeface="Symbol" pitchFamily="18" charset="2"/>
                </a:rPr>
                <a:t></a:t>
              </a:r>
              <a:r>
                <a:rPr kumimoji="0" lang="en-US" altLang="zh-CN" baseline="-25000" dirty="0" err="1">
                  <a:sym typeface="Symbol" pitchFamily="18" charset="2"/>
                </a:rPr>
                <a:t>r</a:t>
              </a:r>
              <a:r>
                <a:rPr kumimoji="0" lang="en-US" altLang="zh-CN" i="1" dirty="0" err="1">
                  <a:sym typeface="Symbol" pitchFamily="18" charset="2"/>
                </a:rPr>
                <a:t>G</a:t>
              </a:r>
              <a:r>
                <a:rPr kumimoji="0" lang="en-US" altLang="zh-CN" baseline="-25000" dirty="0" err="1">
                  <a:sym typeface="Symbol" pitchFamily="18" charset="2"/>
                </a:rPr>
                <a:t>m</a:t>
              </a:r>
              <a:r>
                <a:rPr kumimoji="0" lang="en-US" altLang="zh-CN" baseline="30000" dirty="0" err="1"/>
                <a:t>ө</a:t>
              </a:r>
              <a:r>
                <a:rPr kumimoji="0" lang="en-US" altLang="zh-CN" dirty="0"/>
                <a:t> (298) </a:t>
              </a:r>
              <a:r>
                <a:rPr kumimoji="0" lang="en-US" altLang="zh-CN" dirty="0">
                  <a:sym typeface="Symbol" pitchFamily="18" charset="2"/>
                </a:rPr>
                <a:t> </a:t>
              </a:r>
              <a:r>
                <a:rPr kumimoji="0" lang="en-US" altLang="zh-CN" dirty="0"/>
                <a:t>334 kJ</a:t>
              </a:r>
              <a:r>
                <a:rPr kumimoji="0" lang="en-US" altLang="zh-CN" dirty="0">
                  <a:sym typeface="Symbol" pitchFamily="18" charset="2"/>
                </a:rPr>
                <a:t></a:t>
              </a:r>
              <a:r>
                <a:rPr kumimoji="0" lang="en-US" altLang="zh-CN" dirty="0"/>
                <a:t>mol</a:t>
              </a:r>
              <a:r>
                <a:rPr kumimoji="0" lang="en-US" altLang="zh-CN" baseline="30000" dirty="0">
                  <a:sym typeface="Symbol" pitchFamily="18" charset="2"/>
                </a:rPr>
                <a:t></a:t>
              </a:r>
              <a:r>
                <a:rPr kumimoji="0" lang="en-US" altLang="zh-CN" baseline="30000" dirty="0"/>
                <a:t>1</a:t>
              </a:r>
              <a:r>
                <a:rPr kumimoji="0" lang="en-US" altLang="zh-CN" dirty="0"/>
                <a:t>      </a:t>
              </a:r>
              <a:r>
                <a:rPr kumimoji="0" lang="en-US" altLang="zh-CN" i="1" dirty="0" err="1"/>
                <a:t>K</a:t>
              </a:r>
              <a:r>
                <a:rPr kumimoji="0" lang="en-US" altLang="zh-CN" baseline="-25000" dirty="0" err="1"/>
                <a:t>p</a:t>
              </a:r>
              <a:r>
                <a:rPr kumimoji="0" lang="en-US" altLang="zh-CN" baseline="30000" dirty="0">
                  <a:sym typeface="Symbol" pitchFamily="18" charset="2"/>
                </a:rPr>
                <a:t></a:t>
              </a:r>
              <a:r>
                <a:rPr kumimoji="0" lang="en-US" altLang="zh-CN" dirty="0">
                  <a:sym typeface="Symbol" pitchFamily="18" charset="2"/>
                </a:rPr>
                <a:t>  1.9  10</a:t>
              </a:r>
              <a:r>
                <a:rPr kumimoji="0" lang="en-US" altLang="zh-CN" baseline="30000" dirty="0">
                  <a:sym typeface="Symbol" pitchFamily="18" charset="2"/>
                </a:rPr>
                <a:t>60</a:t>
              </a:r>
              <a:r>
                <a:rPr kumimoji="0" lang="en-US" altLang="zh-CN" dirty="0">
                  <a:sym typeface="Symbol" pitchFamily="18" charset="2"/>
                </a:rPr>
                <a:t> (298 K)</a:t>
              </a:r>
              <a:endParaRPr kumimoji="0" lang="en-US" altLang="en-US" dirty="0">
                <a:sym typeface="Symbol" pitchFamily="18" charset="2"/>
              </a:endParaRPr>
            </a:p>
          </p:txBody>
        </p:sp>
        <p:sp>
          <p:nvSpPr>
            <p:cNvPr id="1013764" name="Text Box 4"/>
            <p:cNvSpPr txBox="1">
              <a:spLocks noChangeArrowheads="1"/>
            </p:cNvSpPr>
            <p:nvPr/>
          </p:nvSpPr>
          <p:spPr bwMode="auto">
            <a:xfrm>
              <a:off x="2946" y="618"/>
              <a:ext cx="376" cy="291"/>
            </a:xfrm>
            <a:prstGeom prst="rect">
              <a:avLst/>
            </a:prstGeom>
            <a:noFill/>
            <a:ln w="9525" algn="ctr">
              <a:noFill/>
              <a:miter lim="800000"/>
              <a:headEnd/>
              <a:tailEnd/>
            </a:ln>
            <a:effectLst/>
          </p:spPr>
          <p:txBody>
            <a:bodyPr wrap="none">
              <a:spAutoFit/>
            </a:bodyPr>
            <a:lstStyle/>
            <a:p>
              <a:pPr>
                <a:defRPr/>
              </a:pPr>
              <a:r>
                <a:rPr kumimoji="0" lang="en-US" altLang="zh-CN" dirty="0"/>
                <a:t>Rh</a:t>
              </a:r>
            </a:p>
          </p:txBody>
        </p:sp>
        <p:sp>
          <p:nvSpPr>
            <p:cNvPr id="83979" name="Line 9"/>
            <p:cNvSpPr>
              <a:spLocks noChangeShapeType="1"/>
            </p:cNvSpPr>
            <p:nvPr/>
          </p:nvSpPr>
          <p:spPr bwMode="auto">
            <a:xfrm>
              <a:off x="2928" y="890"/>
              <a:ext cx="432"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1691680" y="116632"/>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多相催化</a:t>
            </a: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42</a:t>
            </a:fld>
            <a:endParaRPr lang="en-US" altLang="zh-CN" dirty="0">
              <a:solidFill>
                <a:srgbClr val="000000"/>
              </a:solidFill>
            </a:endParaRPr>
          </a:p>
        </p:txBody>
      </p:sp>
      <p:sp>
        <p:nvSpPr>
          <p:cNvPr id="2" name="文本框 1">
            <a:extLst>
              <a:ext uri="{FF2B5EF4-FFF2-40B4-BE49-F238E27FC236}">
                <a16:creationId xmlns:a16="http://schemas.microsoft.com/office/drawing/2014/main" id="{F6F80D8E-890F-1FD3-6CA6-4CBA08FB68B7}"/>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11567894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5810" name="Text Box 1026"/>
          <p:cNvSpPr txBox="1">
            <a:spLocks noChangeArrowheads="1"/>
          </p:cNvSpPr>
          <p:nvPr/>
        </p:nvSpPr>
        <p:spPr bwMode="auto">
          <a:xfrm>
            <a:off x="395536" y="1196752"/>
            <a:ext cx="8352928" cy="5151438"/>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en-US" altLang="zh-CN" dirty="0">
                <a:solidFill>
                  <a:schemeClr val="bg1"/>
                </a:solidFill>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非均相催化在有机化工、无机化工、石油化工、石油炼制等各生成部门都有广泛的应用。</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此类催化剂的主体是固态的过渡金属、金属氧化物或金属含氧酸盐</a:t>
            </a:r>
            <a:r>
              <a:rPr kumimoji="0" lang="zh-CN" altLang="en-US" dirty="0">
                <a:latin typeface="Arial" panose="020B0604020202020204" pitchFamily="34" charset="0"/>
                <a:ea typeface="+mj-ea"/>
                <a:cs typeface="Arial" panose="020B0604020202020204" pitchFamily="34" charset="0"/>
              </a:rPr>
              <a:t>，反应物则是气体或液体，催化剂和反应物的物态不同，所以催化过程是非均相的，也称为多相催化。这类催化剂之所以能降低活化能，一般是用吸附作用来说明的。</a:t>
            </a:r>
          </a:p>
          <a:p>
            <a:pPr>
              <a:lnSpc>
                <a:spcPct val="120000"/>
              </a:lnSpc>
              <a:spcBef>
                <a:spcPct val="50000"/>
              </a:spcBef>
              <a:defRPr/>
            </a:pP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Au, Ag, Pt, Pd, Co, Ni</a:t>
            </a:r>
            <a:r>
              <a:rPr kumimoji="0" lang="zh-CN" altLang="en-US" dirty="0">
                <a:latin typeface="Arial" panose="020B0604020202020204" pitchFamily="34" charset="0"/>
                <a:ea typeface="+mj-ea"/>
                <a:cs typeface="Arial" panose="020B0604020202020204" pitchFamily="34" charset="0"/>
              </a:rPr>
              <a:t>等过渡元素具有优良的催化性能，但它们都相当稀贵，而催化反应只在表面进行，因此常选用硅胶、氧化铝等多孔物质作为</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载体</a:t>
            </a:r>
            <a:r>
              <a:rPr kumimoji="0" lang="zh-CN" altLang="en-US" dirty="0">
                <a:latin typeface="Arial" panose="020B0604020202020204" pitchFamily="34" charset="0"/>
                <a:ea typeface="+mj-ea"/>
                <a:cs typeface="Arial" panose="020B0604020202020204" pitchFamily="34" charset="0"/>
              </a:rPr>
              <a:t>，将具有催化活性的过渡金属浸渍于上，</a:t>
            </a:r>
            <a:r>
              <a:rPr kumimoji="0" lang="en-US" altLang="zh-CN" dirty="0">
                <a:latin typeface="Arial" panose="020B0604020202020204" pitchFamily="34" charset="0"/>
                <a:ea typeface="+mj-ea"/>
                <a:cs typeface="Arial" panose="020B0604020202020204" pitchFamily="34" charset="0"/>
              </a:rPr>
              <a:t>1</a:t>
            </a:r>
            <a:r>
              <a:rPr kumimoji="0" lang="zh-CN" altLang="en-US" dirty="0">
                <a:latin typeface="Arial" panose="020B0604020202020204" pitchFamily="34" charset="0"/>
                <a:ea typeface="+mj-ea"/>
                <a:cs typeface="Arial" panose="020B0604020202020204" pitchFamily="34" charset="0"/>
              </a:rPr>
              <a:t>克载体的表面积可达几百平方米，从而大大提高了催化效率。</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43</a:t>
            </a:fld>
            <a:endParaRPr lang="en-US" altLang="zh-CN" dirty="0">
              <a:solidFill>
                <a:srgbClr val="000000"/>
              </a:solidFill>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16632"/>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多相催化</a:t>
            </a:r>
          </a:p>
        </p:txBody>
      </p:sp>
      <p:sp>
        <p:nvSpPr>
          <p:cNvPr id="2" name="文本框 1">
            <a:extLst>
              <a:ext uri="{FF2B5EF4-FFF2-40B4-BE49-F238E27FC236}">
                <a16:creationId xmlns:a16="http://schemas.microsoft.com/office/drawing/2014/main" id="{7557B3F5-EF7F-7470-5986-A0339D129EA7}"/>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2702568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2853" name="Text Box 5"/>
          <p:cNvSpPr txBox="1">
            <a:spLocks noChangeArrowheads="1"/>
          </p:cNvSpPr>
          <p:nvPr/>
        </p:nvSpPr>
        <p:spPr bwMode="auto">
          <a:xfrm>
            <a:off x="703263" y="4506565"/>
            <a:ext cx="2813050" cy="1077913"/>
          </a:xfrm>
          <a:prstGeom prst="rect">
            <a:avLst/>
          </a:prstGeom>
          <a:noFill/>
          <a:ln w="9525">
            <a:noFill/>
            <a:miter lim="800000"/>
            <a:headEnd/>
            <a:tailEnd/>
          </a:ln>
          <a:effectLst/>
        </p:spPr>
        <p:txBody>
          <a:bodyPr lIns="91425" tIns="45712" rIns="91425" bIns="45712">
            <a:spAutoFit/>
          </a:bodyPr>
          <a:lstStyle/>
          <a:p>
            <a:pPr>
              <a:defRPr/>
            </a:pPr>
            <a:r>
              <a:rPr lang="en-US" altLang="zh-CN" sz="1600" dirty="0">
                <a:latin typeface="Arial" charset="0"/>
                <a:cs typeface="Arial" charset="0"/>
              </a:rPr>
              <a:t>Richard F. Heck</a:t>
            </a:r>
          </a:p>
          <a:p>
            <a:pPr>
              <a:defRPr/>
            </a:pPr>
            <a:r>
              <a:rPr lang="en-US" altLang="zh-CN" sz="1600" dirty="0">
                <a:latin typeface="Arial" charset="0"/>
                <a:cs typeface="Arial" charset="0"/>
              </a:rPr>
              <a:t>b. 1931</a:t>
            </a:r>
          </a:p>
          <a:p>
            <a:pPr>
              <a:defRPr/>
            </a:pPr>
            <a:r>
              <a:rPr lang="en-US" altLang="zh-CN" sz="1600" dirty="0">
                <a:latin typeface="Arial" charset="0"/>
                <a:cs typeface="Arial" charset="0"/>
              </a:rPr>
              <a:t>University of Delaware</a:t>
            </a:r>
          </a:p>
          <a:p>
            <a:pPr>
              <a:defRPr/>
            </a:pPr>
            <a:r>
              <a:rPr lang="en-US" altLang="zh-CN" sz="1600" dirty="0">
                <a:latin typeface="Arial" charset="0"/>
                <a:cs typeface="Arial" charset="0"/>
              </a:rPr>
              <a:t>USA</a:t>
            </a:r>
          </a:p>
        </p:txBody>
      </p:sp>
      <p:sp>
        <p:nvSpPr>
          <p:cNvPr id="1102854" name="Text Box 6"/>
          <p:cNvSpPr txBox="1">
            <a:spLocks noChangeArrowheads="1"/>
          </p:cNvSpPr>
          <p:nvPr/>
        </p:nvSpPr>
        <p:spPr bwMode="auto">
          <a:xfrm>
            <a:off x="539750" y="1052041"/>
            <a:ext cx="6259513" cy="45720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latin typeface="Arial" charset="0"/>
              </a:rPr>
              <a:t>The Nobel Prize in Chemistry 2010</a:t>
            </a:r>
          </a:p>
        </p:txBody>
      </p:sp>
      <p:sp>
        <p:nvSpPr>
          <p:cNvPr id="1102855" name="Text Box 7"/>
          <p:cNvSpPr txBox="1">
            <a:spLocks noChangeArrowheads="1"/>
          </p:cNvSpPr>
          <p:nvPr/>
        </p:nvSpPr>
        <p:spPr bwMode="auto">
          <a:xfrm>
            <a:off x="3216064" y="4514282"/>
            <a:ext cx="2711871" cy="1077913"/>
          </a:xfrm>
          <a:prstGeom prst="rect">
            <a:avLst/>
          </a:prstGeom>
          <a:noFill/>
          <a:ln w="9525">
            <a:noFill/>
            <a:miter lim="800000"/>
            <a:headEnd/>
            <a:tailEnd/>
          </a:ln>
          <a:effectLst/>
        </p:spPr>
        <p:txBody>
          <a:bodyPr wrap="square" lIns="91425" tIns="45712" rIns="91425" bIns="45712">
            <a:spAutoFit/>
          </a:bodyPr>
          <a:lstStyle/>
          <a:p>
            <a:pPr>
              <a:defRPr/>
            </a:pPr>
            <a:r>
              <a:rPr lang="en-US" altLang="zh-CN" sz="1600" dirty="0" err="1">
                <a:latin typeface="Arial" charset="0"/>
                <a:cs typeface="Arial" charset="0"/>
              </a:rPr>
              <a:t>Ei-ichi</a:t>
            </a:r>
            <a:r>
              <a:rPr lang="en-US" altLang="zh-CN" sz="1600" dirty="0">
                <a:latin typeface="Arial" charset="0"/>
                <a:cs typeface="Arial" charset="0"/>
              </a:rPr>
              <a:t> </a:t>
            </a:r>
            <a:r>
              <a:rPr lang="en-US" altLang="zh-CN" sz="1600" dirty="0" err="1">
                <a:latin typeface="Arial" charset="0"/>
                <a:cs typeface="Arial" charset="0"/>
              </a:rPr>
              <a:t>Negishi</a:t>
            </a:r>
            <a:r>
              <a:rPr lang="en-US" altLang="zh-CN" sz="1600" dirty="0">
                <a:latin typeface="Arial" charset="0"/>
                <a:cs typeface="Arial" charset="0"/>
              </a:rPr>
              <a:t> </a:t>
            </a:r>
            <a:r>
              <a:rPr lang="en-US" altLang="zh-CN" sz="1600" dirty="0">
                <a:latin typeface="Arial" charset="0"/>
              </a:rPr>
              <a:t>(</a:t>
            </a:r>
            <a:r>
              <a:rPr lang="zh-CN" altLang="en-US" sz="1600" dirty="0">
                <a:latin typeface="Arial" charset="0"/>
              </a:rPr>
              <a:t>根岸英一</a:t>
            </a:r>
            <a:r>
              <a:rPr lang="en-US" altLang="zh-CN" sz="1600" dirty="0">
                <a:latin typeface="Arial" charset="0"/>
              </a:rPr>
              <a:t>)</a:t>
            </a:r>
            <a:endParaRPr lang="en-US" altLang="zh-CN" sz="1600" dirty="0">
              <a:latin typeface="Arial" charset="0"/>
              <a:cs typeface="Arial" charset="0"/>
            </a:endParaRPr>
          </a:p>
          <a:p>
            <a:pPr>
              <a:defRPr/>
            </a:pPr>
            <a:r>
              <a:rPr lang="en-US" altLang="zh-CN" sz="1600" dirty="0">
                <a:latin typeface="Arial" charset="0"/>
                <a:cs typeface="Arial" charset="0"/>
              </a:rPr>
              <a:t>b. 1935</a:t>
            </a:r>
          </a:p>
          <a:p>
            <a:pPr>
              <a:defRPr/>
            </a:pPr>
            <a:r>
              <a:rPr lang="en-US" altLang="zh-CN" sz="1600" dirty="0">
                <a:latin typeface="Arial" charset="0"/>
                <a:cs typeface="Arial" charset="0"/>
              </a:rPr>
              <a:t>Purdue Univ.</a:t>
            </a:r>
          </a:p>
          <a:p>
            <a:pPr>
              <a:defRPr/>
            </a:pPr>
            <a:r>
              <a:rPr lang="en-US" altLang="zh-CN" sz="1600" dirty="0">
                <a:latin typeface="Arial" charset="0"/>
                <a:cs typeface="Arial" charset="0"/>
              </a:rPr>
              <a:t>USA</a:t>
            </a:r>
          </a:p>
        </p:txBody>
      </p:sp>
      <p:sp>
        <p:nvSpPr>
          <p:cNvPr id="1102857" name="Text Box 9"/>
          <p:cNvSpPr txBox="1">
            <a:spLocks noChangeArrowheads="1"/>
          </p:cNvSpPr>
          <p:nvPr/>
        </p:nvSpPr>
        <p:spPr bwMode="auto">
          <a:xfrm>
            <a:off x="6300192" y="4437112"/>
            <a:ext cx="2813050" cy="1077912"/>
          </a:xfrm>
          <a:prstGeom prst="rect">
            <a:avLst/>
          </a:prstGeom>
          <a:noFill/>
          <a:ln w="9525">
            <a:noFill/>
            <a:miter lim="800000"/>
            <a:headEnd/>
            <a:tailEnd/>
          </a:ln>
          <a:effectLst/>
        </p:spPr>
        <p:txBody>
          <a:bodyPr lIns="91425" tIns="45712" rIns="91425" bIns="45712">
            <a:spAutoFit/>
          </a:bodyPr>
          <a:lstStyle/>
          <a:p>
            <a:pPr>
              <a:defRPr/>
            </a:pPr>
            <a:r>
              <a:rPr lang="en-US" altLang="zh-CN" sz="1600" dirty="0">
                <a:latin typeface="Arial" charset="0"/>
                <a:cs typeface="Arial" charset="0"/>
              </a:rPr>
              <a:t>Akira Suzuki </a:t>
            </a:r>
            <a:r>
              <a:rPr lang="en-US" altLang="zh-CN" sz="1600" dirty="0">
                <a:latin typeface="Arial" charset="0"/>
              </a:rPr>
              <a:t>(</a:t>
            </a:r>
            <a:r>
              <a:rPr lang="zh-CN" altLang="en-US" sz="1600" dirty="0">
                <a:latin typeface="Arial" charset="0"/>
              </a:rPr>
              <a:t>铃木章</a:t>
            </a:r>
            <a:r>
              <a:rPr lang="en-US" altLang="zh-CN" sz="1600" dirty="0">
                <a:latin typeface="Arial" charset="0"/>
              </a:rPr>
              <a:t>)</a:t>
            </a:r>
          </a:p>
          <a:p>
            <a:pPr>
              <a:defRPr/>
            </a:pPr>
            <a:r>
              <a:rPr lang="en-US" altLang="zh-CN" sz="1600" dirty="0">
                <a:latin typeface="Arial" charset="0"/>
                <a:cs typeface="Arial" charset="0"/>
              </a:rPr>
              <a:t>b. 1930</a:t>
            </a:r>
          </a:p>
          <a:p>
            <a:pPr>
              <a:defRPr/>
            </a:pPr>
            <a:r>
              <a:rPr lang="en-US" altLang="zh-CN" sz="1600" dirty="0">
                <a:latin typeface="Arial" charset="0"/>
                <a:cs typeface="Arial" charset="0"/>
              </a:rPr>
              <a:t>Hokkaido Univ. </a:t>
            </a:r>
          </a:p>
          <a:p>
            <a:pPr>
              <a:defRPr/>
            </a:pPr>
            <a:r>
              <a:rPr lang="en-US" altLang="zh-CN" sz="1600" dirty="0">
                <a:latin typeface="Arial" charset="0"/>
                <a:cs typeface="Arial" charset="0"/>
              </a:rPr>
              <a:t>Japan</a:t>
            </a:r>
          </a:p>
        </p:txBody>
      </p:sp>
      <p:sp>
        <p:nvSpPr>
          <p:cNvPr id="1102858" name="Text Box 10"/>
          <p:cNvSpPr txBox="1">
            <a:spLocks noChangeArrowheads="1"/>
          </p:cNvSpPr>
          <p:nvPr/>
        </p:nvSpPr>
        <p:spPr bwMode="auto">
          <a:xfrm>
            <a:off x="457200" y="5747756"/>
            <a:ext cx="8088313" cy="369888"/>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en-US" altLang="zh-CN" sz="1800" dirty="0">
                <a:solidFill>
                  <a:srgbClr val="FF00FF"/>
                </a:solidFill>
                <a:latin typeface="Arial" charset="0"/>
              </a:rPr>
              <a:t>"for palladium-catalyzed cross couplings in organic synthesis"</a:t>
            </a:r>
          </a:p>
        </p:txBody>
      </p:sp>
      <p:sp>
        <p:nvSpPr>
          <p:cNvPr id="1102859" name="Text Box 11"/>
          <p:cNvSpPr txBox="1">
            <a:spLocks noChangeArrowheads="1"/>
          </p:cNvSpPr>
          <p:nvPr/>
        </p:nvSpPr>
        <p:spPr bwMode="auto">
          <a:xfrm>
            <a:off x="801688" y="6453336"/>
            <a:ext cx="3235325" cy="33655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600" dirty="0">
                <a:latin typeface="Arial" charset="0"/>
              </a:rPr>
              <a:t>http://nobelprize.org</a:t>
            </a:r>
          </a:p>
        </p:txBody>
      </p:sp>
      <p:pic>
        <p:nvPicPr>
          <p:cNvPr id="14" name="图片 13" descr="heck_postcard.jpg"/>
          <p:cNvPicPr>
            <a:picLocks noChangeAspect="1"/>
          </p:cNvPicPr>
          <p:nvPr/>
        </p:nvPicPr>
        <p:blipFill>
          <a:blip r:embed="rId3"/>
          <a:stretch>
            <a:fillRect/>
          </a:stretch>
        </p:blipFill>
        <p:spPr>
          <a:xfrm>
            <a:off x="836853" y="1754512"/>
            <a:ext cx="1682080" cy="2578759"/>
          </a:xfrm>
          <a:prstGeom prst="rect">
            <a:avLst/>
          </a:prstGeom>
          <a:ln w="19050">
            <a:solidFill>
              <a:schemeClr val="accent1">
                <a:lumMod val="60000"/>
                <a:lumOff val="40000"/>
              </a:schemeClr>
            </a:solidFill>
          </a:ln>
        </p:spPr>
      </p:pic>
      <p:pic>
        <p:nvPicPr>
          <p:cNvPr id="15" name="图片 14" descr="negishi_postcard.jpg"/>
          <p:cNvPicPr>
            <a:picLocks noChangeAspect="1"/>
          </p:cNvPicPr>
          <p:nvPr/>
        </p:nvPicPr>
        <p:blipFill>
          <a:blip r:embed="rId4"/>
          <a:stretch>
            <a:fillRect/>
          </a:stretch>
        </p:blipFill>
        <p:spPr>
          <a:xfrm>
            <a:off x="3707904" y="1754512"/>
            <a:ext cx="1658475" cy="2542569"/>
          </a:xfrm>
          <a:prstGeom prst="rect">
            <a:avLst/>
          </a:prstGeom>
          <a:ln w="19050">
            <a:solidFill>
              <a:schemeClr val="accent1">
                <a:lumMod val="60000"/>
                <a:lumOff val="40000"/>
              </a:schemeClr>
            </a:solidFill>
          </a:ln>
        </p:spPr>
      </p:pic>
      <p:pic>
        <p:nvPicPr>
          <p:cNvPr id="16" name="图片 15" descr="suzuki_postcard.jpg"/>
          <p:cNvPicPr>
            <a:picLocks noChangeAspect="1"/>
          </p:cNvPicPr>
          <p:nvPr/>
        </p:nvPicPr>
        <p:blipFill>
          <a:blip r:embed="rId5"/>
          <a:stretch>
            <a:fillRect/>
          </a:stretch>
        </p:blipFill>
        <p:spPr>
          <a:xfrm>
            <a:off x="6590858" y="1805458"/>
            <a:ext cx="1581542" cy="2424625"/>
          </a:xfrm>
          <a:prstGeom prst="rect">
            <a:avLst/>
          </a:prstGeom>
          <a:ln w="19050">
            <a:solidFill>
              <a:schemeClr val="accent1">
                <a:lumMod val="60000"/>
                <a:lumOff val="40000"/>
              </a:schemeClr>
            </a:solidFill>
          </a:ln>
        </p:spPr>
      </p:pic>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3"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a:t>
            </a:r>
          </a:p>
        </p:txBody>
      </p:sp>
      <p:sp>
        <p:nvSpPr>
          <p:cNvPr id="1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44</a:t>
            </a:fld>
            <a:endParaRPr lang="en-US" altLang="zh-CN" dirty="0">
              <a:solidFill>
                <a:srgbClr val="000000"/>
              </a:solidFill>
            </a:endParaRPr>
          </a:p>
        </p:txBody>
      </p:sp>
    </p:spTree>
    <p:extLst>
      <p:ext uri="{BB962C8B-B14F-4D97-AF65-F5344CB8AC3E}">
        <p14:creationId xmlns:p14="http://schemas.microsoft.com/office/powerpoint/2010/main" val="4523618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4786" name="Text Box 1026"/>
          <p:cNvSpPr txBox="1">
            <a:spLocks noChangeArrowheads="1"/>
          </p:cNvSpPr>
          <p:nvPr/>
        </p:nvSpPr>
        <p:spPr bwMode="auto">
          <a:xfrm>
            <a:off x="3670304" y="980728"/>
            <a:ext cx="1731563" cy="461665"/>
          </a:xfrm>
          <a:prstGeom prst="rect">
            <a:avLst/>
          </a:prstGeom>
          <a:noFill/>
          <a:ln w="9525">
            <a:noFill/>
            <a:miter lim="800000"/>
            <a:headEnd/>
            <a:tailEnd/>
          </a:ln>
          <a:effectLst/>
        </p:spPr>
        <p:txBody>
          <a:bodyPr wrap="none">
            <a:spAutoFit/>
          </a:bodyPr>
          <a:lstStyle/>
          <a:p>
            <a:pPr algn="ctr">
              <a:defRPr/>
            </a:pPr>
            <a:r>
              <a:rPr kumimoji="0" lang="zh-CN" altLang="en-US" dirty="0"/>
              <a:t>催化转化器</a:t>
            </a:r>
            <a:endParaRPr kumimoji="0" lang="en-US" altLang="zh-CN" dirty="0"/>
          </a:p>
        </p:txBody>
      </p:sp>
      <p:pic>
        <p:nvPicPr>
          <p:cNvPr id="84996" name="Picture 1039" descr="CHA560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963" y="4724400"/>
            <a:ext cx="3054350" cy="195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800" name="Text Box 1040"/>
          <p:cNvSpPr txBox="1">
            <a:spLocks noChangeArrowheads="1"/>
          </p:cNvSpPr>
          <p:nvPr/>
        </p:nvSpPr>
        <p:spPr bwMode="auto">
          <a:xfrm>
            <a:off x="3670304" y="5491163"/>
            <a:ext cx="5123631" cy="1080360"/>
          </a:xfrm>
          <a:prstGeom prst="rect">
            <a:avLst/>
          </a:prstGeom>
          <a:noFill/>
          <a:ln w="9525" algn="ctr">
            <a:noFill/>
            <a:miter lim="800000"/>
            <a:headEnd/>
            <a:tailEnd/>
          </a:ln>
          <a:effectLst/>
        </p:spPr>
        <p:txBody>
          <a:bodyPr wrap="square">
            <a:spAutoFit/>
          </a:bodyPr>
          <a:lstStyle/>
          <a:p>
            <a:pPr>
              <a:lnSpc>
                <a:spcPct val="110000"/>
              </a:lnSpc>
              <a:defRPr/>
            </a:pPr>
            <a:r>
              <a:rPr kumimoji="0" lang="zh-CN" altLang="en-US" sz="2000" dirty="0">
                <a:solidFill>
                  <a:schemeClr val="accent2">
                    <a:lumMod val="50000"/>
                  </a:schemeClr>
                </a:solidFill>
              </a:rPr>
              <a:t>催化转化器剖面图。多孔陶瓷材料包含了</a:t>
            </a:r>
            <a:r>
              <a:rPr kumimoji="0" lang="en-US" altLang="zh-CN" sz="2000" dirty="0">
                <a:solidFill>
                  <a:schemeClr val="accent2">
                    <a:lumMod val="50000"/>
                  </a:schemeClr>
                </a:solidFill>
              </a:rPr>
              <a:t> Pt, </a:t>
            </a:r>
            <a:r>
              <a:rPr kumimoji="0" lang="en-US" altLang="zh-CN" sz="2000" dirty="0" err="1">
                <a:solidFill>
                  <a:schemeClr val="accent2">
                    <a:lumMod val="50000"/>
                  </a:schemeClr>
                </a:solidFill>
              </a:rPr>
              <a:t>Pd</a:t>
            </a:r>
            <a:r>
              <a:rPr kumimoji="0" lang="en-US" altLang="zh-CN" sz="2000" dirty="0">
                <a:solidFill>
                  <a:schemeClr val="accent2">
                    <a:lumMod val="50000"/>
                  </a:schemeClr>
                </a:solidFill>
              </a:rPr>
              <a:t> Rh</a:t>
            </a:r>
            <a:r>
              <a:rPr kumimoji="0" lang="zh-CN" altLang="en-US" sz="2000" dirty="0">
                <a:solidFill>
                  <a:schemeClr val="accent2">
                    <a:lumMod val="50000"/>
                  </a:schemeClr>
                </a:solidFill>
              </a:rPr>
              <a:t> 等元素，共同催化</a:t>
            </a:r>
            <a:r>
              <a:rPr kumimoji="0" lang="en-US" altLang="zh-CN" sz="2000" dirty="0">
                <a:solidFill>
                  <a:schemeClr val="accent2">
                    <a:lumMod val="50000"/>
                  </a:schemeClr>
                </a:solidFill>
              </a:rPr>
              <a:t>CO</a:t>
            </a:r>
            <a:r>
              <a:rPr kumimoji="0" lang="zh-CN" altLang="en-US" sz="2000" dirty="0">
                <a:solidFill>
                  <a:schemeClr val="accent2">
                    <a:lumMod val="50000"/>
                  </a:schemeClr>
                </a:solidFill>
              </a:rPr>
              <a:t>和未燃烧的碳氢化合物。</a:t>
            </a:r>
            <a:endParaRPr kumimoji="0" lang="en-US" altLang="zh-CN" sz="2000" dirty="0">
              <a:solidFill>
                <a:schemeClr val="accent2">
                  <a:lumMod val="50000"/>
                </a:schemeClr>
              </a:solidFill>
            </a:endParaRPr>
          </a:p>
        </p:txBody>
      </p:sp>
      <p:grpSp>
        <p:nvGrpSpPr>
          <p:cNvPr id="84998" name="Group 1048"/>
          <p:cNvGrpSpPr>
            <a:grpSpLocks/>
          </p:cNvGrpSpPr>
          <p:nvPr/>
        </p:nvGrpSpPr>
        <p:grpSpPr bwMode="auto">
          <a:xfrm>
            <a:off x="468313" y="1340768"/>
            <a:ext cx="7560071" cy="2380332"/>
            <a:chOff x="208" y="480"/>
            <a:chExt cx="5824" cy="1864"/>
          </a:xfrm>
        </p:grpSpPr>
        <p:pic>
          <p:nvPicPr>
            <p:cNvPr id="85012" name="Picture 1027" descr="CHA560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 y="480"/>
              <a:ext cx="5824" cy="1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4801" name="Text Box 1041"/>
            <p:cNvSpPr txBox="1">
              <a:spLocks noChangeArrowheads="1"/>
            </p:cNvSpPr>
            <p:nvPr/>
          </p:nvSpPr>
          <p:spPr bwMode="auto">
            <a:xfrm>
              <a:off x="3513" y="715"/>
              <a:ext cx="2506" cy="313"/>
            </a:xfrm>
            <a:prstGeom prst="rect">
              <a:avLst/>
            </a:prstGeom>
            <a:noFill/>
            <a:ln w="9525" algn="ctr">
              <a:noFill/>
              <a:miter lim="800000"/>
              <a:headEnd/>
              <a:tailEnd/>
            </a:ln>
            <a:effectLst/>
          </p:spPr>
          <p:txBody>
            <a:bodyPr>
              <a:spAutoFit/>
            </a:bodyPr>
            <a:lstStyle/>
            <a:p>
              <a:pPr algn="ctr">
                <a:defRPr/>
              </a:pPr>
              <a:r>
                <a:rPr kumimoji="0" lang="zh-CN" altLang="en-US" sz="2000" dirty="0">
                  <a:solidFill>
                    <a:srgbClr val="0000FF"/>
                  </a:solidFill>
                </a:rPr>
                <a:t>汽车的两步催化转化器</a:t>
              </a:r>
              <a:endParaRPr kumimoji="0" lang="en-US" altLang="zh-CN" sz="2000" dirty="0">
                <a:solidFill>
                  <a:srgbClr val="0000FF"/>
                </a:solidFill>
              </a:endParaRPr>
            </a:p>
          </p:txBody>
        </p:sp>
      </p:grpSp>
      <p:grpSp>
        <p:nvGrpSpPr>
          <p:cNvPr id="84999" name="Group 1047"/>
          <p:cNvGrpSpPr>
            <a:grpSpLocks/>
          </p:cNvGrpSpPr>
          <p:nvPr/>
        </p:nvGrpSpPr>
        <p:grpSpPr bwMode="auto">
          <a:xfrm>
            <a:off x="539750" y="3863975"/>
            <a:ext cx="7964037" cy="1590675"/>
            <a:chOff x="350" y="2434"/>
            <a:chExt cx="5195" cy="1002"/>
          </a:xfrm>
        </p:grpSpPr>
        <p:sp>
          <p:nvSpPr>
            <p:cNvPr id="1014789" name="Text Box 1029"/>
            <p:cNvSpPr txBox="1">
              <a:spLocks noChangeArrowheads="1"/>
            </p:cNvSpPr>
            <p:nvPr/>
          </p:nvSpPr>
          <p:spPr bwMode="auto">
            <a:xfrm>
              <a:off x="350" y="2529"/>
              <a:ext cx="3240" cy="291"/>
            </a:xfrm>
            <a:prstGeom prst="rect">
              <a:avLst/>
            </a:prstGeom>
            <a:noFill/>
            <a:ln w="9525">
              <a:noFill/>
              <a:miter lim="800000"/>
              <a:headEnd/>
              <a:tailEnd/>
            </a:ln>
            <a:effectLst/>
          </p:spPr>
          <p:txBody>
            <a:bodyPr wrap="none">
              <a:spAutoFit/>
            </a:bodyPr>
            <a:lstStyle/>
            <a:p>
              <a:pPr>
                <a:defRPr/>
              </a:pPr>
              <a:r>
                <a:rPr kumimoji="0" lang="en-US" altLang="zh-CN" dirty="0"/>
                <a:t>CO + Unburned Hydrocarbons + O</a:t>
              </a:r>
              <a:r>
                <a:rPr kumimoji="0" lang="en-US" altLang="zh-CN" baseline="-25000" dirty="0"/>
                <a:t>2</a:t>
              </a:r>
              <a:endParaRPr kumimoji="0" lang="en-US" altLang="zh-CN" dirty="0"/>
            </a:p>
          </p:txBody>
        </p:sp>
        <p:sp>
          <p:nvSpPr>
            <p:cNvPr id="1014791" name="Text Box 1031"/>
            <p:cNvSpPr txBox="1">
              <a:spLocks noChangeArrowheads="1"/>
            </p:cNvSpPr>
            <p:nvPr/>
          </p:nvSpPr>
          <p:spPr bwMode="auto">
            <a:xfrm>
              <a:off x="4464" y="2529"/>
              <a:ext cx="1081" cy="291"/>
            </a:xfrm>
            <a:prstGeom prst="rect">
              <a:avLst/>
            </a:prstGeom>
            <a:noFill/>
            <a:ln w="9525">
              <a:noFill/>
              <a:miter lim="800000"/>
              <a:headEnd/>
              <a:tailEnd/>
            </a:ln>
            <a:effectLst/>
          </p:spPr>
          <p:txBody>
            <a:bodyPr wrap="none">
              <a:spAutoFit/>
            </a:bodyPr>
            <a:lstStyle/>
            <a:p>
              <a:pPr>
                <a:defRPr/>
              </a:pPr>
              <a:r>
                <a:rPr kumimoji="0" lang="en-US" altLang="zh-CN"/>
                <a:t>CO</a:t>
              </a:r>
              <a:r>
                <a:rPr kumimoji="0" lang="en-US" altLang="zh-CN" baseline="-25000"/>
                <a:t>2</a:t>
              </a:r>
              <a:r>
                <a:rPr kumimoji="0" lang="en-US" altLang="zh-CN"/>
                <a:t> + H</a:t>
              </a:r>
              <a:r>
                <a:rPr kumimoji="0" lang="en-US" altLang="zh-CN" baseline="-25000"/>
                <a:t>2</a:t>
              </a:r>
              <a:r>
                <a:rPr kumimoji="0" lang="en-US" altLang="zh-CN"/>
                <a:t>O</a:t>
              </a:r>
            </a:p>
          </p:txBody>
        </p:sp>
        <p:grpSp>
          <p:nvGrpSpPr>
            <p:cNvPr id="85002" name="Group 1042"/>
            <p:cNvGrpSpPr>
              <a:grpSpLocks/>
            </p:cNvGrpSpPr>
            <p:nvPr/>
          </p:nvGrpSpPr>
          <p:grpSpPr bwMode="auto">
            <a:xfrm>
              <a:off x="3499" y="2434"/>
              <a:ext cx="907" cy="460"/>
              <a:chOff x="3499" y="2434"/>
              <a:chExt cx="907" cy="460"/>
            </a:xfrm>
          </p:grpSpPr>
          <p:sp>
            <p:nvSpPr>
              <p:cNvPr id="85009" name="Line 1030"/>
              <p:cNvSpPr>
                <a:spLocks noChangeShapeType="1"/>
              </p:cNvSpPr>
              <p:nvPr/>
            </p:nvSpPr>
            <p:spPr bwMode="auto">
              <a:xfrm>
                <a:off x="3499" y="2672"/>
                <a:ext cx="90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792" name="Text Box 1032"/>
              <p:cNvSpPr txBox="1">
                <a:spLocks noChangeArrowheads="1"/>
              </p:cNvSpPr>
              <p:nvPr/>
            </p:nvSpPr>
            <p:spPr bwMode="auto">
              <a:xfrm>
                <a:off x="3580" y="2434"/>
                <a:ext cx="723" cy="252"/>
              </a:xfrm>
              <a:prstGeom prst="rect">
                <a:avLst/>
              </a:prstGeom>
              <a:noFill/>
              <a:ln w="9525">
                <a:noFill/>
                <a:miter lim="800000"/>
                <a:headEnd/>
                <a:tailEnd/>
              </a:ln>
              <a:effectLst/>
            </p:spPr>
            <p:txBody>
              <a:bodyPr wrap="none">
                <a:spAutoFit/>
              </a:bodyPr>
              <a:lstStyle/>
              <a:p>
                <a:pPr>
                  <a:defRPr/>
                </a:pPr>
                <a:r>
                  <a:rPr kumimoji="0" lang="en-US" altLang="zh-CN" sz="2000"/>
                  <a:t>catalytic</a:t>
                </a:r>
              </a:p>
            </p:txBody>
          </p:sp>
          <p:sp>
            <p:nvSpPr>
              <p:cNvPr id="1014793" name="Text Box 1033"/>
              <p:cNvSpPr txBox="1">
                <a:spLocks noChangeArrowheads="1"/>
              </p:cNvSpPr>
              <p:nvPr/>
            </p:nvSpPr>
            <p:spPr bwMode="auto">
              <a:xfrm>
                <a:off x="3552" y="2642"/>
                <a:ext cx="807" cy="252"/>
              </a:xfrm>
              <a:prstGeom prst="rect">
                <a:avLst/>
              </a:prstGeom>
              <a:noFill/>
              <a:ln w="9525">
                <a:noFill/>
                <a:miter lim="800000"/>
                <a:headEnd/>
                <a:tailEnd/>
              </a:ln>
              <a:effectLst/>
            </p:spPr>
            <p:txBody>
              <a:bodyPr wrap="none">
                <a:spAutoFit/>
              </a:bodyPr>
              <a:lstStyle/>
              <a:p>
                <a:pPr>
                  <a:defRPr/>
                </a:pPr>
                <a:r>
                  <a:rPr kumimoji="0" lang="en-US" altLang="zh-CN" sz="2000" dirty="0"/>
                  <a:t>converter</a:t>
                </a:r>
              </a:p>
            </p:txBody>
          </p:sp>
        </p:grpSp>
        <p:sp>
          <p:nvSpPr>
            <p:cNvPr id="1014794" name="Text Box 1034"/>
            <p:cNvSpPr txBox="1">
              <a:spLocks noChangeArrowheads="1"/>
            </p:cNvSpPr>
            <p:nvPr/>
          </p:nvSpPr>
          <p:spPr bwMode="auto">
            <a:xfrm>
              <a:off x="2112" y="3072"/>
              <a:ext cx="1456" cy="291"/>
            </a:xfrm>
            <a:prstGeom prst="rect">
              <a:avLst/>
            </a:prstGeom>
            <a:noFill/>
            <a:ln w="9525">
              <a:noFill/>
              <a:miter lim="800000"/>
              <a:headEnd/>
              <a:tailEnd/>
            </a:ln>
            <a:effectLst/>
          </p:spPr>
          <p:txBody>
            <a:bodyPr wrap="none">
              <a:spAutoFit/>
            </a:bodyPr>
            <a:lstStyle/>
            <a:p>
              <a:pPr>
                <a:defRPr/>
              </a:pPr>
              <a:r>
                <a:rPr kumimoji="0" lang="en-US" altLang="zh-CN"/>
                <a:t>     2NO + 2NO</a:t>
              </a:r>
              <a:r>
                <a:rPr kumimoji="0" lang="en-US" altLang="zh-CN" baseline="-25000"/>
                <a:t>2</a:t>
              </a:r>
              <a:endParaRPr kumimoji="0" lang="en-US" altLang="zh-CN"/>
            </a:p>
          </p:txBody>
        </p:sp>
        <p:sp>
          <p:nvSpPr>
            <p:cNvPr id="1014795" name="Text Box 1035"/>
            <p:cNvSpPr txBox="1">
              <a:spLocks noChangeArrowheads="1"/>
            </p:cNvSpPr>
            <p:nvPr/>
          </p:nvSpPr>
          <p:spPr bwMode="auto">
            <a:xfrm>
              <a:off x="4416" y="3072"/>
              <a:ext cx="971" cy="291"/>
            </a:xfrm>
            <a:prstGeom prst="rect">
              <a:avLst/>
            </a:prstGeom>
            <a:noFill/>
            <a:ln w="9525">
              <a:noFill/>
              <a:miter lim="800000"/>
              <a:headEnd/>
              <a:tailEnd/>
            </a:ln>
            <a:effectLst/>
          </p:spPr>
          <p:txBody>
            <a:bodyPr wrap="none">
              <a:spAutoFit/>
            </a:bodyPr>
            <a:lstStyle/>
            <a:p>
              <a:pPr>
                <a:defRPr/>
              </a:pPr>
              <a:r>
                <a:rPr kumimoji="0" lang="en-US" altLang="zh-CN"/>
                <a:t>2N</a:t>
              </a:r>
              <a:r>
                <a:rPr kumimoji="0" lang="en-US" altLang="zh-CN" baseline="-25000"/>
                <a:t>2</a:t>
              </a:r>
              <a:r>
                <a:rPr kumimoji="0" lang="en-US" altLang="zh-CN"/>
                <a:t> + 3O</a:t>
              </a:r>
              <a:r>
                <a:rPr kumimoji="0" lang="en-US" altLang="zh-CN" baseline="-25000"/>
                <a:t>2</a:t>
              </a:r>
              <a:endParaRPr kumimoji="0" lang="en-US" altLang="zh-CN"/>
            </a:p>
          </p:txBody>
        </p:sp>
        <p:grpSp>
          <p:nvGrpSpPr>
            <p:cNvPr id="85005" name="Group 1043"/>
            <p:cNvGrpSpPr>
              <a:grpSpLocks/>
            </p:cNvGrpSpPr>
            <p:nvPr/>
          </p:nvGrpSpPr>
          <p:grpSpPr bwMode="auto">
            <a:xfrm>
              <a:off x="3509" y="2976"/>
              <a:ext cx="907" cy="460"/>
              <a:chOff x="3499" y="2434"/>
              <a:chExt cx="907" cy="460"/>
            </a:xfrm>
          </p:grpSpPr>
          <p:sp>
            <p:nvSpPr>
              <p:cNvPr id="85006" name="Line 1044"/>
              <p:cNvSpPr>
                <a:spLocks noChangeShapeType="1"/>
              </p:cNvSpPr>
              <p:nvPr/>
            </p:nvSpPr>
            <p:spPr bwMode="auto">
              <a:xfrm>
                <a:off x="3499" y="2672"/>
                <a:ext cx="907"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14805" name="Text Box 1045"/>
              <p:cNvSpPr txBox="1">
                <a:spLocks noChangeArrowheads="1"/>
              </p:cNvSpPr>
              <p:nvPr/>
            </p:nvSpPr>
            <p:spPr bwMode="auto">
              <a:xfrm>
                <a:off x="3580" y="2434"/>
                <a:ext cx="723" cy="252"/>
              </a:xfrm>
              <a:prstGeom prst="rect">
                <a:avLst/>
              </a:prstGeom>
              <a:noFill/>
              <a:ln w="9525">
                <a:noFill/>
                <a:miter lim="800000"/>
                <a:headEnd/>
                <a:tailEnd/>
              </a:ln>
              <a:effectLst/>
            </p:spPr>
            <p:txBody>
              <a:bodyPr wrap="none">
                <a:spAutoFit/>
              </a:bodyPr>
              <a:lstStyle/>
              <a:p>
                <a:pPr>
                  <a:defRPr/>
                </a:pPr>
                <a:r>
                  <a:rPr kumimoji="0" lang="en-US" altLang="zh-CN" sz="2000"/>
                  <a:t>catalytic</a:t>
                </a:r>
              </a:p>
            </p:txBody>
          </p:sp>
          <p:sp>
            <p:nvSpPr>
              <p:cNvPr id="1014806" name="Text Box 1046"/>
              <p:cNvSpPr txBox="1">
                <a:spLocks noChangeArrowheads="1"/>
              </p:cNvSpPr>
              <p:nvPr/>
            </p:nvSpPr>
            <p:spPr bwMode="auto">
              <a:xfrm>
                <a:off x="3552" y="2642"/>
                <a:ext cx="839" cy="252"/>
              </a:xfrm>
              <a:prstGeom prst="rect">
                <a:avLst/>
              </a:prstGeom>
              <a:noFill/>
              <a:ln w="9525">
                <a:noFill/>
                <a:miter lim="800000"/>
                <a:headEnd/>
                <a:tailEnd/>
              </a:ln>
              <a:effectLst/>
            </p:spPr>
            <p:txBody>
              <a:bodyPr wrap="none">
                <a:spAutoFit/>
              </a:bodyPr>
              <a:lstStyle/>
              <a:p>
                <a:pPr>
                  <a:defRPr/>
                </a:pPr>
                <a:r>
                  <a:rPr kumimoji="0" lang="en-US" altLang="zh-CN" sz="2000"/>
                  <a:t>converter</a:t>
                </a:r>
              </a:p>
            </p:txBody>
          </p:sp>
        </p:grpSp>
      </p:grpSp>
      <p:sp>
        <p:nvSpPr>
          <p:cNvPr id="22" name="矩形 2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3" name="Rectangle 6"/>
          <p:cNvSpPr>
            <a:spLocks noChangeArrowheads="1"/>
          </p:cNvSpPr>
          <p:nvPr/>
        </p:nvSpPr>
        <p:spPr bwMode="auto">
          <a:xfrm>
            <a:off x="1763688" y="116632"/>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多相催化</a:t>
            </a:r>
          </a:p>
        </p:txBody>
      </p:sp>
      <p:sp>
        <p:nvSpPr>
          <p:cNvPr id="2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45</a:t>
            </a:fld>
            <a:endParaRPr lang="en-US" altLang="zh-CN" dirty="0">
              <a:solidFill>
                <a:srgbClr val="000000"/>
              </a:solidFill>
            </a:endParaRPr>
          </a:p>
        </p:txBody>
      </p:sp>
    </p:spTree>
    <p:extLst>
      <p:ext uri="{BB962C8B-B14F-4D97-AF65-F5344CB8AC3E}">
        <p14:creationId xmlns:p14="http://schemas.microsoft.com/office/powerpoint/2010/main" val="9060950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2" name="Rectangle 2"/>
          <p:cNvSpPr>
            <a:spLocks noChangeArrowheads="1"/>
          </p:cNvSpPr>
          <p:nvPr/>
        </p:nvSpPr>
        <p:spPr bwMode="auto">
          <a:xfrm>
            <a:off x="1979712" y="1177588"/>
            <a:ext cx="4861470" cy="523220"/>
          </a:xfrm>
          <a:prstGeom prst="rect">
            <a:avLst/>
          </a:prstGeom>
          <a:noFill/>
          <a:ln w="9525" algn="ctr">
            <a:noFill/>
            <a:miter lim="800000"/>
            <a:headEnd/>
            <a:tailEnd/>
          </a:ln>
          <a:effectLst/>
        </p:spPr>
        <p:txBody>
          <a:bodyPr wrap="square">
            <a:spAutoFit/>
          </a:bodyPr>
          <a:lstStyle/>
          <a:p>
            <a:pPr algn="ctr">
              <a:defRPr/>
            </a:pPr>
            <a:r>
              <a:rPr kumimoji="0" lang="en-US" altLang="zh-CN" sz="2800" dirty="0">
                <a:solidFill>
                  <a:schemeClr val="tx2"/>
                </a:solidFill>
              </a:rPr>
              <a:t>N</a:t>
            </a:r>
            <a:r>
              <a:rPr kumimoji="0" lang="en-US" altLang="zh-CN" sz="2800" baseline="-25000" dirty="0">
                <a:solidFill>
                  <a:schemeClr val="tx2"/>
                </a:solidFill>
              </a:rPr>
              <a:t>2 </a:t>
            </a:r>
            <a:r>
              <a:rPr kumimoji="0" lang="en-US" altLang="zh-CN" sz="2800" dirty="0">
                <a:solidFill>
                  <a:schemeClr val="tx2"/>
                </a:solidFill>
              </a:rPr>
              <a:t>(g)  +  3H</a:t>
            </a:r>
            <a:r>
              <a:rPr kumimoji="0" lang="en-US" altLang="zh-CN" sz="2800" baseline="-25000" dirty="0">
                <a:solidFill>
                  <a:schemeClr val="tx2"/>
                </a:solidFill>
              </a:rPr>
              <a:t>2 </a:t>
            </a:r>
            <a:r>
              <a:rPr kumimoji="0" lang="en-US" altLang="zh-CN" sz="2800" dirty="0">
                <a:solidFill>
                  <a:schemeClr val="tx2"/>
                </a:solidFill>
              </a:rPr>
              <a:t>(g) </a:t>
            </a:r>
            <a:r>
              <a:rPr kumimoji="0" lang="en-US" altLang="zh-CN" sz="2800" dirty="0">
                <a:solidFill>
                  <a:schemeClr val="tx2"/>
                </a:solidFill>
                <a:sym typeface="Symbol" pitchFamily="18" charset="2"/>
              </a:rPr>
              <a:t></a:t>
            </a:r>
            <a:r>
              <a:rPr kumimoji="0" lang="en-US" altLang="zh-CN" sz="2800" dirty="0">
                <a:solidFill>
                  <a:schemeClr val="tx2"/>
                </a:solidFill>
              </a:rPr>
              <a:t> 2NH</a:t>
            </a:r>
            <a:r>
              <a:rPr kumimoji="0" lang="en-US" altLang="zh-CN" sz="2800" baseline="-25000" dirty="0">
                <a:solidFill>
                  <a:schemeClr val="tx2"/>
                </a:solidFill>
              </a:rPr>
              <a:t>3 </a:t>
            </a:r>
            <a:r>
              <a:rPr kumimoji="0" lang="en-US" altLang="zh-CN" sz="2800" dirty="0">
                <a:solidFill>
                  <a:schemeClr val="tx2"/>
                </a:solidFill>
              </a:rPr>
              <a:t>(g)</a:t>
            </a:r>
          </a:p>
        </p:txBody>
      </p:sp>
      <p:sp>
        <p:nvSpPr>
          <p:cNvPr id="1008643" name="Text Box 3"/>
          <p:cNvSpPr txBox="1">
            <a:spLocks noChangeArrowheads="1"/>
          </p:cNvSpPr>
          <p:nvPr/>
        </p:nvSpPr>
        <p:spPr bwMode="auto">
          <a:xfrm>
            <a:off x="755576" y="1885157"/>
            <a:ext cx="8072438" cy="1089025"/>
          </a:xfrm>
          <a:prstGeom prst="rect">
            <a:avLst/>
          </a:prstGeom>
          <a:noFill/>
          <a:ln w="9525">
            <a:noFill/>
            <a:miter lim="800000"/>
            <a:headEnd/>
            <a:tailEnd/>
          </a:ln>
          <a:effectLst/>
        </p:spPr>
        <p:txBody>
          <a:bodyPr>
            <a:spAutoFit/>
          </a:bodyPr>
          <a:lstStyle/>
          <a:p>
            <a:pPr marL="457200" indent="-457200">
              <a:lnSpc>
                <a:spcPct val="110000"/>
              </a:lnSpc>
              <a:defRPr/>
            </a:pPr>
            <a:r>
              <a:rPr kumimoji="0" lang="en-US" altLang="zh-CN" dirty="0">
                <a:sym typeface="Symbol" pitchFamily="18" charset="2"/>
              </a:rPr>
              <a:t></a:t>
            </a:r>
            <a:r>
              <a:rPr kumimoji="0" lang="en-US" altLang="zh-CN" baseline="-25000" dirty="0" err="1"/>
              <a:t>r</a:t>
            </a:r>
            <a:r>
              <a:rPr kumimoji="0" lang="en-US" altLang="zh-CN" i="1" dirty="0" err="1"/>
              <a:t>G</a:t>
            </a:r>
            <a:r>
              <a:rPr kumimoji="0" lang="en-US" altLang="zh-CN" baseline="-25000" dirty="0" err="1"/>
              <a:t>m</a:t>
            </a:r>
            <a:r>
              <a:rPr kumimoji="0" lang="en-US" altLang="zh-CN" baseline="30000" dirty="0" err="1"/>
              <a:t>ө</a:t>
            </a:r>
            <a:r>
              <a:rPr kumimoji="0" lang="en-US" altLang="zh-CN" dirty="0"/>
              <a:t>(298) </a:t>
            </a:r>
            <a:r>
              <a:rPr kumimoji="0" lang="en-US" altLang="zh-CN" dirty="0">
                <a:sym typeface="Symbol" pitchFamily="18" charset="2"/>
              </a:rPr>
              <a:t> </a:t>
            </a:r>
            <a:r>
              <a:rPr kumimoji="0" lang="en-US" altLang="zh-CN" dirty="0"/>
              <a:t>33 kJ</a:t>
            </a:r>
            <a:r>
              <a:rPr kumimoji="0" lang="en-US" altLang="zh-CN" dirty="0">
                <a:sym typeface="Symbol" pitchFamily="18" charset="2"/>
              </a:rPr>
              <a:t></a:t>
            </a:r>
            <a:r>
              <a:rPr kumimoji="0" lang="en-US" altLang="zh-CN" dirty="0"/>
              <a:t>mol</a:t>
            </a:r>
            <a:r>
              <a:rPr kumimoji="0" lang="en-US" altLang="zh-CN" baseline="30000" dirty="0">
                <a:sym typeface="Symbol" pitchFamily="18" charset="2"/>
              </a:rPr>
              <a:t></a:t>
            </a:r>
            <a:r>
              <a:rPr kumimoji="0" lang="en-US" altLang="zh-CN" baseline="30000" dirty="0"/>
              <a:t>1             </a:t>
            </a:r>
            <a:r>
              <a:rPr kumimoji="0" lang="en-US" altLang="zh-CN" i="1" dirty="0" err="1">
                <a:sym typeface="Symbol" pitchFamily="18" charset="2"/>
              </a:rPr>
              <a:t>K</a:t>
            </a:r>
            <a:r>
              <a:rPr kumimoji="0" lang="en-US" altLang="zh-CN" baseline="-25000" dirty="0" err="1"/>
              <a:t>p</a:t>
            </a:r>
            <a:r>
              <a:rPr kumimoji="0" lang="en-US" altLang="zh-CN" baseline="30000" dirty="0" err="1"/>
              <a:t>ө</a:t>
            </a:r>
            <a:r>
              <a:rPr kumimoji="0" lang="en-US" altLang="zh-CN" dirty="0"/>
              <a:t> </a:t>
            </a:r>
            <a:r>
              <a:rPr kumimoji="0" lang="en-US" altLang="zh-CN" dirty="0">
                <a:sym typeface="Symbol" pitchFamily="18" charset="2"/>
              </a:rPr>
              <a:t></a:t>
            </a:r>
            <a:r>
              <a:rPr kumimoji="0" lang="en-US" altLang="zh-CN" dirty="0"/>
              <a:t> </a:t>
            </a:r>
            <a:r>
              <a:rPr kumimoji="0" lang="zh-CN" altLang="en-US" dirty="0"/>
              <a:t>＝ </a:t>
            </a:r>
            <a:r>
              <a:rPr kumimoji="0" lang="en-US" altLang="zh-CN" dirty="0"/>
              <a:t>6.1 </a:t>
            </a:r>
            <a:r>
              <a:rPr kumimoji="0" lang="en-US" altLang="zh-CN" dirty="0">
                <a:sym typeface="Symbol" pitchFamily="18" charset="2"/>
              </a:rPr>
              <a:t></a:t>
            </a:r>
            <a:r>
              <a:rPr kumimoji="0" lang="en-US" altLang="zh-CN" dirty="0"/>
              <a:t> 10</a:t>
            </a:r>
            <a:r>
              <a:rPr kumimoji="0" lang="en-US" altLang="zh-CN" baseline="30000" dirty="0"/>
              <a:t>5         </a:t>
            </a:r>
            <a:r>
              <a:rPr kumimoji="0" lang="en-US" altLang="zh-CN" dirty="0"/>
              <a:t> (298 K)</a:t>
            </a:r>
          </a:p>
          <a:p>
            <a:pPr marL="457200" indent="-457200">
              <a:lnSpc>
                <a:spcPct val="110000"/>
              </a:lnSpc>
              <a:spcBef>
                <a:spcPct val="50000"/>
              </a:spcBef>
              <a:defRPr/>
            </a:pPr>
            <a:r>
              <a:rPr kumimoji="0" lang="en-US" altLang="zh-CN" dirty="0">
                <a:sym typeface="Symbol" pitchFamily="18" charset="2"/>
              </a:rPr>
              <a:t></a:t>
            </a:r>
            <a:r>
              <a:rPr kumimoji="0" lang="en-US" altLang="zh-CN" baseline="-25000" dirty="0" err="1">
                <a:sym typeface="Symbol" pitchFamily="18" charset="2"/>
              </a:rPr>
              <a:t>r</a:t>
            </a:r>
            <a:r>
              <a:rPr kumimoji="0" lang="en-US" altLang="zh-CN" i="1" dirty="0" err="1"/>
              <a:t>G</a:t>
            </a:r>
            <a:r>
              <a:rPr kumimoji="0" lang="en-US" altLang="zh-CN" baseline="-25000" dirty="0" err="1"/>
              <a:t>m</a:t>
            </a:r>
            <a:r>
              <a:rPr kumimoji="0" lang="en-US" altLang="zh-CN" baseline="30000" dirty="0" err="1"/>
              <a:t>ө</a:t>
            </a:r>
            <a:r>
              <a:rPr kumimoji="0" lang="en-US" altLang="zh-CN" dirty="0"/>
              <a:t>(673) </a:t>
            </a:r>
            <a:r>
              <a:rPr kumimoji="0" lang="en-US" altLang="zh-CN" dirty="0">
                <a:sym typeface="Symbol" pitchFamily="18" charset="2"/>
              </a:rPr>
              <a:t></a:t>
            </a:r>
            <a:r>
              <a:rPr kumimoji="0" lang="en-US" altLang="zh-CN" dirty="0"/>
              <a:t> 41.7 kJ</a:t>
            </a:r>
            <a:r>
              <a:rPr kumimoji="0" lang="en-US" altLang="zh-CN" dirty="0">
                <a:sym typeface="Symbol" pitchFamily="18" charset="2"/>
              </a:rPr>
              <a:t>mol</a:t>
            </a:r>
            <a:r>
              <a:rPr kumimoji="0" lang="en-US" altLang="zh-CN" baseline="30000" dirty="0">
                <a:sym typeface="Symbol" pitchFamily="18" charset="2"/>
              </a:rPr>
              <a:t>1          </a:t>
            </a:r>
            <a:r>
              <a:rPr kumimoji="0" lang="en-US" altLang="zh-CN" i="1" dirty="0" err="1"/>
              <a:t>K</a:t>
            </a:r>
            <a:r>
              <a:rPr kumimoji="0" lang="en-US" altLang="zh-CN" baseline="-25000" dirty="0" err="1"/>
              <a:t>p</a:t>
            </a:r>
            <a:r>
              <a:rPr kumimoji="0" lang="en-US" altLang="zh-CN" baseline="30000" dirty="0">
                <a:sym typeface="Symbol" pitchFamily="18" charset="2"/>
              </a:rPr>
              <a:t> </a:t>
            </a:r>
            <a:r>
              <a:rPr kumimoji="0" lang="en-US" altLang="zh-CN" dirty="0">
                <a:sym typeface="Symbol" pitchFamily="18" charset="2"/>
              </a:rPr>
              <a:t></a:t>
            </a:r>
            <a:r>
              <a:rPr kumimoji="0" lang="en-US" altLang="zh-CN" dirty="0"/>
              <a:t> </a:t>
            </a:r>
            <a:r>
              <a:rPr kumimoji="0" lang="en-US" altLang="zh-CN" dirty="0">
                <a:sym typeface="Symbol" pitchFamily="18" charset="2"/>
              </a:rPr>
              <a:t>5.8  10</a:t>
            </a:r>
            <a:r>
              <a:rPr kumimoji="0" lang="en-US" altLang="zh-CN" baseline="30000" dirty="0">
                <a:sym typeface="Symbol" pitchFamily="18" charset="2"/>
              </a:rPr>
              <a:t>4                  </a:t>
            </a:r>
            <a:r>
              <a:rPr kumimoji="0" lang="en-US" altLang="zh-CN" dirty="0">
                <a:sym typeface="Symbol" pitchFamily="18" charset="2"/>
              </a:rPr>
              <a:t>(673 K) </a:t>
            </a:r>
            <a:endParaRPr kumimoji="0" lang="en-US" altLang="zh-CN" dirty="0"/>
          </a:p>
        </p:txBody>
      </p:sp>
      <p:sp>
        <p:nvSpPr>
          <p:cNvPr id="1008646" name="Text Box 6"/>
          <p:cNvSpPr txBox="1">
            <a:spLocks noChangeArrowheads="1"/>
          </p:cNvSpPr>
          <p:nvPr/>
        </p:nvSpPr>
        <p:spPr bwMode="auto">
          <a:xfrm>
            <a:off x="251520" y="3170351"/>
            <a:ext cx="8486775" cy="978729"/>
          </a:xfrm>
          <a:prstGeom prst="rect">
            <a:avLst/>
          </a:prstGeom>
          <a:noFill/>
          <a:ln w="9525">
            <a:noFill/>
            <a:miter lim="800000"/>
            <a:headEnd/>
            <a:tailEnd/>
          </a:ln>
          <a:effectLst/>
        </p:spPr>
        <p:txBody>
          <a:bodyPr>
            <a:spAutoFit/>
          </a:bodyPr>
          <a:lstStyle/>
          <a:p>
            <a:pPr>
              <a:lnSpc>
                <a:spcPct val="120000"/>
              </a:lnSpc>
              <a:spcBef>
                <a:spcPct val="50000"/>
              </a:spcBef>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在无催化剂时，该反应的活化能很高，反应进行的非常缓慢。如果用铁做催化剂，反应速率即可大大加快。机理如下：</a:t>
            </a:r>
          </a:p>
        </p:txBody>
      </p:sp>
      <p:grpSp>
        <p:nvGrpSpPr>
          <p:cNvPr id="2" name="Group 13"/>
          <p:cNvGrpSpPr>
            <a:grpSpLocks/>
          </p:cNvGrpSpPr>
          <p:nvPr/>
        </p:nvGrpSpPr>
        <p:grpSpPr bwMode="auto">
          <a:xfrm>
            <a:off x="2532039" y="4077072"/>
            <a:ext cx="4056185" cy="2552700"/>
            <a:chOff x="1596" y="2491"/>
            <a:chExt cx="2768" cy="1608"/>
          </a:xfrm>
          <a:solidFill>
            <a:schemeClr val="bg1"/>
          </a:solidFill>
        </p:grpSpPr>
        <p:pic>
          <p:nvPicPr>
            <p:cNvPr id="74760" name="Picture 11"/>
            <p:cNvPicPr>
              <a:picLocks noChangeAspect="1" noChangeArrowheads="1"/>
            </p:cNvPicPr>
            <p:nvPr/>
          </p:nvPicPr>
          <p:blipFill>
            <a:blip r:embed="rId2"/>
            <a:srcRect l="5109" t="5421" r="5109" b="7744"/>
            <a:stretch>
              <a:fillRect/>
            </a:stretch>
          </p:blipFill>
          <p:spPr bwMode="auto">
            <a:xfrm>
              <a:off x="1629" y="2491"/>
              <a:ext cx="2735" cy="1608"/>
            </a:xfrm>
            <a:prstGeom prst="rect">
              <a:avLst/>
            </a:prstGeom>
            <a:grpFill/>
            <a:ln w="9525">
              <a:noFill/>
              <a:miter lim="800000"/>
              <a:headEnd/>
              <a:tailEnd/>
            </a:ln>
          </p:spPr>
        </p:pic>
        <p:sp>
          <p:nvSpPr>
            <p:cNvPr id="1008652" name="Text Box 12"/>
            <p:cNvSpPr txBox="1">
              <a:spLocks noChangeArrowheads="1"/>
            </p:cNvSpPr>
            <p:nvPr/>
          </p:nvSpPr>
          <p:spPr bwMode="auto">
            <a:xfrm>
              <a:off x="1596" y="3907"/>
              <a:ext cx="2768" cy="192"/>
            </a:xfrm>
            <a:prstGeom prst="rect">
              <a:avLst/>
            </a:prstGeom>
            <a:grpFill/>
            <a:ln w="9525">
              <a:noFill/>
              <a:miter lim="800000"/>
              <a:headEnd/>
              <a:tailEnd/>
            </a:ln>
            <a:effectLst/>
          </p:spPr>
          <p:txBody>
            <a:bodyPr wrap="square" lIns="0" tIns="0" rIns="0" bIns="0">
              <a:spAutoFit/>
            </a:bodyPr>
            <a:lstStyle/>
            <a:p>
              <a:pPr algn="ctr">
                <a:spcBef>
                  <a:spcPct val="50000"/>
                </a:spcBef>
                <a:defRPr/>
              </a:pPr>
              <a:r>
                <a:rPr lang="en-US" altLang="zh-CN" sz="2000" dirty="0">
                  <a:solidFill>
                    <a:srgbClr val="0000FF"/>
                  </a:solidFill>
                </a:rPr>
                <a:t>  </a:t>
              </a:r>
              <a:r>
                <a:rPr lang="zh-CN" altLang="en-US" sz="2000" dirty="0">
                  <a:solidFill>
                    <a:srgbClr val="0000FF"/>
                  </a:solidFill>
                </a:rPr>
                <a:t>合成</a:t>
              </a:r>
              <a:r>
                <a:rPr lang="en-US" altLang="zh-CN" sz="2000" dirty="0">
                  <a:solidFill>
                    <a:srgbClr val="0000FF"/>
                  </a:solidFill>
                </a:rPr>
                <a:t>NH</a:t>
              </a:r>
              <a:r>
                <a:rPr lang="en-US" altLang="zh-CN" sz="2000" baseline="-25000" dirty="0">
                  <a:solidFill>
                    <a:srgbClr val="0000FF"/>
                  </a:solidFill>
                </a:rPr>
                <a:t>3</a:t>
              </a:r>
              <a:r>
                <a:rPr lang="zh-CN" altLang="en-US" sz="2000" dirty="0">
                  <a:solidFill>
                    <a:srgbClr val="0000FF"/>
                  </a:solidFill>
                </a:rPr>
                <a:t>过程中</a:t>
              </a:r>
              <a:r>
                <a:rPr lang="en-US" altLang="zh-CN" sz="2000" dirty="0">
                  <a:solidFill>
                    <a:srgbClr val="0000FF"/>
                  </a:solidFill>
                </a:rPr>
                <a:t>N</a:t>
              </a:r>
              <a:r>
                <a:rPr lang="en-US" altLang="zh-CN" sz="2000" baseline="-25000" dirty="0">
                  <a:solidFill>
                    <a:srgbClr val="0000FF"/>
                  </a:solidFill>
                </a:rPr>
                <a:t>2</a:t>
              </a:r>
              <a:r>
                <a:rPr lang="zh-CN" altLang="en-US" sz="2000" dirty="0">
                  <a:solidFill>
                    <a:srgbClr val="0000FF"/>
                  </a:solidFill>
                </a:rPr>
                <a:t>的催化吸附</a:t>
              </a:r>
            </a:p>
          </p:txBody>
        </p:sp>
      </p:gr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Rectangle 6"/>
          <p:cNvSpPr>
            <a:spLocks noChangeArrowheads="1"/>
          </p:cNvSpPr>
          <p:nvPr/>
        </p:nvSpPr>
        <p:spPr bwMode="auto">
          <a:xfrm>
            <a:off x="1691680"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催化作用</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合成氨</a:t>
            </a: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46</a:t>
            </a:fld>
            <a:endParaRPr lang="en-US" altLang="zh-CN" dirty="0">
              <a:solidFill>
                <a:srgbClr val="000000"/>
              </a:solidFill>
            </a:endParaRPr>
          </a:p>
        </p:txBody>
      </p:sp>
    </p:spTree>
    <p:extLst>
      <p:ext uri="{BB962C8B-B14F-4D97-AF65-F5344CB8AC3E}">
        <p14:creationId xmlns:p14="http://schemas.microsoft.com/office/powerpoint/2010/main" val="20185671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DF0A6764-F8AE-4256-B866-94C26512E199}" type="slidenum">
              <a:rPr lang="zh-CN" altLang="en-US" smtClean="0"/>
              <a:pPr>
                <a:defRPr/>
              </a:pPr>
              <a:t>47</a:t>
            </a:fld>
            <a:endParaRPr lang="en-US" altLang="zh-CN"/>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1026"/>
          <p:cNvSpPr txBox="1">
            <a:spLocks noChangeArrowheads="1"/>
          </p:cNvSpPr>
          <p:nvPr/>
        </p:nvSpPr>
        <p:spPr bwMode="auto">
          <a:xfrm>
            <a:off x="403026" y="3542428"/>
            <a:ext cx="3808934" cy="2249462"/>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en-US" altLang="zh-CN" dirty="0">
                <a:solidFill>
                  <a:schemeClr val="bg1"/>
                </a:solidFill>
                <a:latin typeface="+mj-ea"/>
                <a:ea typeface="+mj-ea"/>
              </a:rPr>
              <a:t>    </a:t>
            </a:r>
            <a:r>
              <a:rPr kumimoji="0" lang="zh-CN" altLang="en-US" dirty="0">
                <a:latin typeface="+mj-ea"/>
                <a:ea typeface="+mj-ea"/>
              </a:rPr>
              <a:t>在催化剂的作用下，上述反应过程的活化能显著降低，使活化分子的百分数增大，因此大大增大了反应速率。    </a:t>
            </a:r>
          </a:p>
        </p:txBody>
      </p:sp>
      <p:grpSp>
        <p:nvGrpSpPr>
          <p:cNvPr id="6" name="Group 1036"/>
          <p:cNvGrpSpPr>
            <a:grpSpLocks/>
          </p:cNvGrpSpPr>
          <p:nvPr/>
        </p:nvGrpSpPr>
        <p:grpSpPr bwMode="auto">
          <a:xfrm>
            <a:off x="1537375" y="1412776"/>
            <a:ext cx="6346993" cy="1630363"/>
            <a:chOff x="1301" y="119"/>
            <a:chExt cx="3784" cy="1027"/>
          </a:xfrm>
        </p:grpSpPr>
        <p:sp>
          <p:nvSpPr>
            <p:cNvPr id="7" name="Rectangle 1031"/>
            <p:cNvSpPr>
              <a:spLocks noChangeArrowheads="1"/>
            </p:cNvSpPr>
            <p:nvPr/>
          </p:nvSpPr>
          <p:spPr bwMode="auto">
            <a:xfrm>
              <a:off x="1301" y="471"/>
              <a:ext cx="3784" cy="330"/>
            </a:xfrm>
            <a:prstGeom prst="rect">
              <a:avLst/>
            </a:prstGeom>
            <a:noFill/>
            <a:ln w="9525" algn="ctr">
              <a:noFill/>
              <a:miter lim="800000"/>
              <a:headEnd/>
              <a:tailEnd/>
            </a:ln>
            <a:effectLst/>
          </p:spPr>
          <p:txBody>
            <a:bodyPr>
              <a:spAutoFit/>
            </a:bodyPr>
            <a:lstStyle/>
            <a:p>
              <a:pPr>
                <a:defRPr/>
              </a:pPr>
              <a:r>
                <a:rPr kumimoji="0" lang="en-US" altLang="zh-CN" sz="2800" dirty="0">
                  <a:solidFill>
                    <a:srgbClr val="3333FF"/>
                  </a:solidFill>
                </a:rPr>
                <a:t>2N-Fe(s) </a:t>
              </a:r>
              <a:r>
                <a:rPr kumimoji="0" lang="en-US" altLang="zh-CN" sz="2800" dirty="0"/>
                <a:t>+ 3H</a:t>
              </a:r>
              <a:r>
                <a:rPr kumimoji="0" lang="en-US" altLang="zh-CN" sz="2800" baseline="-25000" dirty="0"/>
                <a:t>2</a:t>
              </a:r>
              <a:r>
                <a:rPr kumimoji="0" lang="en-US" altLang="zh-CN" sz="2800" dirty="0"/>
                <a:t>(g) </a:t>
              </a:r>
              <a:r>
                <a:rPr kumimoji="0" lang="en-US" altLang="zh-CN" sz="2800" dirty="0">
                  <a:sym typeface="Symbol" pitchFamily="18" charset="2"/>
                </a:rPr>
                <a:t></a:t>
              </a:r>
              <a:r>
                <a:rPr kumimoji="0" lang="en-US" altLang="zh-CN" sz="2800" dirty="0"/>
                <a:t> 2NH</a:t>
              </a:r>
              <a:r>
                <a:rPr kumimoji="0" lang="en-US" altLang="zh-CN" sz="2800" baseline="-25000" dirty="0"/>
                <a:t>3</a:t>
              </a:r>
              <a:r>
                <a:rPr kumimoji="0" lang="en-US" altLang="zh-CN" sz="2800" dirty="0"/>
                <a:t>(g) +</a:t>
              </a:r>
              <a:r>
                <a:rPr kumimoji="0" lang="en-US" altLang="zh-CN" sz="2800" dirty="0">
                  <a:solidFill>
                    <a:schemeClr val="bg1"/>
                  </a:solidFill>
                </a:rPr>
                <a:t> </a:t>
              </a:r>
              <a:r>
                <a:rPr kumimoji="0" lang="en-US" altLang="zh-CN" sz="2800" dirty="0">
                  <a:solidFill>
                    <a:srgbClr val="3333FF"/>
                  </a:solidFill>
                </a:rPr>
                <a:t>2Fe(s) </a:t>
              </a:r>
            </a:p>
          </p:txBody>
        </p:sp>
        <p:sp>
          <p:nvSpPr>
            <p:cNvPr id="8" name="Rectangle 1032"/>
            <p:cNvSpPr>
              <a:spLocks noChangeArrowheads="1"/>
            </p:cNvSpPr>
            <p:nvPr/>
          </p:nvSpPr>
          <p:spPr bwMode="auto">
            <a:xfrm>
              <a:off x="1442" y="119"/>
              <a:ext cx="3390" cy="330"/>
            </a:xfrm>
            <a:prstGeom prst="rect">
              <a:avLst/>
            </a:prstGeom>
            <a:noFill/>
            <a:ln w="9525" algn="ctr">
              <a:noFill/>
              <a:miter lim="800000"/>
              <a:headEnd/>
              <a:tailEnd/>
            </a:ln>
            <a:effectLst/>
          </p:spPr>
          <p:txBody>
            <a:bodyPr>
              <a:spAutoFit/>
            </a:bodyPr>
            <a:lstStyle/>
            <a:p>
              <a:pPr>
                <a:defRPr/>
              </a:pPr>
              <a:r>
                <a:rPr kumimoji="0" lang="en-US" altLang="zh-CN" sz="2800" dirty="0"/>
                <a:t>N</a:t>
              </a:r>
              <a:r>
                <a:rPr kumimoji="0" lang="en-US" altLang="zh-CN" sz="2800" baseline="-25000" dirty="0"/>
                <a:t>2 </a:t>
              </a:r>
              <a:r>
                <a:rPr kumimoji="0" lang="en-US" altLang="zh-CN" sz="2800" dirty="0"/>
                <a:t>(g)  +</a:t>
              </a:r>
              <a:r>
                <a:rPr kumimoji="0" lang="en-US" altLang="zh-CN" sz="2800" dirty="0">
                  <a:solidFill>
                    <a:schemeClr val="bg1"/>
                  </a:solidFill>
                </a:rPr>
                <a:t>  </a:t>
              </a:r>
              <a:r>
                <a:rPr kumimoji="0" lang="en-US" altLang="zh-CN" sz="2800" dirty="0">
                  <a:solidFill>
                    <a:srgbClr val="3333FF"/>
                  </a:solidFill>
                </a:rPr>
                <a:t>2Fe</a:t>
              </a:r>
              <a:r>
                <a:rPr kumimoji="0" lang="en-US" altLang="zh-CN" sz="2800" baseline="-25000" dirty="0">
                  <a:solidFill>
                    <a:srgbClr val="3333FF"/>
                  </a:solidFill>
                </a:rPr>
                <a:t> </a:t>
              </a:r>
              <a:r>
                <a:rPr kumimoji="0" lang="en-US" altLang="zh-CN" sz="2800" dirty="0">
                  <a:solidFill>
                    <a:srgbClr val="3333FF"/>
                  </a:solidFill>
                </a:rPr>
                <a:t>(s) </a:t>
              </a:r>
              <a:r>
                <a:rPr kumimoji="0" lang="en-US" altLang="zh-CN" sz="2800" dirty="0">
                  <a:sym typeface="Symbol" pitchFamily="18" charset="2"/>
                </a:rPr>
                <a:t></a:t>
              </a:r>
              <a:r>
                <a:rPr kumimoji="0" lang="en-US" altLang="zh-CN" sz="2800" dirty="0"/>
                <a:t> </a:t>
              </a:r>
              <a:r>
                <a:rPr kumimoji="0" lang="en-US" altLang="zh-CN" sz="2800" dirty="0">
                  <a:solidFill>
                    <a:srgbClr val="3333FF"/>
                  </a:solidFill>
                </a:rPr>
                <a:t>2N-Fe</a:t>
              </a:r>
              <a:r>
                <a:rPr kumimoji="0" lang="en-US" altLang="zh-CN" sz="2800" baseline="-25000" dirty="0">
                  <a:solidFill>
                    <a:srgbClr val="3333FF"/>
                  </a:solidFill>
                </a:rPr>
                <a:t> </a:t>
              </a:r>
              <a:r>
                <a:rPr kumimoji="0" lang="en-US" altLang="zh-CN" sz="2800" dirty="0">
                  <a:solidFill>
                    <a:srgbClr val="3333FF"/>
                  </a:solidFill>
                </a:rPr>
                <a:t>(s)</a:t>
              </a:r>
            </a:p>
          </p:txBody>
        </p:sp>
        <p:sp>
          <p:nvSpPr>
            <p:cNvPr id="9" name="Rectangle 1033"/>
            <p:cNvSpPr>
              <a:spLocks noChangeArrowheads="1"/>
            </p:cNvSpPr>
            <p:nvPr/>
          </p:nvSpPr>
          <p:spPr bwMode="auto">
            <a:xfrm>
              <a:off x="1542" y="816"/>
              <a:ext cx="3392" cy="330"/>
            </a:xfrm>
            <a:prstGeom prst="rect">
              <a:avLst/>
            </a:prstGeom>
            <a:noFill/>
            <a:ln w="9525" algn="ctr">
              <a:noFill/>
              <a:miter lim="800000"/>
              <a:headEnd/>
              <a:tailEnd/>
            </a:ln>
            <a:effectLst/>
          </p:spPr>
          <p:txBody>
            <a:bodyPr>
              <a:spAutoFit/>
            </a:bodyPr>
            <a:lstStyle/>
            <a:p>
              <a:pPr>
                <a:defRPr/>
              </a:pPr>
              <a:r>
                <a:rPr kumimoji="0" lang="en-US" altLang="zh-CN" sz="2800" dirty="0"/>
                <a:t>N</a:t>
              </a:r>
              <a:r>
                <a:rPr kumimoji="0" lang="en-US" altLang="zh-CN" sz="2800" baseline="-25000" dirty="0"/>
                <a:t>2 </a:t>
              </a:r>
              <a:r>
                <a:rPr kumimoji="0" lang="en-US" altLang="zh-CN" sz="2800" dirty="0"/>
                <a:t>(g)  +  3H</a:t>
              </a:r>
              <a:r>
                <a:rPr kumimoji="0" lang="en-US" altLang="zh-CN" sz="2800" baseline="-25000" dirty="0"/>
                <a:t>2 </a:t>
              </a:r>
              <a:r>
                <a:rPr kumimoji="0" lang="en-US" altLang="zh-CN" sz="2800" dirty="0"/>
                <a:t>(g) </a:t>
              </a:r>
              <a:r>
                <a:rPr kumimoji="0" lang="en-US" altLang="zh-CN" sz="2800" dirty="0">
                  <a:sym typeface="Symbol" pitchFamily="18" charset="2"/>
                </a:rPr>
                <a:t></a:t>
              </a:r>
              <a:r>
                <a:rPr kumimoji="0" lang="en-US" altLang="zh-CN" sz="2800" dirty="0"/>
                <a:t> 2NH</a:t>
              </a:r>
              <a:r>
                <a:rPr kumimoji="0" lang="en-US" altLang="zh-CN" sz="2800" baseline="-25000" dirty="0"/>
                <a:t>3 </a:t>
              </a:r>
              <a:r>
                <a:rPr kumimoji="0" lang="en-US" altLang="zh-CN" sz="2800" dirty="0"/>
                <a:t>(g)</a:t>
              </a:r>
            </a:p>
          </p:txBody>
        </p:sp>
      </p:grpSp>
      <p:sp>
        <p:nvSpPr>
          <p:cNvPr id="12" name="右箭头 11"/>
          <p:cNvSpPr/>
          <p:nvPr/>
        </p:nvSpPr>
        <p:spPr bwMode="auto">
          <a:xfrm>
            <a:off x="911450" y="2668513"/>
            <a:ext cx="847868" cy="232556"/>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Rectangle 6">
            <a:extLst>
              <a:ext uri="{FF2B5EF4-FFF2-40B4-BE49-F238E27FC236}">
                <a16:creationId xmlns:a16="http://schemas.microsoft.com/office/drawing/2014/main" id="{189D2B7A-3C88-FE48-A44B-9E0D24AF4867}"/>
              </a:ext>
            </a:extLst>
          </p:cNvPr>
          <p:cNvSpPr>
            <a:spLocks noChangeArrowheads="1"/>
          </p:cNvSpPr>
          <p:nvPr/>
        </p:nvSpPr>
        <p:spPr bwMode="auto">
          <a:xfrm>
            <a:off x="1691680"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催化作用</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合成氨</a:t>
            </a:r>
          </a:p>
        </p:txBody>
      </p:sp>
      <p:pic>
        <p:nvPicPr>
          <p:cNvPr id="11" name="Picture 1029">
            <a:extLst>
              <a:ext uri="{FF2B5EF4-FFF2-40B4-BE49-F238E27FC236}">
                <a16:creationId xmlns:a16="http://schemas.microsoft.com/office/drawing/2014/main" id="{716AC0C2-A713-FC46-96D4-673F3923914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5885" t="4285" r="3830"/>
          <a:stretch>
            <a:fillRect/>
          </a:stretch>
        </p:blipFill>
        <p:spPr bwMode="auto">
          <a:xfrm>
            <a:off x="4355976" y="3304808"/>
            <a:ext cx="4362236" cy="3173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26245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Fritz_Haber.png"/>
          <p:cNvPicPr>
            <a:picLocks noChangeAspect="1"/>
          </p:cNvPicPr>
          <p:nvPr/>
        </p:nvPicPr>
        <p:blipFill>
          <a:blip r:embed="rId2"/>
          <a:stretch>
            <a:fillRect/>
          </a:stretch>
        </p:blipFill>
        <p:spPr>
          <a:xfrm>
            <a:off x="827584" y="1439514"/>
            <a:ext cx="1831975" cy="2808287"/>
          </a:xfrm>
          <a:prstGeom prst="rect">
            <a:avLst/>
          </a:prstGeom>
          <a:ln w="19050">
            <a:solidFill>
              <a:schemeClr val="accent1">
                <a:lumMod val="60000"/>
                <a:lumOff val="40000"/>
              </a:schemeClr>
            </a:solidFill>
          </a:ln>
        </p:spPr>
      </p:pic>
      <p:sp>
        <p:nvSpPr>
          <p:cNvPr id="7" name="Text Box 5"/>
          <p:cNvSpPr txBox="1">
            <a:spLocks noChangeArrowheads="1"/>
          </p:cNvSpPr>
          <p:nvPr/>
        </p:nvSpPr>
        <p:spPr bwMode="auto">
          <a:xfrm>
            <a:off x="323528" y="4277646"/>
            <a:ext cx="2813050" cy="1816100"/>
          </a:xfrm>
          <a:prstGeom prst="rect">
            <a:avLst/>
          </a:prstGeom>
          <a:noFill/>
          <a:ln w="9525">
            <a:noFill/>
            <a:miter lim="800000"/>
            <a:headEnd/>
            <a:tailEnd/>
          </a:ln>
          <a:effectLst/>
        </p:spPr>
        <p:txBody>
          <a:bodyPr lIns="91425" tIns="45712" rIns="91425" bIns="45712">
            <a:spAutoFit/>
          </a:bodyPr>
          <a:lstStyle/>
          <a:p>
            <a:pPr>
              <a:defRPr/>
            </a:pPr>
            <a:r>
              <a:rPr lang="en-US" altLang="zh-CN" sz="1600" dirty="0">
                <a:solidFill>
                  <a:schemeClr val="tx2"/>
                </a:solidFill>
                <a:latin typeface="Arial" charset="0"/>
                <a:cs typeface="Arial" charset="0"/>
              </a:rPr>
              <a:t>Herbert C. Brown </a:t>
            </a:r>
          </a:p>
          <a:p>
            <a:pPr>
              <a:defRPr/>
            </a:pPr>
            <a:r>
              <a:rPr lang="en-US" altLang="zh-CN" sz="1600" dirty="0">
                <a:solidFill>
                  <a:schemeClr val="tx2"/>
                </a:solidFill>
                <a:latin typeface="Arial" charset="0"/>
                <a:cs typeface="Arial" charset="0"/>
              </a:rPr>
              <a:t>(1868-1934)</a:t>
            </a:r>
          </a:p>
          <a:p>
            <a:pPr>
              <a:defRPr/>
            </a:pPr>
            <a:r>
              <a:rPr lang="de-DE" altLang="zh-CN" sz="1600" dirty="0">
                <a:solidFill>
                  <a:schemeClr val="tx2"/>
                </a:solidFill>
                <a:latin typeface="Arial" charset="0"/>
                <a:cs typeface="Arial" charset="0"/>
              </a:rPr>
              <a:t>Kaiser-Wilhelm-Institut (now Fritz-Haber-Institut) für physikalische Chemie und Electrochemie, Germany</a:t>
            </a:r>
            <a:endParaRPr lang="en-US" altLang="zh-CN" sz="1600" dirty="0">
              <a:solidFill>
                <a:schemeClr val="tx2"/>
              </a:solidFill>
              <a:latin typeface="Arial" charset="0"/>
              <a:cs typeface="Arial" charset="0"/>
            </a:endParaRPr>
          </a:p>
        </p:txBody>
      </p:sp>
      <p:sp>
        <p:nvSpPr>
          <p:cNvPr id="8" name="Text Box 10"/>
          <p:cNvSpPr txBox="1">
            <a:spLocks noChangeArrowheads="1"/>
          </p:cNvSpPr>
          <p:nvPr/>
        </p:nvSpPr>
        <p:spPr bwMode="auto">
          <a:xfrm>
            <a:off x="755650" y="6093296"/>
            <a:ext cx="8088313" cy="36830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dirty="0">
                <a:solidFill>
                  <a:srgbClr val="FF00FF"/>
                </a:solidFill>
                <a:latin typeface="Arial" charset="0"/>
              </a:rPr>
              <a:t>"for the synthesis of ammonia from its elements"</a:t>
            </a:r>
          </a:p>
        </p:txBody>
      </p:sp>
      <p:sp>
        <p:nvSpPr>
          <p:cNvPr id="9" name="Text Box 6"/>
          <p:cNvSpPr txBox="1">
            <a:spLocks noChangeArrowheads="1"/>
          </p:cNvSpPr>
          <p:nvPr/>
        </p:nvSpPr>
        <p:spPr bwMode="auto">
          <a:xfrm>
            <a:off x="395536" y="955348"/>
            <a:ext cx="6261100" cy="457200"/>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dirty="0">
                <a:solidFill>
                  <a:schemeClr val="accent2">
                    <a:lumMod val="50000"/>
                  </a:schemeClr>
                </a:solidFill>
                <a:latin typeface="Arial" charset="0"/>
              </a:rPr>
              <a:t>The Nobel Prize in Chemistry 1918</a:t>
            </a:r>
          </a:p>
        </p:txBody>
      </p:sp>
      <p:sp>
        <p:nvSpPr>
          <p:cNvPr id="12" name="Text Box 6"/>
          <p:cNvSpPr txBox="1">
            <a:spLocks noChangeArrowheads="1"/>
          </p:cNvSpPr>
          <p:nvPr/>
        </p:nvSpPr>
        <p:spPr bwMode="auto">
          <a:xfrm>
            <a:off x="633413" y="6453188"/>
            <a:ext cx="7196137" cy="338137"/>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600" dirty="0">
                <a:solidFill>
                  <a:srgbClr val="FF0000"/>
                </a:solidFill>
                <a:latin typeface="Arial" charset="0"/>
              </a:rPr>
              <a:t>http://nobelprize.org/nobel_prizes/chemistry/laureates/1918/haber.html</a:t>
            </a:r>
          </a:p>
        </p:txBody>
      </p:sp>
      <p:grpSp>
        <p:nvGrpSpPr>
          <p:cNvPr id="2" name="组合 17"/>
          <p:cNvGrpSpPr>
            <a:grpSpLocks/>
          </p:cNvGrpSpPr>
          <p:nvPr/>
        </p:nvGrpSpPr>
        <p:grpSpPr bwMode="auto">
          <a:xfrm>
            <a:off x="3599771" y="1582737"/>
            <a:ext cx="5288858" cy="4551363"/>
            <a:chOff x="4088905" y="1124743"/>
            <a:chExt cx="5730345" cy="4552806"/>
          </a:xfrm>
        </p:grpSpPr>
        <p:pic>
          <p:nvPicPr>
            <p:cNvPr id="3" name="图片 2" descr="DSC08442.JPG"/>
            <p:cNvPicPr>
              <a:picLocks noChangeAspect="1"/>
            </p:cNvPicPr>
            <p:nvPr/>
          </p:nvPicPr>
          <p:blipFill>
            <a:blip r:embed="rId3"/>
            <a:stretch>
              <a:fillRect/>
            </a:stretch>
          </p:blipFill>
          <p:spPr>
            <a:xfrm rot="16200000">
              <a:off x="3368874" y="1844774"/>
              <a:ext cx="4319369" cy="2879308"/>
            </a:xfrm>
            <a:prstGeom prst="rect">
              <a:avLst/>
            </a:prstGeom>
            <a:ln w="19050">
              <a:solidFill>
                <a:schemeClr val="accent1">
                  <a:lumMod val="60000"/>
                  <a:lumOff val="40000"/>
                </a:schemeClr>
              </a:solidFill>
            </a:ln>
          </p:spPr>
        </p:pic>
        <p:sp>
          <p:nvSpPr>
            <p:cNvPr id="17" name="TextBox 16"/>
            <p:cNvSpPr txBox="1"/>
            <p:nvPr/>
          </p:nvSpPr>
          <p:spPr>
            <a:xfrm>
              <a:off x="7025943" y="4769211"/>
              <a:ext cx="2793307" cy="908338"/>
            </a:xfrm>
            <a:prstGeom prst="rect">
              <a:avLst/>
            </a:prstGeom>
            <a:noFill/>
          </p:spPr>
          <p:txBody>
            <a:bodyPr>
              <a:spAutoFit/>
            </a:bodyPr>
            <a:lstStyle/>
            <a:p>
              <a:pPr>
                <a:defRPr/>
              </a:pPr>
              <a:r>
                <a:rPr lang="en-GB" altLang="zh-CN" sz="1600" dirty="0">
                  <a:solidFill>
                    <a:schemeClr val="accent2">
                      <a:lumMod val="50000"/>
                    </a:schemeClr>
                  </a:solidFill>
                  <a:latin typeface="Arial" pitchFamily="34" charset="0"/>
                  <a:cs typeface="Arial" pitchFamily="34" charset="0"/>
                </a:rPr>
                <a:t>Karlsruhe Institute of Technology (KIT)</a:t>
              </a:r>
            </a:p>
            <a:p>
              <a:pPr>
                <a:spcBef>
                  <a:spcPts val="600"/>
                </a:spcBef>
                <a:defRPr/>
              </a:pPr>
              <a:r>
                <a:rPr lang="en-GB" altLang="zh-CN" sz="1600" dirty="0">
                  <a:solidFill>
                    <a:schemeClr val="accent2">
                      <a:lumMod val="50000"/>
                    </a:schemeClr>
                  </a:solidFill>
                  <a:latin typeface="Arial" pitchFamily="34" charset="0"/>
                  <a:cs typeface="Arial" pitchFamily="34" charset="0"/>
                </a:rPr>
                <a:t>March, 2010</a:t>
              </a:r>
              <a:endParaRPr lang="zh-CN" altLang="en-US" sz="1600" dirty="0">
                <a:solidFill>
                  <a:schemeClr val="accent2">
                    <a:lumMod val="50000"/>
                  </a:schemeClr>
                </a:solidFill>
                <a:latin typeface="Arial" pitchFamily="34" charset="0"/>
                <a:cs typeface="Arial" pitchFamily="34" charset="0"/>
              </a:endParaRPr>
            </a:p>
          </p:txBody>
        </p:sp>
      </p:grpSp>
      <p:grpSp>
        <p:nvGrpSpPr>
          <p:cNvPr id="4" name="组合 15"/>
          <p:cNvGrpSpPr>
            <a:grpSpLocks/>
          </p:cNvGrpSpPr>
          <p:nvPr/>
        </p:nvGrpSpPr>
        <p:grpSpPr bwMode="auto">
          <a:xfrm>
            <a:off x="6877946" y="1916832"/>
            <a:ext cx="1793875" cy="2903537"/>
            <a:chOff x="7440184" y="1690920"/>
            <a:chExt cx="1944000" cy="2903848"/>
          </a:xfrm>
        </p:grpSpPr>
        <p:pic>
          <p:nvPicPr>
            <p:cNvPr id="22537" name="图片 3" descr="DSC08439.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444944" y="1690920"/>
              <a:ext cx="19200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pic>
        <p:sp>
          <p:nvSpPr>
            <p:cNvPr id="22538" name="矩形标注 14"/>
            <p:cNvSpPr>
              <a:spLocks noChangeArrowheads="1"/>
            </p:cNvSpPr>
            <p:nvPr/>
          </p:nvSpPr>
          <p:spPr bwMode="auto">
            <a:xfrm>
              <a:off x="7440184" y="1714768"/>
              <a:ext cx="1944000" cy="2880000"/>
            </a:xfrm>
            <a:prstGeom prst="wedgeRectCallout">
              <a:avLst>
                <a:gd name="adj1" fmla="val -137023"/>
                <a:gd name="adj2" fmla="val 33583"/>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a:t>
            </a:r>
          </a:p>
        </p:txBody>
      </p:sp>
      <p:sp>
        <p:nvSpPr>
          <p:cNvPr id="1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48</a:t>
            </a:fld>
            <a:endParaRPr lang="en-US" altLang="zh-CN" dirty="0">
              <a:solidFill>
                <a:srgbClr val="000000"/>
              </a:solidFill>
            </a:endParaRPr>
          </a:p>
        </p:txBody>
      </p:sp>
    </p:spTree>
    <p:extLst>
      <p:ext uri="{BB962C8B-B14F-4D97-AF65-F5344CB8AC3E}">
        <p14:creationId xmlns:p14="http://schemas.microsoft.com/office/powerpoint/2010/main" val="1486878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ChangeAspect="1"/>
          </p:cNvGraphicFramePr>
          <p:nvPr/>
        </p:nvGraphicFramePr>
        <p:xfrm>
          <a:off x="300983" y="1689364"/>
          <a:ext cx="1670050" cy="2536825"/>
        </p:xfrm>
        <a:graphic>
          <a:graphicData uri="http://schemas.openxmlformats.org/presentationml/2006/ole">
            <mc:AlternateContent xmlns:mc="http://schemas.openxmlformats.org/markup-compatibility/2006">
              <mc:Choice xmlns:v="urn:schemas-microsoft-com:vml" Requires="v">
                <p:oleObj name="Photo Editor 照片" r:id="rId3" imgW="1542857" imgH="2161905" progId="">
                  <p:embed/>
                </p:oleObj>
              </mc:Choice>
              <mc:Fallback>
                <p:oleObj name="Photo Editor 照片" r:id="rId3" imgW="1542857" imgH="2161905" progId="">
                  <p:embed/>
                  <p:pic>
                    <p:nvPicPr>
                      <p:cNvPr id="205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983" y="1689364"/>
                        <a:ext cx="1670050" cy="2536825"/>
                      </a:xfrm>
                      <a:prstGeom prst="rect">
                        <a:avLst/>
                      </a:prstGeom>
                      <a:noFill/>
                      <a:ln w="1905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1827" name="Text Box 3"/>
          <p:cNvSpPr txBox="1">
            <a:spLocks noChangeArrowheads="1"/>
          </p:cNvSpPr>
          <p:nvPr/>
        </p:nvSpPr>
        <p:spPr bwMode="auto">
          <a:xfrm>
            <a:off x="323528" y="1108419"/>
            <a:ext cx="6259512" cy="400093"/>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2000" dirty="0">
                <a:solidFill>
                  <a:schemeClr val="accent2">
                    <a:lumMod val="50000"/>
                  </a:schemeClr>
                </a:solidFill>
                <a:latin typeface="Arial" charset="0"/>
              </a:rPr>
              <a:t>The Nobel Prize in Chemistry 2007</a:t>
            </a:r>
          </a:p>
        </p:txBody>
      </p:sp>
      <p:sp>
        <p:nvSpPr>
          <p:cNvPr id="1101828" name="Text Box 4"/>
          <p:cNvSpPr txBox="1">
            <a:spLocks noChangeArrowheads="1"/>
          </p:cNvSpPr>
          <p:nvPr/>
        </p:nvSpPr>
        <p:spPr bwMode="auto">
          <a:xfrm>
            <a:off x="213784" y="4353883"/>
            <a:ext cx="2743200" cy="1754310"/>
          </a:xfrm>
          <a:prstGeom prst="rect">
            <a:avLst/>
          </a:prstGeom>
          <a:noFill/>
          <a:ln w="9525">
            <a:noFill/>
            <a:miter lim="800000"/>
            <a:headEnd/>
            <a:tailEnd/>
          </a:ln>
          <a:effectLst/>
        </p:spPr>
        <p:txBody>
          <a:bodyPr lIns="91425" tIns="45712" rIns="91425" bIns="45712">
            <a:spAutoFit/>
          </a:bodyPr>
          <a:lstStyle/>
          <a:p>
            <a:pPr>
              <a:defRPr/>
            </a:pPr>
            <a:r>
              <a:rPr lang="en-US" altLang="zh-CN" sz="1800" dirty="0">
                <a:latin typeface="Arial" charset="0"/>
                <a:cs typeface="Arial" charset="0"/>
              </a:rPr>
              <a:t>Gerhard </a:t>
            </a:r>
            <a:r>
              <a:rPr lang="en-US" altLang="zh-CN" sz="1800" dirty="0" err="1">
                <a:latin typeface="Arial" charset="0"/>
                <a:cs typeface="Arial" charset="0"/>
              </a:rPr>
              <a:t>Ertl</a:t>
            </a:r>
            <a:endParaRPr lang="en-US" altLang="zh-CN" sz="1800" dirty="0">
              <a:latin typeface="Arial" charset="0"/>
              <a:cs typeface="Arial" charset="0"/>
            </a:endParaRPr>
          </a:p>
          <a:p>
            <a:pPr>
              <a:defRPr/>
            </a:pPr>
            <a:r>
              <a:rPr lang="en-US" altLang="zh-CN" sz="1800" dirty="0">
                <a:latin typeface="Arial" charset="0"/>
              </a:rPr>
              <a:t>(1936- )</a:t>
            </a:r>
          </a:p>
          <a:p>
            <a:pPr>
              <a:defRPr/>
            </a:pPr>
            <a:r>
              <a:rPr lang="en-US" altLang="zh-CN" sz="1800" dirty="0">
                <a:latin typeface="Arial" charset="0"/>
              </a:rPr>
              <a:t>Fritz-Haber-</a:t>
            </a:r>
            <a:r>
              <a:rPr lang="en-US" altLang="zh-CN" sz="1800" dirty="0" err="1">
                <a:latin typeface="Arial" charset="0"/>
              </a:rPr>
              <a:t>Institut</a:t>
            </a:r>
            <a:endParaRPr lang="en-US" altLang="zh-CN" sz="1800" dirty="0">
              <a:latin typeface="Arial" charset="0"/>
            </a:endParaRPr>
          </a:p>
          <a:p>
            <a:pPr>
              <a:defRPr/>
            </a:pPr>
            <a:r>
              <a:rPr lang="en-US" altLang="zh-CN" sz="1800" dirty="0">
                <a:latin typeface="Arial" charset="0"/>
              </a:rPr>
              <a:t>der Max-Planck-</a:t>
            </a:r>
            <a:r>
              <a:rPr lang="en-US" altLang="zh-CN" sz="1800" dirty="0" err="1">
                <a:latin typeface="Arial" charset="0"/>
              </a:rPr>
              <a:t>Gesellschaft</a:t>
            </a:r>
            <a:r>
              <a:rPr lang="en-US" altLang="zh-CN" sz="1800" dirty="0">
                <a:latin typeface="Arial" charset="0"/>
              </a:rPr>
              <a:t> </a:t>
            </a:r>
            <a:br>
              <a:rPr lang="en-US" altLang="zh-CN" sz="1800" dirty="0">
                <a:latin typeface="Arial" charset="0"/>
              </a:rPr>
            </a:br>
            <a:r>
              <a:rPr lang="en-US" altLang="zh-CN" sz="1800" dirty="0">
                <a:latin typeface="Arial" charset="0"/>
              </a:rPr>
              <a:t>Berlin, Germany</a:t>
            </a:r>
          </a:p>
        </p:txBody>
      </p:sp>
      <p:sp>
        <p:nvSpPr>
          <p:cNvPr id="1101829" name="Text Box 5"/>
          <p:cNvSpPr txBox="1">
            <a:spLocks noChangeArrowheads="1"/>
          </p:cNvSpPr>
          <p:nvPr/>
        </p:nvSpPr>
        <p:spPr bwMode="auto">
          <a:xfrm>
            <a:off x="4813111" y="1022786"/>
            <a:ext cx="3827889" cy="646315"/>
          </a:xfrm>
          <a:prstGeom prst="rect">
            <a:avLst/>
          </a:prstGeom>
          <a:noFill/>
          <a:ln w="9525">
            <a:noFill/>
            <a:miter lim="800000"/>
            <a:headEnd/>
            <a:tailEnd/>
          </a:ln>
          <a:effectLst/>
        </p:spPr>
        <p:txBody>
          <a:bodyPr wrap="square" lIns="91425" tIns="45712" rIns="91425" bIns="45712">
            <a:spAutoFit/>
          </a:bodyPr>
          <a:lstStyle/>
          <a:p>
            <a:pPr>
              <a:spcBef>
                <a:spcPct val="50000"/>
              </a:spcBef>
              <a:defRPr/>
            </a:pPr>
            <a:r>
              <a:rPr lang="en-US" altLang="zh-CN" sz="1800" dirty="0">
                <a:solidFill>
                  <a:srgbClr val="FF33CC"/>
                </a:solidFill>
                <a:latin typeface="Arial" charset="0"/>
              </a:rPr>
              <a:t>"for his studies of chemical processes on solid surfaces"</a:t>
            </a:r>
          </a:p>
        </p:txBody>
      </p:sp>
      <p:sp>
        <p:nvSpPr>
          <p:cNvPr id="1101830" name="Text Box 6"/>
          <p:cNvSpPr txBox="1">
            <a:spLocks noChangeArrowheads="1"/>
          </p:cNvSpPr>
          <p:nvPr/>
        </p:nvSpPr>
        <p:spPr bwMode="auto">
          <a:xfrm>
            <a:off x="107504" y="6235887"/>
            <a:ext cx="3235325" cy="369316"/>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sz="1800" dirty="0">
                <a:latin typeface="Arial" charset="0"/>
              </a:rPr>
              <a:t>http://nobelprize.org</a:t>
            </a:r>
          </a:p>
        </p:txBody>
      </p:sp>
      <p:grpSp>
        <p:nvGrpSpPr>
          <p:cNvPr id="2" name="Group 10"/>
          <p:cNvGrpSpPr>
            <a:grpSpLocks/>
          </p:cNvGrpSpPr>
          <p:nvPr/>
        </p:nvGrpSpPr>
        <p:grpSpPr bwMode="auto">
          <a:xfrm>
            <a:off x="6227510" y="1844824"/>
            <a:ext cx="2321270" cy="3790950"/>
            <a:chOff x="4320" y="1776"/>
            <a:chExt cx="1584" cy="2388"/>
          </a:xfrm>
        </p:grpSpPr>
        <p:graphicFrame>
          <p:nvGraphicFramePr>
            <p:cNvPr id="2051" name="Object 7"/>
            <p:cNvGraphicFramePr>
              <a:graphicFrameLocks noChangeAspect="1"/>
            </p:cNvGraphicFramePr>
            <p:nvPr/>
          </p:nvGraphicFramePr>
          <p:xfrm>
            <a:off x="4752" y="1776"/>
            <a:ext cx="1065" cy="1598"/>
          </p:xfrm>
          <a:graphic>
            <a:graphicData uri="http://schemas.openxmlformats.org/presentationml/2006/ole">
              <mc:AlternateContent xmlns:mc="http://schemas.openxmlformats.org/markup-compatibility/2006">
                <mc:Choice xmlns:v="urn:schemas-microsoft-com:vml" Requires="v">
                  <p:oleObj name="Photo Editor 照片" r:id="rId5" imgW="1523810" imgH="2285714" progId="">
                    <p:embed/>
                  </p:oleObj>
                </mc:Choice>
                <mc:Fallback>
                  <p:oleObj name="Photo Editor 照片" r:id="rId5" imgW="1523810" imgH="2285714" progId="">
                    <p:embed/>
                    <p:pic>
                      <p:nvPicPr>
                        <p:cNvPr id="2051"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52" y="1776"/>
                          <a:ext cx="1065" cy="1598"/>
                        </a:xfrm>
                        <a:prstGeom prst="rect">
                          <a:avLst/>
                        </a:prstGeom>
                        <a:noFill/>
                        <a:ln w="19050">
                          <a:solidFill>
                            <a:srgbClr val="FFFF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01832" name="Text Box 8"/>
            <p:cNvSpPr txBox="1">
              <a:spLocks noChangeArrowheads="1"/>
            </p:cNvSpPr>
            <p:nvPr/>
          </p:nvSpPr>
          <p:spPr bwMode="auto">
            <a:xfrm>
              <a:off x="4320" y="3408"/>
              <a:ext cx="1584" cy="756"/>
            </a:xfrm>
            <a:prstGeom prst="rect">
              <a:avLst/>
            </a:prstGeom>
            <a:noFill/>
            <a:ln w="9525">
              <a:noFill/>
              <a:miter lim="800000"/>
              <a:headEnd/>
              <a:tailEnd/>
            </a:ln>
            <a:effectLst/>
          </p:spPr>
          <p:txBody>
            <a:bodyPr wrap="square" lIns="91425" tIns="45712" rIns="91425" bIns="45712">
              <a:spAutoFit/>
            </a:bodyPr>
            <a:lstStyle/>
            <a:p>
              <a:pPr algn="r">
                <a:defRPr/>
              </a:pPr>
              <a:r>
                <a:rPr lang="en-US" altLang="zh-CN" sz="1800" dirty="0">
                  <a:latin typeface="Arial" charset="0"/>
                  <a:cs typeface="Arial" charset="0"/>
                </a:rPr>
                <a:t>Gabor A. </a:t>
              </a:r>
              <a:r>
                <a:rPr lang="en-US" altLang="zh-CN" sz="1800" dirty="0" err="1">
                  <a:latin typeface="Arial" charset="0"/>
                  <a:cs typeface="Arial" charset="0"/>
                </a:rPr>
                <a:t>Somorjai</a:t>
              </a:r>
              <a:endParaRPr lang="en-US" altLang="zh-CN" sz="1800" dirty="0">
                <a:latin typeface="Arial" charset="0"/>
                <a:cs typeface="Arial" charset="0"/>
              </a:endParaRPr>
            </a:p>
            <a:p>
              <a:pPr algn="r">
                <a:defRPr/>
              </a:pPr>
              <a:r>
                <a:rPr lang="en-US" altLang="zh-CN" sz="1800" dirty="0">
                  <a:latin typeface="Arial" charset="0"/>
                </a:rPr>
                <a:t>(1935- )</a:t>
              </a:r>
            </a:p>
            <a:p>
              <a:pPr algn="r">
                <a:defRPr/>
              </a:pPr>
              <a:r>
                <a:rPr lang="en-US" altLang="zh-CN" sz="1800" dirty="0">
                  <a:latin typeface="Arial" charset="0"/>
                </a:rPr>
                <a:t>UC Berkeley</a:t>
              </a:r>
            </a:p>
            <a:p>
              <a:pPr algn="r">
                <a:defRPr/>
              </a:pPr>
              <a:r>
                <a:rPr lang="en-US" altLang="zh-CN" sz="1800" dirty="0">
                  <a:latin typeface="Arial" charset="0"/>
                </a:rPr>
                <a:t>USA</a:t>
              </a:r>
            </a:p>
          </p:txBody>
        </p:sp>
      </p:gr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化学动力学</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49</a:t>
            </a:fld>
            <a:endParaRPr lang="en-US" altLang="zh-CN" dirty="0">
              <a:solidFill>
                <a:srgbClr val="000000"/>
              </a:solidFill>
            </a:endParaRPr>
          </a:p>
        </p:txBody>
      </p:sp>
      <p:sp>
        <p:nvSpPr>
          <p:cNvPr id="3" name="矩形 2">
            <a:extLst>
              <a:ext uri="{FF2B5EF4-FFF2-40B4-BE49-F238E27FC236}">
                <a16:creationId xmlns:a16="http://schemas.microsoft.com/office/drawing/2014/main" id="{E4B6007E-BA2C-5845-8DAE-E47785085D6F}"/>
              </a:ext>
            </a:extLst>
          </p:cNvPr>
          <p:cNvSpPr/>
          <p:nvPr/>
        </p:nvSpPr>
        <p:spPr>
          <a:xfrm>
            <a:off x="4014192" y="6106996"/>
            <a:ext cx="4572000" cy="584775"/>
          </a:xfrm>
          <a:prstGeom prst="rect">
            <a:avLst/>
          </a:prstGeom>
        </p:spPr>
        <p:txBody>
          <a:bodyPr>
            <a:spAutoFit/>
          </a:bodyPr>
          <a:lstStyle/>
          <a:p>
            <a:r>
              <a:rPr lang="zh-CN" altLang="en-US" sz="1600" dirty="0">
                <a:latin typeface="+mn-lt"/>
              </a:rPr>
              <a:t>Molecular Chemistry And Catalysis By</a:t>
            </a:r>
            <a:r>
              <a:rPr lang="zh-Hans" altLang="en-US" sz="1600" dirty="0">
                <a:latin typeface="+mn-lt"/>
              </a:rPr>
              <a:t> </a:t>
            </a:r>
            <a:r>
              <a:rPr lang="zh-CN" altLang="en-US" sz="1600" dirty="0">
                <a:latin typeface="+mn-lt"/>
              </a:rPr>
              <a:t>Surfaces</a:t>
            </a:r>
            <a:r>
              <a:rPr lang="en-US" altLang="zh-Hans" sz="1600" dirty="0">
                <a:latin typeface="+mn-lt"/>
              </a:rPr>
              <a:t>,</a:t>
            </a:r>
            <a:r>
              <a:rPr lang="zh-Hans" altLang="en-US" sz="1600" dirty="0">
                <a:latin typeface="+mn-lt"/>
              </a:rPr>
              <a:t> </a:t>
            </a:r>
            <a:r>
              <a:rPr lang="en-US" altLang="zh-Hans" sz="1600" dirty="0">
                <a:latin typeface="+mn-lt"/>
              </a:rPr>
              <a:t>Chemical &amp; Engineering News,</a:t>
            </a:r>
            <a:r>
              <a:rPr lang="zh-Hans" altLang="en-US" sz="1600" dirty="0">
                <a:latin typeface="+mn-lt"/>
              </a:rPr>
              <a:t> </a:t>
            </a:r>
            <a:r>
              <a:rPr lang="en-US" altLang="zh-Hans" sz="1600" dirty="0">
                <a:latin typeface="+mn-lt"/>
              </a:rPr>
              <a:t>2008,</a:t>
            </a:r>
            <a:r>
              <a:rPr lang="zh-Hans" altLang="en-US" sz="1600" dirty="0">
                <a:latin typeface="+mn-lt"/>
              </a:rPr>
              <a:t> </a:t>
            </a:r>
            <a:r>
              <a:rPr lang="en-US" altLang="zh-Hans" sz="1600" dirty="0">
                <a:latin typeface="+mn-lt"/>
              </a:rPr>
              <a:t>86,</a:t>
            </a:r>
            <a:r>
              <a:rPr lang="zh-Hans" altLang="en-US" sz="1600" dirty="0">
                <a:latin typeface="+mn-lt"/>
              </a:rPr>
              <a:t> </a:t>
            </a:r>
            <a:r>
              <a:rPr lang="en-US" altLang="zh-Hans" sz="1600" dirty="0">
                <a:latin typeface="+mn-lt"/>
              </a:rPr>
              <a:t>21-30</a:t>
            </a:r>
            <a:endParaRPr lang="zh-CN" altLang="en-US" sz="1600" dirty="0">
              <a:latin typeface="+mn-lt"/>
            </a:endParaRPr>
          </a:p>
        </p:txBody>
      </p:sp>
      <p:pic>
        <p:nvPicPr>
          <p:cNvPr id="4" name="图片 3">
            <a:extLst>
              <a:ext uri="{FF2B5EF4-FFF2-40B4-BE49-F238E27FC236}">
                <a16:creationId xmlns:a16="http://schemas.microsoft.com/office/drawing/2014/main" id="{FB5AE301-56C2-2C49-BFFA-AF21D14E6B2A}"/>
              </a:ext>
            </a:extLst>
          </p:cNvPr>
          <p:cNvPicPr>
            <a:picLocks noChangeAspect="1"/>
          </p:cNvPicPr>
          <p:nvPr/>
        </p:nvPicPr>
        <p:blipFill>
          <a:blip r:embed="rId7"/>
          <a:stretch>
            <a:fillRect/>
          </a:stretch>
        </p:blipFill>
        <p:spPr>
          <a:xfrm>
            <a:off x="2195736" y="1864832"/>
            <a:ext cx="4270867" cy="3043124"/>
          </a:xfrm>
          <a:prstGeom prst="rect">
            <a:avLst/>
          </a:prstGeom>
        </p:spPr>
      </p:pic>
      <p:sp>
        <p:nvSpPr>
          <p:cNvPr id="5" name="矩形 4">
            <a:extLst>
              <a:ext uri="{FF2B5EF4-FFF2-40B4-BE49-F238E27FC236}">
                <a16:creationId xmlns:a16="http://schemas.microsoft.com/office/drawing/2014/main" id="{358FC32D-5346-914B-8E81-2908DD8A84C9}"/>
              </a:ext>
            </a:extLst>
          </p:cNvPr>
          <p:cNvSpPr/>
          <p:nvPr/>
        </p:nvSpPr>
        <p:spPr>
          <a:xfrm>
            <a:off x="3289593" y="4871755"/>
            <a:ext cx="2249334" cy="400110"/>
          </a:xfrm>
          <a:prstGeom prst="rect">
            <a:avLst/>
          </a:prstGeom>
        </p:spPr>
        <p:txBody>
          <a:bodyPr wrap="none">
            <a:spAutoFit/>
          </a:bodyPr>
          <a:lstStyle/>
          <a:p>
            <a:r>
              <a:rPr lang="zh-CN" altLang="en-US" sz="2000" dirty="0">
                <a:latin typeface="+mj-ea"/>
                <a:ea typeface="+mj-ea"/>
              </a:rPr>
              <a:t>合成氨反应势能面</a:t>
            </a:r>
          </a:p>
        </p:txBody>
      </p:sp>
    </p:spTree>
    <p:extLst>
      <p:ext uri="{BB962C8B-B14F-4D97-AF65-F5344CB8AC3E}">
        <p14:creationId xmlns:p14="http://schemas.microsoft.com/office/powerpoint/2010/main" val="12378465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9188" name="Text Box 1028"/>
          <p:cNvSpPr txBox="1">
            <a:spLocks noChangeArrowheads="1"/>
          </p:cNvSpPr>
          <p:nvPr/>
        </p:nvSpPr>
        <p:spPr bwMode="auto">
          <a:xfrm>
            <a:off x="1977032" y="1645871"/>
            <a:ext cx="5330825" cy="1016000"/>
          </a:xfrm>
          <a:prstGeom prst="rect">
            <a:avLst/>
          </a:prstGeom>
          <a:noFill/>
          <a:ln w="9525" algn="ctr">
            <a:noFill/>
            <a:miter lim="800000"/>
            <a:headEnd/>
            <a:tailEnd/>
          </a:ln>
          <a:effectLst/>
        </p:spPr>
        <p:txBody>
          <a:bodyPr>
            <a:spAutoFit/>
          </a:bodyPr>
          <a:lstStyle/>
          <a:p>
            <a:pPr>
              <a:spcBef>
                <a:spcPct val="50000"/>
              </a:spcBef>
              <a:defRPr/>
            </a:pPr>
            <a:r>
              <a:rPr kumimoji="0" lang="en-US" altLang="zh-CN" i="1" dirty="0">
                <a:latin typeface="Arial" panose="020B0604020202020204" pitchFamily="34" charset="0"/>
                <a:ea typeface="+mj-ea"/>
                <a:cs typeface="Arial" panose="020B0604020202020204" pitchFamily="34" charset="0"/>
              </a:rPr>
              <a:t>v</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 </a:t>
            </a:r>
            <a:r>
              <a:rPr kumimoji="0" lang="en-US" altLang="zh-CN" i="1" dirty="0" err="1">
                <a:latin typeface="Arial" panose="020B0604020202020204" pitchFamily="34" charset="0"/>
                <a:ea typeface="+mj-ea"/>
                <a:cs typeface="Arial" panose="020B0604020202020204" pitchFamily="34" charset="0"/>
              </a:rPr>
              <a:t>Z</a:t>
            </a:r>
            <a:r>
              <a:rPr kumimoji="0" lang="en-US" altLang="zh-CN" i="1" dirty="0" err="1">
                <a:latin typeface="Arial" panose="020B0604020202020204" pitchFamily="34" charset="0"/>
                <a:ea typeface="+mj-ea"/>
                <a:cs typeface="Arial" panose="020B0604020202020204" pitchFamily="34" charset="0"/>
                <a:sym typeface="Symbol" pitchFamily="18" charset="2"/>
              </a:rPr>
              <a:t></a:t>
            </a:r>
            <a:r>
              <a:rPr kumimoji="0" lang="en-US" altLang="zh-CN" i="1" dirty="0" err="1">
                <a:latin typeface="Arial" panose="020B0604020202020204" pitchFamily="34" charset="0"/>
                <a:ea typeface="+mj-ea"/>
                <a:cs typeface="Arial" panose="020B0604020202020204" pitchFamily="34" charset="0"/>
              </a:rPr>
              <a:t>f</a:t>
            </a:r>
            <a:r>
              <a:rPr kumimoji="0" lang="en-US" altLang="zh-CN" i="1" dirty="0" err="1">
                <a:latin typeface="Arial" panose="020B0604020202020204" pitchFamily="34" charset="0"/>
                <a:ea typeface="+mj-ea"/>
                <a:cs typeface="Arial" panose="020B0604020202020204" pitchFamily="34" charset="0"/>
                <a:sym typeface="Symbol" pitchFamily="18" charset="2"/>
              </a:rPr>
              <a:t></a:t>
            </a:r>
            <a:r>
              <a:rPr kumimoji="0" lang="en-US" altLang="zh-CN" i="1" dirty="0" err="1">
                <a:latin typeface="Arial" panose="020B0604020202020204" pitchFamily="34" charset="0"/>
                <a:ea typeface="+mj-ea"/>
                <a:cs typeface="Arial" panose="020B0604020202020204" pitchFamily="34" charset="0"/>
              </a:rPr>
              <a:t>P</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 </a:t>
            </a:r>
            <a:r>
              <a:rPr kumimoji="0" lang="en-US" altLang="zh-CN" dirty="0" err="1">
                <a:latin typeface="Arial" panose="020B0604020202020204" pitchFamily="34" charset="0"/>
                <a:ea typeface="+mj-ea"/>
                <a:cs typeface="Arial" panose="020B0604020202020204" pitchFamily="34" charset="0"/>
              </a:rPr>
              <a:t>Z</a:t>
            </a:r>
            <a:r>
              <a:rPr kumimoji="0" lang="en-US" altLang="zh-CN" dirty="0" err="1">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rPr>
              <a:t>P</a:t>
            </a:r>
            <a:r>
              <a:rPr kumimoji="0" lang="en-US" altLang="zh-CN" dirty="0" err="1">
                <a:latin typeface="Arial" panose="020B0604020202020204" pitchFamily="34" charset="0"/>
                <a:ea typeface="+mj-ea"/>
                <a:cs typeface="Arial" panose="020B0604020202020204" pitchFamily="34" charset="0"/>
                <a:sym typeface="Symbol" pitchFamily="18" charset="2"/>
              </a:rPr>
              <a:t></a:t>
            </a:r>
            <a:r>
              <a:rPr kumimoji="0" lang="en-US" altLang="zh-CN" dirty="0" err="1">
                <a:latin typeface="Arial" panose="020B0604020202020204" pitchFamily="34" charset="0"/>
                <a:ea typeface="+mj-ea"/>
                <a:cs typeface="Arial" panose="020B0604020202020204" pitchFamily="34" charset="0"/>
              </a:rPr>
              <a:t>exp</a:t>
            </a:r>
            <a:r>
              <a:rPr kumimoji="0" lang="en-US" altLang="zh-CN" dirty="0">
                <a:latin typeface="Arial" panose="020B0604020202020204" pitchFamily="34" charset="0"/>
                <a:ea typeface="+mj-ea"/>
                <a:cs typeface="Arial" panose="020B0604020202020204" pitchFamily="34" charset="0"/>
              </a:rPr>
              <a:t>(-</a:t>
            </a:r>
            <a:r>
              <a:rPr kumimoji="0" lang="en-US" altLang="zh-CN" i="1" dirty="0" err="1">
                <a:latin typeface="Arial" panose="020B0604020202020204" pitchFamily="34" charset="0"/>
                <a:ea typeface="+mj-ea"/>
                <a:cs typeface="Arial" panose="020B0604020202020204" pitchFamily="34" charset="0"/>
              </a:rPr>
              <a:t>E</a:t>
            </a:r>
            <a:r>
              <a:rPr kumimoji="0" lang="en-US" altLang="zh-CN" i="1" baseline="-25000" dirty="0" err="1">
                <a:latin typeface="Arial" panose="020B0604020202020204" pitchFamily="34" charset="0"/>
                <a:ea typeface="+mj-ea"/>
                <a:cs typeface="Arial" panose="020B0604020202020204" pitchFamily="34" charset="0"/>
              </a:rPr>
              <a:t>c</a:t>
            </a:r>
            <a:r>
              <a:rPr kumimoji="0" lang="en-US" altLang="zh-CN" i="1" dirty="0">
                <a:latin typeface="Arial" panose="020B0604020202020204" pitchFamily="34" charset="0"/>
                <a:ea typeface="+mj-ea"/>
                <a:cs typeface="Arial" panose="020B0604020202020204" pitchFamily="34" charset="0"/>
              </a:rPr>
              <a:t>/</a:t>
            </a:r>
            <a:r>
              <a:rPr kumimoji="0" lang="en-US" altLang="zh-CN" i="1" dirty="0" err="1">
                <a:latin typeface="Arial" panose="020B0604020202020204" pitchFamily="34" charset="0"/>
                <a:ea typeface="+mj-ea"/>
                <a:cs typeface="Arial" panose="020B0604020202020204" pitchFamily="34" charset="0"/>
              </a:rPr>
              <a:t>RT</a:t>
            </a:r>
            <a:r>
              <a:rPr kumimoji="0" lang="en-US" altLang="zh-CN" dirty="0">
                <a:latin typeface="Arial" panose="020B0604020202020204" pitchFamily="34" charset="0"/>
                <a:ea typeface="+mj-ea"/>
                <a:cs typeface="Arial" panose="020B0604020202020204" pitchFamily="34" charset="0"/>
              </a:rPr>
              <a:t>)</a:t>
            </a:r>
            <a:endParaRPr kumimoji="0" lang="en-US" altLang="zh-CN" i="1" dirty="0">
              <a:latin typeface="Arial" panose="020B0604020202020204" pitchFamily="34" charset="0"/>
              <a:ea typeface="+mj-ea"/>
              <a:cs typeface="Arial" panose="020B0604020202020204" pitchFamily="34" charset="0"/>
            </a:endParaRPr>
          </a:p>
          <a:p>
            <a:pPr>
              <a:spcBef>
                <a:spcPct val="50000"/>
              </a:spcBef>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Z</a:t>
            </a:r>
            <a:r>
              <a:rPr kumimoji="0" lang="en-US" altLang="zh-CN" baseline="-25000" dirty="0">
                <a:latin typeface="Arial" panose="020B0604020202020204" pitchFamily="34" charset="0"/>
                <a:ea typeface="+mj-ea"/>
                <a:cs typeface="Arial" panose="020B0604020202020204" pitchFamily="34" charset="0"/>
              </a:rPr>
              <a:t>0</a:t>
            </a:r>
            <a:r>
              <a:rPr kumimoji="0" lang="en-US" altLang="zh-CN" dirty="0">
                <a:latin typeface="Arial" panose="020B0604020202020204" pitchFamily="34" charset="0"/>
                <a:ea typeface="+mj-ea"/>
                <a:cs typeface="Arial" panose="020B0604020202020204" pitchFamily="34" charset="0"/>
              </a:rPr>
              <a:t> (A) (B)</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i="1" dirty="0" err="1">
                <a:latin typeface="Arial" panose="020B0604020202020204" pitchFamily="34" charset="0"/>
                <a:ea typeface="+mj-ea"/>
                <a:cs typeface="Arial" panose="020B0604020202020204" pitchFamily="34" charset="0"/>
                <a:sym typeface="Symbol" pitchFamily="18" charset="2"/>
              </a:rPr>
              <a:t>P</a:t>
            </a:r>
            <a:r>
              <a:rPr kumimoji="0" lang="en-US" altLang="zh-CN" dirty="0" err="1">
                <a:latin typeface="Arial" panose="020B0604020202020204" pitchFamily="34" charset="0"/>
                <a:ea typeface="+mj-ea"/>
                <a:cs typeface="Arial" panose="020B0604020202020204" pitchFamily="34" charset="0"/>
                <a:sym typeface="Symbol" pitchFamily="18" charset="2"/>
              </a:rPr>
              <a:t>exp</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i="1" dirty="0" err="1">
                <a:latin typeface="Arial" panose="020B0604020202020204" pitchFamily="34" charset="0"/>
                <a:ea typeface="+mj-ea"/>
                <a:cs typeface="Arial" panose="020B0604020202020204" pitchFamily="34" charset="0"/>
                <a:sym typeface="Symbol" pitchFamily="18" charset="2"/>
              </a:rPr>
              <a:t>E</a:t>
            </a:r>
            <a:r>
              <a:rPr kumimoji="0" lang="en-US" altLang="zh-CN" i="1" baseline="-25000" dirty="0" err="1">
                <a:latin typeface="Arial" panose="020B0604020202020204" pitchFamily="34" charset="0"/>
                <a:ea typeface="+mj-ea"/>
                <a:cs typeface="Arial" panose="020B0604020202020204" pitchFamily="34" charset="0"/>
                <a:sym typeface="Symbol" pitchFamily="18" charset="2"/>
              </a:rPr>
              <a:t>c</a:t>
            </a:r>
            <a:r>
              <a:rPr kumimoji="0" lang="en-US" altLang="zh-CN" dirty="0">
                <a:latin typeface="Arial" panose="020B0604020202020204" pitchFamily="34" charset="0"/>
                <a:ea typeface="+mj-ea"/>
                <a:cs typeface="Arial" panose="020B0604020202020204" pitchFamily="34" charset="0"/>
                <a:sym typeface="Symbol" pitchFamily="18" charset="2"/>
              </a:rPr>
              <a:t>/</a:t>
            </a:r>
            <a:r>
              <a:rPr kumimoji="0" lang="en-US" altLang="zh-CN" i="1" dirty="0">
                <a:latin typeface="Arial" panose="020B0604020202020204" pitchFamily="34" charset="0"/>
                <a:ea typeface="+mj-ea"/>
                <a:cs typeface="Arial" panose="020B0604020202020204" pitchFamily="34" charset="0"/>
                <a:sym typeface="Symbol" pitchFamily="18" charset="2"/>
              </a:rPr>
              <a:t>RT</a:t>
            </a:r>
            <a:r>
              <a:rPr kumimoji="0" lang="en-US" altLang="zh-CN" dirty="0">
                <a:latin typeface="Arial" panose="020B0604020202020204" pitchFamily="34" charset="0"/>
                <a:ea typeface="+mj-ea"/>
                <a:cs typeface="Arial" panose="020B0604020202020204" pitchFamily="34" charset="0"/>
                <a:sym typeface="Symbol" pitchFamily="18" charset="2"/>
              </a:rPr>
              <a:t>)</a:t>
            </a:r>
          </a:p>
        </p:txBody>
      </p:sp>
      <p:sp>
        <p:nvSpPr>
          <p:cNvPr id="989190" name="Text Box 1030"/>
          <p:cNvSpPr txBox="1">
            <a:spLocks noChangeArrowheads="1"/>
          </p:cNvSpPr>
          <p:nvPr/>
        </p:nvSpPr>
        <p:spPr bwMode="auto">
          <a:xfrm>
            <a:off x="1403648" y="3228438"/>
            <a:ext cx="5617194" cy="584775"/>
          </a:xfrm>
          <a:prstGeom prst="rect">
            <a:avLst/>
          </a:prstGeom>
          <a:noFill/>
          <a:ln w="9525" algn="ctr">
            <a:noFill/>
            <a:miter lim="800000"/>
            <a:headEnd/>
            <a:tailEnd/>
          </a:ln>
          <a:effectLst/>
        </p:spPr>
        <p:txBody>
          <a:bodyPr wrap="square">
            <a:spAutoFit/>
          </a:bodyPr>
          <a:lstStyle/>
          <a:p>
            <a:pPr algn="ctr">
              <a:spcBef>
                <a:spcPct val="50000"/>
              </a:spcBef>
              <a:defRPr/>
            </a:pPr>
            <a:r>
              <a:rPr kumimoji="0" lang="en-US" altLang="zh-CN" sz="3200" dirty="0" err="1">
                <a:latin typeface="Arial" panose="020B0604020202020204" pitchFamily="34" charset="0"/>
                <a:ea typeface="+mj-ea"/>
                <a:cs typeface="Arial" panose="020B0604020202020204" pitchFamily="34" charset="0"/>
              </a:rPr>
              <a:t>lg</a:t>
            </a:r>
            <a:r>
              <a:rPr kumimoji="0" lang="en-US" altLang="zh-CN" sz="3200" dirty="0">
                <a:latin typeface="Arial" panose="020B0604020202020204" pitchFamily="34" charset="0"/>
                <a:ea typeface="+mj-ea"/>
                <a:cs typeface="Arial" panose="020B0604020202020204" pitchFamily="34" charset="0"/>
              </a:rPr>
              <a:t> </a:t>
            </a:r>
            <a:r>
              <a:rPr kumimoji="0" lang="en-US" altLang="zh-CN" sz="3200" i="1" dirty="0">
                <a:latin typeface="Arial" panose="020B0604020202020204" pitchFamily="34" charset="0"/>
                <a:ea typeface="+mj-ea"/>
                <a:cs typeface="Arial" panose="020B0604020202020204" pitchFamily="34" charset="0"/>
              </a:rPr>
              <a:t>k </a:t>
            </a:r>
            <a:r>
              <a:rPr kumimoji="0" lang="zh-CN" altLang="en-US" sz="3200" dirty="0">
                <a:latin typeface="Arial" panose="020B0604020202020204" pitchFamily="34" charset="0"/>
                <a:ea typeface="+mj-ea"/>
                <a:cs typeface="Arial" panose="020B0604020202020204" pitchFamily="34" charset="0"/>
              </a:rPr>
              <a:t>＝ </a:t>
            </a:r>
            <a:r>
              <a:rPr kumimoji="0" lang="en-US" altLang="zh-CN" sz="3200" dirty="0" err="1">
                <a:latin typeface="Arial" panose="020B0604020202020204" pitchFamily="34" charset="0"/>
                <a:ea typeface="+mj-ea"/>
                <a:cs typeface="Arial" panose="020B0604020202020204" pitchFamily="34" charset="0"/>
              </a:rPr>
              <a:t>lg</a:t>
            </a:r>
            <a:r>
              <a:rPr kumimoji="0" lang="en-US" altLang="zh-CN" sz="3200" dirty="0">
                <a:latin typeface="Arial" panose="020B0604020202020204" pitchFamily="34" charset="0"/>
                <a:ea typeface="+mj-ea"/>
                <a:cs typeface="Arial" panose="020B0604020202020204" pitchFamily="34" charset="0"/>
              </a:rPr>
              <a:t> (</a:t>
            </a:r>
            <a:r>
              <a:rPr kumimoji="0" lang="en-US" altLang="zh-CN" sz="3200" i="1" dirty="0">
                <a:latin typeface="Arial" panose="020B0604020202020204" pitchFamily="34" charset="0"/>
                <a:ea typeface="+mj-ea"/>
                <a:cs typeface="Arial" panose="020B0604020202020204" pitchFamily="34" charset="0"/>
              </a:rPr>
              <a:t>Z</a:t>
            </a:r>
            <a:r>
              <a:rPr kumimoji="0" lang="en-US" altLang="zh-CN" sz="3200" baseline="-25000" dirty="0">
                <a:latin typeface="Arial" panose="020B0604020202020204" pitchFamily="34" charset="0"/>
                <a:ea typeface="+mj-ea"/>
                <a:cs typeface="Arial" panose="020B0604020202020204" pitchFamily="34" charset="0"/>
              </a:rPr>
              <a:t>0</a:t>
            </a:r>
            <a:r>
              <a:rPr kumimoji="0" lang="en-US" altLang="zh-CN" sz="3200" dirty="0">
                <a:latin typeface="Arial" panose="020B0604020202020204" pitchFamily="34" charset="0"/>
                <a:ea typeface="+mj-ea"/>
                <a:cs typeface="Arial" panose="020B0604020202020204" pitchFamily="34" charset="0"/>
                <a:sym typeface="Symbol" pitchFamily="18" charset="2"/>
              </a:rPr>
              <a:t></a:t>
            </a:r>
            <a:r>
              <a:rPr kumimoji="0" lang="en-US" altLang="zh-CN" sz="3200" i="1" dirty="0">
                <a:latin typeface="Arial" panose="020B0604020202020204" pitchFamily="34" charset="0"/>
                <a:ea typeface="+mj-ea"/>
                <a:cs typeface="Arial" panose="020B0604020202020204" pitchFamily="34" charset="0"/>
              </a:rPr>
              <a:t>P </a:t>
            </a:r>
            <a:r>
              <a:rPr kumimoji="0" lang="en-US" altLang="zh-CN" sz="3200" dirty="0">
                <a:latin typeface="Arial" panose="020B0604020202020204" pitchFamily="34" charset="0"/>
                <a:ea typeface="+mj-ea"/>
                <a:cs typeface="Arial" panose="020B0604020202020204" pitchFamily="34" charset="0"/>
              </a:rPr>
              <a:t>) – </a:t>
            </a:r>
            <a:r>
              <a:rPr kumimoji="0" lang="en-US" altLang="zh-CN" sz="3200" i="1" dirty="0">
                <a:latin typeface="Arial" panose="020B0604020202020204" pitchFamily="34" charset="0"/>
                <a:ea typeface="+mj-ea"/>
                <a:cs typeface="Arial" panose="020B0604020202020204" pitchFamily="34" charset="0"/>
              </a:rPr>
              <a:t>E</a:t>
            </a:r>
            <a:r>
              <a:rPr kumimoji="0" lang="en-US" altLang="zh-CN" sz="3200" dirty="0">
                <a:latin typeface="Arial" panose="020B0604020202020204" pitchFamily="34" charset="0"/>
                <a:ea typeface="+mj-ea"/>
                <a:cs typeface="Arial" panose="020B0604020202020204" pitchFamily="34" charset="0"/>
              </a:rPr>
              <a:t>/2.30</a:t>
            </a:r>
            <a:r>
              <a:rPr kumimoji="0" lang="en-US" altLang="zh-CN" sz="3200" i="1" dirty="0">
                <a:latin typeface="Arial" panose="020B0604020202020204" pitchFamily="34" charset="0"/>
                <a:ea typeface="+mj-ea"/>
                <a:cs typeface="Arial" panose="020B0604020202020204" pitchFamily="34" charset="0"/>
              </a:rPr>
              <a:t>RT</a:t>
            </a:r>
          </a:p>
        </p:txBody>
      </p:sp>
      <p:sp>
        <p:nvSpPr>
          <p:cNvPr id="989191" name="Rectangle 1031"/>
          <p:cNvSpPr>
            <a:spLocks noChangeArrowheads="1"/>
          </p:cNvSpPr>
          <p:nvPr/>
        </p:nvSpPr>
        <p:spPr bwMode="auto">
          <a:xfrm>
            <a:off x="288230" y="4653136"/>
            <a:ext cx="8604250" cy="1592167"/>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sz="2800" b="0" dirty="0">
                <a:latin typeface="Arial" panose="020B0604020202020204" pitchFamily="34" charset="0"/>
                <a:ea typeface="+mj-ea"/>
                <a:cs typeface="Arial" panose="020B0604020202020204" pitchFamily="34" charset="0"/>
              </a:rPr>
              <a:t>上式与</a:t>
            </a:r>
            <a:r>
              <a:rPr kumimoji="0" lang="en-US" altLang="zh-CN" sz="2800" b="0" dirty="0">
                <a:latin typeface="Arial" panose="020B0604020202020204" pitchFamily="34" charset="0"/>
                <a:ea typeface="+mj-ea"/>
                <a:cs typeface="Arial" panose="020B0604020202020204" pitchFamily="34" charset="0"/>
              </a:rPr>
              <a:t>Arrhenius</a:t>
            </a:r>
            <a:r>
              <a:rPr kumimoji="0" lang="zh-CN" altLang="en-US" sz="2800" b="0" dirty="0">
                <a:latin typeface="Arial" panose="020B0604020202020204" pitchFamily="34" charset="0"/>
                <a:ea typeface="+mj-ea"/>
                <a:cs typeface="Arial" panose="020B0604020202020204" pitchFamily="34" charset="0"/>
              </a:rPr>
              <a:t>经验公式在形式上相符。由此可见，</a:t>
            </a:r>
            <a:r>
              <a:rPr kumimoji="0" lang="en-US" altLang="zh-CN" sz="2800" b="0" i="1" dirty="0">
                <a:latin typeface="Arial" panose="020B0604020202020204" pitchFamily="34" charset="0"/>
                <a:ea typeface="+mj-ea"/>
                <a:cs typeface="Arial" panose="020B0604020202020204" pitchFamily="34" charset="0"/>
              </a:rPr>
              <a:t>k </a:t>
            </a:r>
            <a:r>
              <a:rPr kumimoji="0" lang="zh-CN" altLang="en-US" sz="2800" b="0" dirty="0">
                <a:latin typeface="Arial" panose="020B0604020202020204" pitchFamily="34" charset="0"/>
                <a:ea typeface="+mj-ea"/>
                <a:cs typeface="Arial" panose="020B0604020202020204" pitchFamily="34" charset="0"/>
              </a:rPr>
              <a:t>与反应分子的质量、大小、温度、活化能、碰撞的方位等因素有关。</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a:t>
            </a:fld>
            <a:endParaRPr lang="en-US" altLang="zh-CN" dirty="0">
              <a:solidFill>
                <a:srgbClr val="000000"/>
              </a:solidFill>
            </a:endParaRPr>
          </a:p>
        </p:txBody>
      </p:sp>
      <p:sp>
        <p:nvSpPr>
          <p:cNvPr id="11" name="Rectangle 6">
            <a:extLst>
              <a:ext uri="{FF2B5EF4-FFF2-40B4-BE49-F238E27FC236}">
                <a16:creationId xmlns:a16="http://schemas.microsoft.com/office/drawing/2014/main" id="{FC2D9CAB-FDC5-4845-B7F2-81685EA6963E}"/>
              </a:ext>
            </a:extLst>
          </p:cNvPr>
          <p:cNvSpPr>
            <a:spLocks noChangeArrowheads="1"/>
          </p:cNvSpPr>
          <p:nvPr/>
        </p:nvSpPr>
        <p:spPr bwMode="auto">
          <a:xfrm>
            <a:off x="1835696"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基元反应速率的碰撞理论</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6834" name="Text Box 1026"/>
          <p:cNvSpPr txBox="1">
            <a:spLocks noChangeArrowheads="1"/>
          </p:cNvSpPr>
          <p:nvPr/>
        </p:nvSpPr>
        <p:spPr bwMode="auto">
          <a:xfrm>
            <a:off x="179512" y="1124744"/>
            <a:ext cx="8773598" cy="1865313"/>
          </a:xfrm>
          <a:prstGeom prst="rect">
            <a:avLst/>
          </a:prstGeom>
          <a:noFill/>
          <a:ln w="9525" algn="ctr">
            <a:noFill/>
            <a:miter lim="800000"/>
            <a:headEnd/>
            <a:tailEnd/>
          </a:ln>
          <a:effectLst/>
        </p:spPr>
        <p:txBody>
          <a:bodyPr wrap="square">
            <a:spAutoFit/>
          </a:bodyPr>
          <a:lstStyle/>
          <a:p>
            <a:pPr>
              <a:lnSpc>
                <a:spcPct val="120000"/>
              </a:lnSpc>
              <a:spcBef>
                <a:spcPct val="50000"/>
              </a:spcBef>
              <a:defRPr/>
            </a:pPr>
            <a:r>
              <a:rPr kumimoji="0" lang="zh-CN" altLang="en-US" dirty="0">
                <a:solidFill>
                  <a:schemeClr val="accent2">
                    <a:lumMod val="50000"/>
                  </a:schemeClr>
                </a:solidFill>
                <a:latin typeface="+mj-ea"/>
                <a:ea typeface="+mj-ea"/>
              </a:rPr>
              <a:t>酶催化</a:t>
            </a:r>
            <a:r>
              <a:rPr kumimoji="0" lang="zh-CN" altLang="en-US" dirty="0">
                <a:latin typeface="+mj-ea"/>
                <a:ea typeface="+mj-ea"/>
              </a:rPr>
              <a:t> </a:t>
            </a:r>
            <a:r>
              <a:rPr kumimoji="0" lang="en-US" altLang="zh-CN" dirty="0">
                <a:latin typeface="+mj-ea"/>
                <a:ea typeface="+mj-ea"/>
              </a:rPr>
              <a:t>—— </a:t>
            </a:r>
            <a:r>
              <a:rPr kumimoji="0" lang="zh-CN" altLang="en-US" dirty="0">
                <a:latin typeface="+mj-ea"/>
                <a:ea typeface="+mj-ea"/>
              </a:rPr>
              <a:t>生物体内普遍存在的催化反应。当底物与酶的活性基团处于一定的相应空间位置时，两者形成中间活化物，反应历程的变化，降低了活化能，加快了反应速率。可用以下锁匙模型解释。</a:t>
            </a:r>
          </a:p>
        </p:txBody>
      </p:sp>
      <p:pic>
        <p:nvPicPr>
          <p:cNvPr id="87044" name="Picture 1027" descr="CHA560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784" y="2917602"/>
            <a:ext cx="5905500" cy="288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045" name="Group 1034"/>
          <p:cNvGrpSpPr>
            <a:grpSpLocks/>
          </p:cNvGrpSpPr>
          <p:nvPr/>
        </p:nvGrpSpPr>
        <p:grpSpPr bwMode="auto">
          <a:xfrm>
            <a:off x="107504" y="3717032"/>
            <a:ext cx="2423472" cy="1084263"/>
            <a:chOff x="185" y="2186"/>
            <a:chExt cx="1491" cy="683"/>
          </a:xfrm>
        </p:grpSpPr>
        <p:sp>
          <p:nvSpPr>
            <p:cNvPr id="1016836" name="Text Box 1028"/>
            <p:cNvSpPr txBox="1">
              <a:spLocks noChangeArrowheads="1"/>
            </p:cNvSpPr>
            <p:nvPr/>
          </p:nvSpPr>
          <p:spPr bwMode="auto">
            <a:xfrm>
              <a:off x="192" y="2186"/>
              <a:ext cx="1484" cy="291"/>
            </a:xfrm>
            <a:prstGeom prst="rect">
              <a:avLst/>
            </a:prstGeom>
            <a:noFill/>
            <a:ln w="9525" algn="ctr">
              <a:noFill/>
              <a:miter lim="800000"/>
              <a:headEnd/>
              <a:tailEnd/>
            </a:ln>
            <a:effectLst/>
          </p:spPr>
          <p:txBody>
            <a:bodyPr wrap="square">
              <a:spAutoFit/>
            </a:bodyPr>
            <a:lstStyle/>
            <a:p>
              <a:pPr>
                <a:defRPr/>
              </a:pPr>
              <a:r>
                <a:rPr kumimoji="0" lang="en-US" altLang="zh-CN" dirty="0"/>
                <a:t>E + S             ES </a:t>
              </a:r>
            </a:p>
          </p:txBody>
        </p:sp>
        <p:sp>
          <p:nvSpPr>
            <p:cNvPr id="87048" name="Line 1029"/>
            <p:cNvSpPr>
              <a:spLocks noChangeShapeType="1"/>
            </p:cNvSpPr>
            <p:nvPr/>
          </p:nvSpPr>
          <p:spPr bwMode="auto">
            <a:xfrm>
              <a:off x="776" y="2320"/>
              <a:ext cx="44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87049" name="Line 1030"/>
            <p:cNvSpPr>
              <a:spLocks noChangeShapeType="1"/>
            </p:cNvSpPr>
            <p:nvPr/>
          </p:nvSpPr>
          <p:spPr bwMode="auto">
            <a:xfrm flipH="1">
              <a:off x="776" y="2365"/>
              <a:ext cx="442"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016839" name="Text Box 1031"/>
            <p:cNvSpPr txBox="1">
              <a:spLocks noChangeArrowheads="1"/>
            </p:cNvSpPr>
            <p:nvPr/>
          </p:nvSpPr>
          <p:spPr bwMode="auto">
            <a:xfrm>
              <a:off x="185" y="2578"/>
              <a:ext cx="1358" cy="291"/>
            </a:xfrm>
            <a:prstGeom prst="rect">
              <a:avLst/>
            </a:prstGeom>
            <a:noFill/>
            <a:ln w="9525" algn="ctr">
              <a:noFill/>
              <a:miter lim="800000"/>
              <a:headEnd/>
              <a:tailEnd/>
            </a:ln>
            <a:effectLst/>
          </p:spPr>
          <p:txBody>
            <a:bodyPr wrap="square">
              <a:spAutoFit/>
            </a:bodyPr>
            <a:lstStyle/>
            <a:p>
              <a:pPr>
                <a:defRPr/>
              </a:pPr>
              <a:r>
                <a:rPr kumimoji="0" lang="en-US" altLang="zh-CN" dirty="0"/>
                <a:t>ES         P  +  S </a:t>
              </a:r>
            </a:p>
          </p:txBody>
        </p:sp>
        <p:sp>
          <p:nvSpPr>
            <p:cNvPr id="87051" name="Line 1032"/>
            <p:cNvSpPr>
              <a:spLocks noChangeShapeType="1"/>
            </p:cNvSpPr>
            <p:nvPr/>
          </p:nvSpPr>
          <p:spPr bwMode="auto">
            <a:xfrm>
              <a:off x="545" y="2721"/>
              <a:ext cx="295"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sp>
        <p:nvSpPr>
          <p:cNvPr id="1016841" name="Text Box 1033"/>
          <p:cNvSpPr txBox="1">
            <a:spLocks noChangeArrowheads="1"/>
          </p:cNvSpPr>
          <p:nvPr/>
        </p:nvSpPr>
        <p:spPr bwMode="auto">
          <a:xfrm>
            <a:off x="467544" y="6167939"/>
            <a:ext cx="8336534" cy="429413"/>
          </a:xfrm>
          <a:prstGeom prst="rect">
            <a:avLst/>
          </a:prstGeom>
          <a:noFill/>
          <a:ln w="9525" algn="ctr">
            <a:noFill/>
            <a:miter lim="800000"/>
            <a:headEnd/>
            <a:tailEnd/>
          </a:ln>
          <a:effectLst/>
        </p:spPr>
        <p:txBody>
          <a:bodyPr wrap="square">
            <a:spAutoFit/>
          </a:bodyPr>
          <a:lstStyle/>
          <a:p>
            <a:pPr>
              <a:lnSpc>
                <a:spcPct val="120000"/>
              </a:lnSpc>
              <a:defRPr/>
            </a:pPr>
            <a:r>
              <a:rPr kumimoji="0" lang="en-US" altLang="zh-CN" sz="2000" dirty="0">
                <a:solidFill>
                  <a:schemeClr val="accent2">
                    <a:lumMod val="50000"/>
                  </a:schemeClr>
                </a:solidFill>
              </a:rPr>
              <a:t>The lock-and-key model of an enzyme`s specificity for substrate molecules.</a:t>
            </a: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50</a:t>
            </a:fld>
            <a:endParaRPr lang="en-US" altLang="zh-CN" dirty="0">
              <a:solidFill>
                <a:srgbClr val="000000"/>
              </a:solidFill>
            </a:endParaRPr>
          </a:p>
        </p:txBody>
      </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163692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酶</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化</a:t>
            </a:r>
          </a:p>
        </p:txBody>
      </p:sp>
      <p:sp>
        <p:nvSpPr>
          <p:cNvPr id="2" name="文本框 1">
            <a:extLst>
              <a:ext uri="{FF2B5EF4-FFF2-40B4-BE49-F238E27FC236}">
                <a16:creationId xmlns:a16="http://schemas.microsoft.com/office/drawing/2014/main" id="{65BF9883-3BA1-7DA1-AD3F-9610816A4F3B}"/>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1288530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8882" name="Rectangle 1026"/>
          <p:cNvSpPr>
            <a:spLocks noChangeArrowheads="1"/>
          </p:cNvSpPr>
          <p:nvPr/>
        </p:nvSpPr>
        <p:spPr bwMode="auto">
          <a:xfrm>
            <a:off x="251520" y="1344042"/>
            <a:ext cx="5257800" cy="2012950"/>
          </a:xfrm>
          <a:prstGeom prst="rect">
            <a:avLst/>
          </a:prstGeom>
          <a:noFill/>
          <a:ln w="9525" algn="ctr">
            <a:noFill/>
            <a:miter lim="800000"/>
            <a:headEnd/>
            <a:tailEnd/>
          </a:ln>
          <a:effectLst/>
        </p:spPr>
        <p:txBody>
          <a:bodyPr>
            <a:spAutoFit/>
          </a:bodyPr>
          <a:lstStyle/>
          <a:p>
            <a:pPr>
              <a:lnSpc>
                <a:spcPct val="130000"/>
              </a:lnSpc>
              <a:defRPr/>
            </a:pPr>
            <a:r>
              <a:rPr kumimoji="0" lang="zh-CN" altLang="en-US" dirty="0">
                <a:solidFill>
                  <a:schemeClr val="accent2">
                    <a:lumMod val="50000"/>
                  </a:schemeClr>
                </a:solidFill>
                <a:latin typeface="+mj-ea"/>
                <a:ea typeface="+mj-ea"/>
              </a:rPr>
              <a:t>锁钥模型 </a:t>
            </a:r>
            <a:r>
              <a:rPr kumimoji="0" lang="en-US" altLang="zh-CN" dirty="0">
                <a:latin typeface="+mj-ea"/>
                <a:ea typeface="+mj-ea"/>
              </a:rPr>
              <a:t>—— </a:t>
            </a:r>
            <a:r>
              <a:rPr kumimoji="0" lang="zh-CN" altLang="en-US" dirty="0">
                <a:latin typeface="+mj-ea"/>
                <a:ea typeface="+mj-ea"/>
              </a:rPr>
              <a:t>催化剂的专一性和选择性是化学家们正在探索的课题。锁钥模型可以形象地解释多相催化剂的专一性。</a:t>
            </a:r>
            <a:r>
              <a:rPr kumimoji="0" lang="zh-CN" altLang="en-US" dirty="0">
                <a:solidFill>
                  <a:schemeClr val="bg1"/>
                </a:solidFill>
                <a:latin typeface="+mj-ea"/>
                <a:ea typeface="+mj-ea"/>
              </a:rPr>
              <a:t>     </a:t>
            </a:r>
            <a:endParaRPr kumimoji="0" lang="zh-CN" altLang="en-US" dirty="0">
              <a:solidFill>
                <a:srgbClr val="00FFFF"/>
              </a:solidFill>
              <a:latin typeface="+mj-ea"/>
              <a:ea typeface="+mj-ea"/>
            </a:endParaRPr>
          </a:p>
        </p:txBody>
      </p:sp>
      <p:pic>
        <p:nvPicPr>
          <p:cNvPr id="89092" name="Picture 1028"/>
          <p:cNvPicPr>
            <a:picLocks noChangeAspect="1" noChangeArrowheads="1"/>
          </p:cNvPicPr>
          <p:nvPr/>
        </p:nvPicPr>
        <p:blipFill>
          <a:blip r:embed="rId2">
            <a:extLst>
              <a:ext uri="{28A0092B-C50C-407E-A947-70E740481C1C}">
                <a14:useLocalDpi xmlns:a14="http://schemas.microsoft.com/office/drawing/2010/main" val="0"/>
              </a:ext>
            </a:extLst>
          </a:blip>
          <a:srcRect l="10513" r="10536" b="22322"/>
          <a:stretch>
            <a:fillRect/>
          </a:stretch>
        </p:blipFill>
        <p:spPr bwMode="auto">
          <a:xfrm>
            <a:off x="5615880" y="942975"/>
            <a:ext cx="3276600" cy="248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8887" name="Rectangle 1031"/>
          <p:cNvSpPr>
            <a:spLocks noChangeArrowheads="1"/>
          </p:cNvSpPr>
          <p:nvPr/>
        </p:nvSpPr>
        <p:spPr bwMode="auto">
          <a:xfrm>
            <a:off x="179512" y="3501008"/>
            <a:ext cx="8863013" cy="2492990"/>
          </a:xfrm>
          <a:prstGeom prst="rect">
            <a:avLst/>
          </a:prstGeom>
          <a:noFill/>
          <a:ln w="9525" algn="ctr">
            <a:noFill/>
            <a:miter lim="800000"/>
            <a:headEnd/>
            <a:tailEnd/>
          </a:ln>
          <a:effectLst/>
        </p:spPr>
        <p:txBody>
          <a:bodyPr>
            <a:spAutoFit/>
          </a:bodyPr>
          <a:lstStyle/>
          <a:p>
            <a:pPr>
              <a:lnSpc>
                <a:spcPct val="130000"/>
              </a:lnSpc>
              <a:defRPr/>
            </a:pPr>
            <a:r>
              <a:rPr kumimoji="0" lang="en-US" altLang="zh-CN" dirty="0">
                <a:latin typeface="+mj-ea"/>
                <a:ea typeface="+mj-ea"/>
              </a:rPr>
              <a:t>    </a:t>
            </a:r>
            <a:r>
              <a:rPr kumimoji="0" lang="zh-CN" altLang="en-US" dirty="0">
                <a:latin typeface="+mj-ea"/>
                <a:ea typeface="+mj-ea"/>
              </a:rPr>
              <a:t>反应物分子被固体吸附时，固体表面各位置并不都是等效的，固体表面的活性和结构也有它本身的分布规律，只有一部分叫作</a:t>
            </a:r>
            <a:r>
              <a:rPr kumimoji="0" lang="zh-CN" altLang="en-US" dirty="0">
                <a:solidFill>
                  <a:schemeClr val="accent2">
                    <a:lumMod val="50000"/>
                  </a:schemeClr>
                </a:solidFill>
                <a:latin typeface="+mj-ea"/>
                <a:ea typeface="+mj-ea"/>
              </a:rPr>
              <a:t>活性中心</a:t>
            </a:r>
            <a:r>
              <a:rPr kumimoji="0" lang="zh-CN" altLang="en-US" dirty="0">
                <a:latin typeface="+mj-ea"/>
                <a:ea typeface="+mj-ea"/>
              </a:rPr>
              <a:t>的吸附位置才能促使反应发生。这种活性中心是一些具有一定几何构型和尺度的活性空穴，只有那些形状和大小适宜的反应物粒子方可被空穴所吸附而形成中间产物。</a:t>
            </a:r>
            <a:endParaRPr kumimoji="0" lang="zh-CN" altLang="en-US" dirty="0">
              <a:solidFill>
                <a:srgbClr val="00FFFF"/>
              </a:solidFill>
              <a:latin typeface="+mj-ea"/>
              <a:ea typeface="+mj-ea"/>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51</a:t>
            </a:fld>
            <a:endParaRPr lang="en-US" altLang="zh-CN" dirty="0">
              <a:solidFill>
                <a:srgbClr val="000000"/>
              </a:solidFill>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Rectangle 6">
            <a:extLst>
              <a:ext uri="{FF2B5EF4-FFF2-40B4-BE49-F238E27FC236}">
                <a16:creationId xmlns:a16="http://schemas.microsoft.com/office/drawing/2014/main" id="{682712F0-94BC-D74F-B198-2CB54D2F6649}"/>
              </a:ext>
            </a:extLst>
          </p:cNvPr>
          <p:cNvSpPr>
            <a:spLocks noChangeArrowheads="1"/>
          </p:cNvSpPr>
          <p:nvPr/>
        </p:nvSpPr>
        <p:spPr bwMode="auto">
          <a:xfrm>
            <a:off x="1636926" y="122531"/>
            <a:ext cx="567137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酶</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催</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化</a:t>
            </a:r>
          </a:p>
        </p:txBody>
      </p:sp>
    </p:spTree>
    <p:extLst>
      <p:ext uri="{BB962C8B-B14F-4D97-AF65-F5344CB8AC3E}">
        <p14:creationId xmlns:p14="http://schemas.microsoft.com/office/powerpoint/2010/main" val="36280406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14C3BA1-8E95-49C5-BFFB-ABFC240778B6}" type="slidenum">
              <a:rPr lang="zh-CN" altLang="en-US" sz="1400" smtClean="0"/>
              <a:pPr eaLnBrk="1" hangingPunct="1"/>
              <a:t>52</a:t>
            </a:fld>
            <a:endParaRPr lang="en-US" altLang="zh-CN" sz="1400"/>
          </a:p>
        </p:txBody>
      </p:sp>
      <p:sp>
        <p:nvSpPr>
          <p:cNvPr id="98308" name="矩形 3"/>
          <p:cNvSpPr>
            <a:spLocks noChangeArrowheads="1"/>
          </p:cNvSpPr>
          <p:nvPr/>
        </p:nvSpPr>
        <p:spPr bwMode="auto">
          <a:xfrm>
            <a:off x="371475" y="1268760"/>
            <a:ext cx="4200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dirty="0"/>
              <a:t>Nobel Prize in Chemistry </a:t>
            </a:r>
            <a:r>
              <a:rPr lang="en-US" altLang="zh-CN" dirty="0">
                <a:solidFill>
                  <a:srgbClr val="002060"/>
                </a:solidFill>
              </a:rPr>
              <a:t>2008</a:t>
            </a:r>
            <a:endParaRPr lang="zh-CN" altLang="en-US" dirty="0">
              <a:solidFill>
                <a:srgbClr val="002060"/>
              </a:solidFill>
            </a:endParaRPr>
          </a:p>
        </p:txBody>
      </p:sp>
      <p:pic>
        <p:nvPicPr>
          <p:cNvPr id="98309" name="Picture 11" descr="2008年诺贝尔化学奖得主">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l="3899" t="1755" r="3835"/>
          <a:stretch>
            <a:fillRect/>
          </a:stretch>
        </p:blipFill>
        <p:spPr bwMode="auto">
          <a:xfrm>
            <a:off x="148009" y="1844824"/>
            <a:ext cx="5072063"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10" name="矩形 5"/>
          <p:cNvSpPr>
            <a:spLocks noChangeArrowheads="1"/>
          </p:cNvSpPr>
          <p:nvPr/>
        </p:nvSpPr>
        <p:spPr bwMode="auto">
          <a:xfrm>
            <a:off x="5325169" y="2636912"/>
            <a:ext cx="3711327" cy="277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pPr>
            <a:r>
              <a:rPr lang="zh-CN" altLang="en-US" dirty="0">
                <a:solidFill>
                  <a:srgbClr val="002060"/>
                </a:solidFill>
                <a:latin typeface="黑体" pitchFamily="2" charset="-122"/>
                <a:ea typeface="黑体" pitchFamily="2" charset="-122"/>
              </a:rPr>
              <a:t>评价中指出：绿色荧光蛋白是当代生物学的重要工具，借助这一“指路标”，科学家们已经研究出监控细胞生长过程的方法。</a:t>
            </a:r>
          </a:p>
        </p:txBody>
      </p:sp>
      <p:sp>
        <p:nvSpPr>
          <p:cNvPr id="98311" name="TextBox 6"/>
          <p:cNvSpPr txBox="1">
            <a:spLocks noChangeArrowheads="1"/>
          </p:cNvSpPr>
          <p:nvPr/>
        </p:nvSpPr>
        <p:spPr bwMode="auto">
          <a:xfrm>
            <a:off x="761107" y="6063382"/>
            <a:ext cx="40989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dirty="0">
                <a:solidFill>
                  <a:srgbClr val="FF0000"/>
                </a:solidFill>
              </a:rPr>
              <a:t>“Lighting the way inside cell”</a:t>
            </a:r>
            <a:endParaRPr lang="zh-CN" altLang="en-US" dirty="0">
              <a:solidFill>
                <a:srgbClr val="FF0000"/>
              </a:solidFill>
            </a:endParaRP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Rectangle 6"/>
          <p:cNvSpPr>
            <a:spLocks noChangeArrowheads="1"/>
          </p:cNvSpPr>
          <p:nvPr/>
        </p:nvSpPr>
        <p:spPr bwMode="auto">
          <a:xfrm>
            <a:off x="899592" y="122531"/>
            <a:ext cx="7056784" cy="762000"/>
          </a:xfrm>
          <a:prstGeom prst="rect">
            <a:avLst/>
          </a:prstGeom>
          <a:noFill/>
          <a:ln w="9525">
            <a:noFill/>
            <a:miter lim="800000"/>
            <a:headEnd/>
            <a:tailEnd/>
          </a:ln>
        </p:spPr>
        <p:txBody>
          <a:bodyPr anchor="ctr"/>
          <a:lstStyle/>
          <a:p>
            <a:pPr algn="ctr">
              <a:defRPr/>
            </a:pPr>
            <a:r>
              <a:rPr lang="en-US" altLang="zh-Hans" sz="3200" dirty="0">
                <a:solidFill>
                  <a:srgbClr val="3333CC">
                    <a:lumMod val="50000"/>
                  </a:srgbClr>
                </a:solidFill>
                <a:latin typeface="Arial" panose="020B0604020202020204" pitchFamily="34" charset="0"/>
                <a:ea typeface="黑体"/>
                <a:cs typeface="Arial" panose="020B0604020202020204" pitchFamily="34" charset="0"/>
              </a:rPr>
              <a:t>9</a:t>
            </a:r>
            <a:r>
              <a:rPr lang="en-US" altLang="zh-CN" sz="3200" dirty="0">
                <a:solidFill>
                  <a:srgbClr val="3333CC">
                    <a:lumMod val="50000"/>
                  </a:srgbClr>
                </a:solidFill>
                <a:latin typeface="Arial" panose="020B0604020202020204" pitchFamily="34" charset="0"/>
                <a:ea typeface="黑体"/>
                <a:cs typeface="Arial" panose="020B0604020202020204" pitchFamily="34" charset="0"/>
              </a:rPr>
              <a:t>.7 </a:t>
            </a:r>
            <a:r>
              <a:rPr lang="zh-CN" altLang="en-US" sz="3200" dirty="0">
                <a:solidFill>
                  <a:srgbClr val="3333CC">
                    <a:lumMod val="50000"/>
                  </a:srgbClr>
                </a:solidFill>
                <a:latin typeface="Arial" panose="020B0604020202020204" pitchFamily="34" charset="0"/>
                <a:ea typeface="黑体"/>
                <a:cs typeface="Arial" panose="020B0604020202020204" pitchFamily="34" charset="0"/>
              </a:rPr>
              <a:t>分子发光基本原理与光化学</a:t>
            </a:r>
            <a:endParaRPr lang="zh-CN" altLang="en-US" sz="3200" dirty="0">
              <a:solidFill>
                <a:srgbClr val="FF0000"/>
              </a:solidFill>
              <a:latin typeface="Arial" panose="020B0604020202020204" pitchFamily="34" charset="0"/>
              <a:ea typeface="黑体"/>
              <a:cs typeface="Arial" panose="020B0604020202020204" pitchFamily="34" charset="0"/>
            </a:endParaRPr>
          </a:p>
        </p:txBody>
      </p:sp>
      <p:sp>
        <p:nvSpPr>
          <p:cNvPr id="2" name="文本框 1">
            <a:extLst>
              <a:ext uri="{FF2B5EF4-FFF2-40B4-BE49-F238E27FC236}">
                <a16:creationId xmlns:a16="http://schemas.microsoft.com/office/drawing/2014/main" id="{3FD0FA59-3E04-28D8-EB35-15EF02903842}"/>
              </a:ext>
            </a:extLst>
          </p:cNvPr>
          <p:cNvSpPr txBox="1"/>
          <p:nvPr/>
        </p:nvSpPr>
        <p:spPr>
          <a:xfrm>
            <a:off x="7811863" y="179929"/>
            <a:ext cx="1008609" cy="584775"/>
          </a:xfrm>
          <a:prstGeom prst="rect">
            <a:avLst/>
          </a:prstGeom>
          <a:noFill/>
          <a:ln w="19050">
            <a:solidFill>
              <a:srgbClr val="C00000"/>
            </a:solidFill>
          </a:ln>
        </p:spPr>
        <p:txBody>
          <a:bodyPr wrap="none" rtlCol="0">
            <a:spAutoFit/>
          </a:bodyPr>
          <a:lstStyle/>
          <a:p>
            <a:r>
              <a:rPr lang="zh-CN" altLang="en-US" sz="3200" dirty="0">
                <a:solidFill>
                  <a:srgbClr val="C00000"/>
                </a:solidFill>
                <a:latin typeface="+mj-ea"/>
                <a:ea typeface="+mj-ea"/>
              </a:rPr>
              <a:t>了解</a:t>
            </a:r>
            <a:endParaRPr kumimoji="1" lang="zh-CN" altLang="en-US" sz="3200" dirty="0">
              <a:solidFill>
                <a:srgbClr val="C00000"/>
              </a:solidFill>
              <a:latin typeface="+mj-ea"/>
              <a:ea typeface="+mj-ea"/>
            </a:endParaRPr>
          </a:p>
        </p:txBody>
      </p:sp>
    </p:spTree>
    <p:extLst>
      <p:ext uri="{BB962C8B-B14F-4D97-AF65-F5344CB8AC3E}">
        <p14:creationId xmlns:p14="http://schemas.microsoft.com/office/powerpoint/2010/main" val="35030380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63D9B9C1-A8CF-4C2E-8798-F78461EB0267}" type="slidenum">
              <a:rPr lang="zh-CN" altLang="en-US" sz="1400" smtClean="0"/>
              <a:pPr eaLnBrk="1" hangingPunct="1"/>
              <a:t>53</a:t>
            </a:fld>
            <a:endParaRPr lang="en-US" altLang="zh-CN" sz="1400"/>
          </a:p>
        </p:txBody>
      </p:sp>
      <p:pic>
        <p:nvPicPr>
          <p:cNvPr id="99331" name="Picture 10" descr="20081013954408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412" y="922497"/>
            <a:ext cx="4444801" cy="3539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332" name="Text Box 11"/>
          <p:cNvSpPr txBox="1">
            <a:spLocks noChangeArrowheads="1"/>
          </p:cNvSpPr>
          <p:nvPr/>
        </p:nvSpPr>
        <p:spPr bwMode="auto">
          <a:xfrm>
            <a:off x="1000125" y="4000500"/>
            <a:ext cx="25717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lang="zh-CN" altLang="en-US">
                <a:solidFill>
                  <a:schemeClr val="bg1"/>
                </a:solidFill>
                <a:latin typeface="黑体" pitchFamily="2" charset="-122"/>
                <a:ea typeface="黑体" pitchFamily="2" charset="-122"/>
              </a:rPr>
              <a:t>水晶水母</a:t>
            </a:r>
          </a:p>
        </p:txBody>
      </p:sp>
      <p:pic>
        <p:nvPicPr>
          <p:cNvPr id="99333" name="Picture 7" descr="GFP在植物研究中的应用">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3515" y="15240"/>
            <a:ext cx="3857625" cy="250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4" name="Picture 5" descr="8b464ce48f731c3689dea4ff87ce28f2"/>
          <p:cNvPicPr>
            <a:picLocks noChangeAspect="1" noChangeArrowheads="1"/>
          </p:cNvPicPr>
          <p:nvPr/>
        </p:nvPicPr>
        <p:blipFill>
          <a:blip r:embed="rId5">
            <a:extLst>
              <a:ext uri="{28A0092B-C50C-407E-A947-70E740481C1C}">
                <a14:useLocalDpi xmlns:a14="http://schemas.microsoft.com/office/drawing/2010/main" val="0"/>
              </a:ext>
            </a:extLst>
          </a:blip>
          <a:srcRect b="5133"/>
          <a:stretch>
            <a:fillRect/>
          </a:stretch>
        </p:blipFill>
        <p:spPr bwMode="auto">
          <a:xfrm>
            <a:off x="2627784" y="4834275"/>
            <a:ext cx="2654300" cy="178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5" name="Picture 5" descr="9b824e984408652a8f2d98bc43c757f5"/>
          <p:cNvPicPr>
            <a:picLocks noChangeAspect="1" noChangeArrowheads="1"/>
          </p:cNvPicPr>
          <p:nvPr/>
        </p:nvPicPr>
        <p:blipFill>
          <a:blip r:embed="rId6">
            <a:extLst>
              <a:ext uri="{28A0092B-C50C-407E-A947-70E740481C1C}">
                <a14:useLocalDpi xmlns:a14="http://schemas.microsoft.com/office/drawing/2010/main" val="0"/>
              </a:ext>
            </a:extLst>
          </a:blip>
          <a:srcRect b="7211"/>
          <a:stretch>
            <a:fillRect/>
          </a:stretch>
        </p:blipFill>
        <p:spPr bwMode="auto">
          <a:xfrm>
            <a:off x="0" y="4821569"/>
            <a:ext cx="2690813" cy="180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6" name="Picture 5" descr="W02008101335344863116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1135" y="2492693"/>
            <a:ext cx="38576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9337" name="Picture 5" descr="101ab2ca7d8841c753b9a223b4ccd939"/>
          <p:cNvPicPr>
            <a:picLocks noChangeAspect="1" noChangeArrowheads="1"/>
          </p:cNvPicPr>
          <p:nvPr/>
        </p:nvPicPr>
        <p:blipFill>
          <a:blip r:embed="rId8">
            <a:extLst>
              <a:ext uri="{28A0092B-C50C-407E-A947-70E740481C1C}">
                <a14:useLocalDpi xmlns:a14="http://schemas.microsoft.com/office/drawing/2010/main" val="0"/>
              </a:ext>
            </a:extLst>
          </a:blip>
          <a:srcRect l="8636" t="15228" r="2727" b="4822"/>
          <a:stretch>
            <a:fillRect/>
          </a:stretch>
        </p:blipFill>
        <p:spPr bwMode="auto">
          <a:xfrm>
            <a:off x="5262691" y="4454842"/>
            <a:ext cx="3857625" cy="2387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37015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9E5D1C9C-6D3F-4AAB-A57E-4CCE8DF888E8}" type="slidenum">
              <a:rPr lang="zh-CN" altLang="en-US" sz="1400" smtClean="0"/>
              <a:pPr eaLnBrk="1" hangingPunct="1"/>
              <a:t>54</a:t>
            </a:fld>
            <a:endParaRPr lang="en-US" altLang="zh-CN" sz="1400"/>
          </a:p>
        </p:txBody>
      </p:sp>
      <p:sp>
        <p:nvSpPr>
          <p:cNvPr id="4" name="Rectangle 3"/>
          <p:cNvSpPr txBox="1">
            <a:spLocks noChangeArrowheads="1"/>
          </p:cNvSpPr>
          <p:nvPr/>
        </p:nvSpPr>
        <p:spPr>
          <a:xfrm>
            <a:off x="251520" y="1268760"/>
            <a:ext cx="8640960" cy="1224135"/>
          </a:xfrm>
          <a:prstGeom prst="rect">
            <a:avLst/>
          </a:prstGeom>
        </p:spPr>
        <p:txBody>
          <a:bodyPr/>
          <a:lstStyle/>
          <a:p>
            <a:pPr eaLnBrk="0" hangingPunct="0">
              <a:lnSpc>
                <a:spcPct val="150000"/>
              </a:lnSpc>
              <a:spcBef>
                <a:spcPct val="20000"/>
              </a:spcBef>
              <a:defRPr/>
            </a:pPr>
            <a:r>
              <a:rPr lang="zh-CN" altLang="en-US" kern="0" dirty="0">
                <a:solidFill>
                  <a:srgbClr val="002060"/>
                </a:solidFill>
                <a:latin typeface="+mj-ea"/>
                <a:ea typeface="+mj-ea"/>
              </a:rPr>
              <a:t>经典物理学和近代物理学的研究证明，光具有二重性，即既可看成是显示波动性的电磁波，也可看成显示微粒性的光量子。</a:t>
            </a:r>
          </a:p>
        </p:txBody>
      </p:sp>
      <p:sp>
        <p:nvSpPr>
          <p:cNvPr id="5" name="Rectangle 3"/>
          <p:cNvSpPr txBox="1">
            <a:spLocks noChangeArrowheads="1"/>
          </p:cNvSpPr>
          <p:nvPr/>
        </p:nvSpPr>
        <p:spPr>
          <a:xfrm>
            <a:off x="107504" y="2780928"/>
            <a:ext cx="8857555" cy="3096344"/>
          </a:xfrm>
          <a:prstGeom prst="rect">
            <a:avLst/>
          </a:prstGeom>
        </p:spPr>
        <p:txBody>
          <a:bodyPr/>
          <a:lstStyle/>
          <a:p>
            <a:pPr marL="342900" indent="-342900" algn="just" eaLnBrk="0" hangingPunct="0">
              <a:lnSpc>
                <a:spcPct val="150000"/>
              </a:lnSpc>
              <a:spcBef>
                <a:spcPct val="20000"/>
              </a:spcBef>
              <a:buFontTx/>
              <a:buChar char="•"/>
              <a:defRPr/>
            </a:pPr>
            <a:r>
              <a:rPr lang="zh-CN" altLang="en-US" kern="0" dirty="0">
                <a:solidFill>
                  <a:srgbClr val="FF0000"/>
                </a:solidFill>
                <a:latin typeface="+mn-lt"/>
                <a:ea typeface="+mj-ea"/>
              </a:rPr>
              <a:t>赫兹</a:t>
            </a:r>
            <a:r>
              <a:rPr lang="zh-CN" altLang="en-US" kern="0" dirty="0">
                <a:solidFill>
                  <a:srgbClr val="002060"/>
                </a:solidFill>
                <a:latin typeface="+mn-lt"/>
                <a:ea typeface="+mj-ea"/>
              </a:rPr>
              <a:t>发现光电子发射：发射的光电子数与入射光强成比例，但光电子动能与入射光强无关，仅与入射光的频率成正比。</a:t>
            </a:r>
          </a:p>
          <a:p>
            <a:pPr marL="342900" indent="-342900" algn="just" eaLnBrk="0" hangingPunct="0">
              <a:lnSpc>
                <a:spcPct val="150000"/>
              </a:lnSpc>
              <a:spcBef>
                <a:spcPct val="20000"/>
              </a:spcBef>
              <a:buFontTx/>
              <a:buChar char="•"/>
              <a:defRPr/>
            </a:pPr>
            <a:r>
              <a:rPr lang="en-US" altLang="zh-CN" kern="0" dirty="0">
                <a:solidFill>
                  <a:srgbClr val="FF0000"/>
                </a:solidFill>
                <a:latin typeface="+mn-lt"/>
                <a:ea typeface="+mj-ea"/>
              </a:rPr>
              <a:t>1905</a:t>
            </a:r>
            <a:r>
              <a:rPr lang="zh-CN" altLang="en-US" kern="0" dirty="0">
                <a:solidFill>
                  <a:srgbClr val="FF0000"/>
                </a:solidFill>
                <a:latin typeface="+mn-lt"/>
                <a:ea typeface="+mj-ea"/>
              </a:rPr>
              <a:t>年爱因斯坦：</a:t>
            </a:r>
            <a:r>
              <a:rPr lang="zh-CN" altLang="en-US" kern="0" dirty="0">
                <a:solidFill>
                  <a:srgbClr val="002060"/>
                </a:solidFill>
                <a:latin typeface="+mn-lt"/>
                <a:ea typeface="+mj-ea"/>
              </a:rPr>
              <a:t>发展了普朗克的量子论，指出辐射场也是量子化的，它的吸收量也只能以量子</a:t>
            </a:r>
            <a:r>
              <a:rPr lang="en-US" altLang="zh-CN" kern="0" dirty="0" err="1">
                <a:solidFill>
                  <a:srgbClr val="002060"/>
                </a:solidFill>
                <a:latin typeface="+mn-lt"/>
                <a:ea typeface="+mj-ea"/>
              </a:rPr>
              <a:t>hν</a:t>
            </a:r>
            <a:r>
              <a:rPr lang="en-US" altLang="zh-CN" kern="0" dirty="0">
                <a:solidFill>
                  <a:srgbClr val="002060"/>
                </a:solidFill>
                <a:latin typeface="+mn-lt"/>
                <a:ea typeface="+mj-ea"/>
              </a:rPr>
              <a:t>(</a:t>
            </a:r>
            <a:r>
              <a:rPr lang="zh-CN" altLang="en-US" kern="0" dirty="0">
                <a:solidFill>
                  <a:srgbClr val="002060"/>
                </a:solidFill>
                <a:latin typeface="+mn-lt"/>
                <a:ea typeface="+mj-ea"/>
              </a:rPr>
              <a:t>光子</a:t>
            </a:r>
            <a:r>
              <a:rPr lang="en-US" altLang="zh-CN" kern="0" dirty="0">
                <a:solidFill>
                  <a:srgbClr val="002060"/>
                </a:solidFill>
                <a:latin typeface="+mn-lt"/>
                <a:ea typeface="+mj-ea"/>
              </a:rPr>
              <a:t>)</a:t>
            </a:r>
            <a:r>
              <a:rPr lang="zh-CN" altLang="en-US" kern="0" dirty="0">
                <a:solidFill>
                  <a:srgbClr val="002060"/>
                </a:solidFill>
                <a:latin typeface="+mn-lt"/>
                <a:ea typeface="+mj-ea"/>
              </a:rPr>
              <a:t>来进行，并由此给出了光电效应方程。</a:t>
            </a:r>
            <a:r>
              <a:rPr lang="en-US" dirty="0">
                <a:latin typeface="+mn-lt"/>
                <a:ea typeface="宋体" charset="-122"/>
              </a:rPr>
              <a:t> </a:t>
            </a:r>
            <a:r>
              <a:rPr lang="en-US" i="1" dirty="0">
                <a:latin typeface="+mn-lt"/>
                <a:ea typeface="宋体" charset="-122"/>
              </a:rPr>
              <a:t>h</a:t>
            </a:r>
            <a:r>
              <a:rPr lang="el-GR" i="1" dirty="0">
                <a:latin typeface="+mn-lt"/>
                <a:ea typeface="宋体" charset="-122"/>
              </a:rPr>
              <a:t>ν</a:t>
            </a:r>
            <a:r>
              <a:rPr lang="en-US" dirty="0">
                <a:latin typeface="+mn-lt"/>
                <a:ea typeface="宋体" charset="-122"/>
              </a:rPr>
              <a:t> = </a:t>
            </a:r>
            <a:r>
              <a:rPr lang="en-US" dirty="0" err="1">
                <a:latin typeface="+mn-lt"/>
                <a:ea typeface="宋体" charset="-122"/>
              </a:rPr>
              <a:t>E</a:t>
            </a:r>
            <a:r>
              <a:rPr lang="en-US" baseline="-25000" dirty="0" err="1">
                <a:latin typeface="+mn-lt"/>
                <a:ea typeface="宋体" charset="-122"/>
              </a:rPr>
              <a:t>k</a:t>
            </a:r>
            <a:r>
              <a:rPr lang="el-GR" i="1" dirty="0">
                <a:latin typeface="+mn-lt"/>
                <a:ea typeface="宋体" charset="-122"/>
              </a:rPr>
              <a:t> </a:t>
            </a:r>
            <a:r>
              <a:rPr lang="en-US" altLang="zh-CN" i="1" dirty="0">
                <a:latin typeface="+mn-lt"/>
                <a:ea typeface="宋体" charset="-122"/>
              </a:rPr>
              <a:t>+</a:t>
            </a:r>
            <a:r>
              <a:rPr lang="el-GR" i="1" dirty="0">
                <a:latin typeface="+mn-lt"/>
                <a:ea typeface="宋体" charset="-122"/>
              </a:rPr>
              <a:t> </a:t>
            </a:r>
            <a:r>
              <a:rPr lang="en-US" dirty="0">
                <a:latin typeface="+mn-lt"/>
                <a:ea typeface="宋体" charset="-122"/>
              </a:rPr>
              <a:t>W</a:t>
            </a:r>
            <a:endParaRPr lang="zh-CN" altLang="en-US" kern="0" dirty="0">
              <a:solidFill>
                <a:srgbClr val="002060"/>
              </a:solidFill>
              <a:latin typeface="+mn-lt"/>
              <a:ea typeface="+mj-ea"/>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a:spLocks noChangeArrowheads="1"/>
          </p:cNvSpPr>
          <p:nvPr/>
        </p:nvSpPr>
        <p:spPr bwMode="auto">
          <a:xfrm>
            <a:off x="1475656"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光的基本性质</a:t>
            </a:r>
          </a:p>
        </p:txBody>
      </p:sp>
    </p:spTree>
    <p:extLst>
      <p:ext uri="{BB962C8B-B14F-4D97-AF65-F5344CB8AC3E}">
        <p14:creationId xmlns:p14="http://schemas.microsoft.com/office/powerpoint/2010/main" val="5634456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9D5AF59-3660-4ACD-B73E-782E4B7F7D22}" type="slidenum">
              <a:rPr lang="zh-CN" altLang="en-US" sz="1400" smtClean="0"/>
              <a:pPr eaLnBrk="1" hangingPunct="1"/>
              <a:t>55</a:t>
            </a:fld>
            <a:endParaRPr lang="en-US" altLang="zh-CN" sz="1400"/>
          </a:p>
        </p:txBody>
      </p:sp>
      <p:sp>
        <p:nvSpPr>
          <p:cNvPr id="3" name="Rectangle 2"/>
          <p:cNvSpPr txBox="1">
            <a:spLocks noChangeArrowheads="1"/>
          </p:cNvSpPr>
          <p:nvPr/>
        </p:nvSpPr>
        <p:spPr>
          <a:xfrm>
            <a:off x="251520" y="1207219"/>
            <a:ext cx="2446337" cy="709613"/>
          </a:xfrm>
          <a:prstGeom prst="rect">
            <a:avLst/>
          </a:prstGeom>
        </p:spPr>
        <p:txBody>
          <a:bodyPr/>
          <a:lstStyle/>
          <a:p>
            <a:pPr eaLnBrk="0" hangingPunct="0">
              <a:defRPr/>
            </a:pPr>
            <a:r>
              <a:rPr lang="zh-CN" altLang="en-US" sz="2800" kern="0" dirty="0">
                <a:solidFill>
                  <a:srgbClr val="002060"/>
                </a:solidFill>
                <a:latin typeface="+mj-lt"/>
                <a:ea typeface="+mj-ea"/>
                <a:cs typeface="+mj-cs"/>
              </a:rPr>
              <a:t>光子能量单位</a:t>
            </a:r>
          </a:p>
        </p:txBody>
      </p:sp>
      <p:sp>
        <p:nvSpPr>
          <p:cNvPr id="4" name="Rectangle 3"/>
          <p:cNvSpPr txBox="1">
            <a:spLocks noChangeArrowheads="1"/>
          </p:cNvSpPr>
          <p:nvPr/>
        </p:nvSpPr>
        <p:spPr>
          <a:xfrm>
            <a:off x="107379" y="1844824"/>
            <a:ext cx="9001125" cy="2359149"/>
          </a:xfrm>
          <a:prstGeom prst="rect">
            <a:avLst/>
          </a:prstGeom>
        </p:spPr>
        <p:txBody>
          <a:bodyPr/>
          <a:lstStyle/>
          <a:p>
            <a:pPr marL="342900" indent="-342900" algn="just" eaLnBrk="0" hangingPunct="0">
              <a:lnSpc>
                <a:spcPct val="150000"/>
              </a:lnSpc>
              <a:spcBef>
                <a:spcPct val="20000"/>
              </a:spcBef>
              <a:buFontTx/>
              <a:buChar char="•"/>
              <a:defRPr/>
            </a:pPr>
            <a:r>
              <a:rPr lang="zh-CN" altLang="en-US" kern="0" dirty="0">
                <a:solidFill>
                  <a:srgbClr val="002060"/>
                </a:solidFill>
                <a:latin typeface="+mn-lt"/>
                <a:ea typeface="+mn-ea"/>
              </a:rPr>
              <a:t>波数：每厘米长度内波的数目称波数，</a:t>
            </a:r>
            <a:r>
              <a:rPr lang="en-US" dirty="0">
                <a:ea typeface="宋体" charset="-122"/>
              </a:rPr>
              <a:t> </a:t>
            </a:r>
            <a:r>
              <a:rPr lang="en-US" altLang="zh-CN" dirty="0">
                <a:ea typeface="宋体" charset="-122"/>
              </a:rPr>
              <a:t>n</a:t>
            </a:r>
            <a:r>
              <a:rPr lang="en-US" dirty="0">
                <a:ea typeface="宋体" charset="-122"/>
              </a:rPr>
              <a:t>=1/</a:t>
            </a:r>
            <a:r>
              <a:rPr lang="el-GR" dirty="0">
                <a:ea typeface="宋体" charset="-122"/>
              </a:rPr>
              <a:t>λ </a:t>
            </a:r>
            <a:r>
              <a:rPr lang="zh-CN" altLang="en-US" kern="0" dirty="0">
                <a:solidFill>
                  <a:srgbClr val="002060"/>
                </a:solidFill>
                <a:latin typeface="+mn-lt"/>
                <a:ea typeface="+mn-ea"/>
              </a:rPr>
              <a:t>。</a:t>
            </a:r>
          </a:p>
          <a:p>
            <a:pPr marL="342900" indent="-342900" algn="just" eaLnBrk="0" hangingPunct="0">
              <a:lnSpc>
                <a:spcPct val="150000"/>
              </a:lnSpc>
              <a:spcBef>
                <a:spcPct val="20000"/>
              </a:spcBef>
              <a:buFontTx/>
              <a:buChar char="•"/>
              <a:defRPr/>
            </a:pPr>
            <a:r>
              <a:rPr lang="zh-CN" altLang="en-US" kern="0" dirty="0">
                <a:solidFill>
                  <a:srgbClr val="002060"/>
                </a:solidFill>
                <a:latin typeface="+mn-lt"/>
                <a:ea typeface="+mn-ea"/>
              </a:rPr>
              <a:t>电子伏特：一个电子伏特表示一个电子在一伏特电位降的场中所获能量</a:t>
            </a:r>
            <a:r>
              <a:rPr lang="en-US" altLang="zh-CN" kern="0" dirty="0">
                <a:solidFill>
                  <a:srgbClr val="002060"/>
                </a:solidFill>
                <a:latin typeface="+mn-lt"/>
                <a:ea typeface="+mn-ea"/>
              </a:rPr>
              <a:t>, 1 </a:t>
            </a:r>
            <a:r>
              <a:rPr lang="en-US" altLang="zh-CN" kern="0" dirty="0" err="1">
                <a:solidFill>
                  <a:srgbClr val="002060"/>
                </a:solidFill>
                <a:latin typeface="+mn-lt"/>
                <a:ea typeface="+mn-ea"/>
              </a:rPr>
              <a:t>ev</a:t>
            </a:r>
            <a:r>
              <a:rPr lang="en-US" altLang="zh-CN" kern="0" dirty="0">
                <a:solidFill>
                  <a:srgbClr val="002060"/>
                </a:solidFill>
                <a:latin typeface="+mn-lt"/>
                <a:ea typeface="+mn-ea"/>
              </a:rPr>
              <a:t> = 8066cm</a:t>
            </a:r>
            <a:r>
              <a:rPr lang="en-US" altLang="zh-CN" kern="0" baseline="30000" dirty="0">
                <a:solidFill>
                  <a:srgbClr val="002060"/>
                </a:solidFill>
                <a:latin typeface="+mn-lt"/>
                <a:ea typeface="+mn-ea"/>
              </a:rPr>
              <a:t>-1 </a:t>
            </a:r>
            <a:r>
              <a:rPr lang="en-US" altLang="zh-CN" kern="0" dirty="0">
                <a:solidFill>
                  <a:srgbClr val="002060"/>
                </a:solidFill>
                <a:latin typeface="+mn-lt"/>
                <a:ea typeface="+mn-ea"/>
              </a:rPr>
              <a:t>≈ 23 kcal·m</a:t>
            </a:r>
            <a:r>
              <a:rPr lang="en-US" altLang="zh-CN" kern="0" baseline="30000" dirty="0">
                <a:solidFill>
                  <a:srgbClr val="002060"/>
                </a:solidFill>
                <a:latin typeface="+mn-lt"/>
                <a:ea typeface="+mn-ea"/>
              </a:rPr>
              <a:t>-1 </a:t>
            </a:r>
            <a:r>
              <a:rPr lang="en-US" altLang="zh-CN" kern="0" dirty="0">
                <a:solidFill>
                  <a:srgbClr val="002060"/>
                </a:solidFill>
                <a:latin typeface="+mn-lt"/>
                <a:ea typeface="+mn-ea"/>
              </a:rPr>
              <a:t>≈ 97kJ·mol</a:t>
            </a:r>
            <a:r>
              <a:rPr lang="en-US" altLang="zh-CN" kern="0" baseline="30000" dirty="0">
                <a:solidFill>
                  <a:srgbClr val="002060"/>
                </a:solidFill>
                <a:latin typeface="+mn-lt"/>
                <a:ea typeface="+mn-ea"/>
              </a:rPr>
              <a:t>-1</a:t>
            </a:r>
          </a:p>
          <a:p>
            <a:pPr marL="342900" indent="-342900" algn="just" eaLnBrk="0" hangingPunct="0">
              <a:lnSpc>
                <a:spcPct val="150000"/>
              </a:lnSpc>
              <a:spcBef>
                <a:spcPct val="20000"/>
              </a:spcBef>
              <a:buFontTx/>
              <a:buChar char="•"/>
              <a:defRPr/>
            </a:pPr>
            <a:r>
              <a:rPr lang="en-US" altLang="zh-CN" kern="0" dirty="0">
                <a:solidFill>
                  <a:srgbClr val="002060"/>
                </a:solidFill>
                <a:latin typeface="+mn-lt"/>
                <a:ea typeface="+mn-ea"/>
              </a:rPr>
              <a:t>1</a:t>
            </a:r>
            <a:r>
              <a:rPr lang="zh-CN" altLang="en-US" kern="0" dirty="0">
                <a:solidFill>
                  <a:srgbClr val="002060"/>
                </a:solidFill>
                <a:latin typeface="+mn-lt"/>
                <a:ea typeface="+mn-ea"/>
              </a:rPr>
              <a:t>光子</a:t>
            </a:r>
            <a:r>
              <a:rPr lang="en-US" altLang="zh-CN" kern="0" dirty="0">
                <a:solidFill>
                  <a:srgbClr val="002060"/>
                </a:solidFill>
                <a:latin typeface="+mn-lt"/>
                <a:ea typeface="+mn-ea"/>
              </a:rPr>
              <a:t>/</a:t>
            </a:r>
            <a:r>
              <a:rPr lang="zh-CN" altLang="en-US" kern="0" dirty="0">
                <a:solidFill>
                  <a:srgbClr val="002060"/>
                </a:solidFill>
                <a:latin typeface="+mn-lt"/>
                <a:ea typeface="+mn-ea"/>
              </a:rPr>
              <a:t>秒</a:t>
            </a:r>
            <a:r>
              <a:rPr lang="en-US" altLang="zh-CN" kern="0" dirty="0">
                <a:solidFill>
                  <a:srgbClr val="002060"/>
                </a:solidFill>
                <a:latin typeface="+mn-lt"/>
                <a:ea typeface="+mn-ea"/>
              </a:rPr>
              <a:t>=12389.52/ λ</a:t>
            </a:r>
            <a:r>
              <a:rPr lang="zh-CN" altLang="en-US" kern="0" dirty="0">
                <a:solidFill>
                  <a:srgbClr val="002060"/>
                </a:solidFill>
                <a:latin typeface="+mn-lt"/>
                <a:ea typeface="+mn-ea"/>
              </a:rPr>
              <a:t>电子伏特，其中波长</a:t>
            </a:r>
            <a:r>
              <a:rPr lang="en-US" altLang="zh-CN" kern="0" dirty="0">
                <a:solidFill>
                  <a:srgbClr val="002060"/>
                </a:solidFill>
                <a:latin typeface="+mn-lt"/>
                <a:ea typeface="+mn-ea"/>
              </a:rPr>
              <a:t>λ</a:t>
            </a:r>
            <a:r>
              <a:rPr lang="zh-CN" altLang="en-US" kern="0" dirty="0">
                <a:solidFill>
                  <a:srgbClr val="002060"/>
                </a:solidFill>
                <a:latin typeface="+mn-lt"/>
                <a:ea typeface="+mn-ea"/>
              </a:rPr>
              <a:t>的单位为电子伏特。</a:t>
            </a:r>
          </a:p>
        </p:txBody>
      </p:sp>
      <p:sp>
        <p:nvSpPr>
          <p:cNvPr id="5" name="Rectangle 3"/>
          <p:cNvSpPr txBox="1">
            <a:spLocks noChangeArrowheads="1"/>
          </p:cNvSpPr>
          <p:nvPr/>
        </p:nvSpPr>
        <p:spPr>
          <a:xfrm>
            <a:off x="922288" y="4437112"/>
            <a:ext cx="7250112" cy="2339280"/>
          </a:xfrm>
          <a:prstGeom prst="rect">
            <a:avLst/>
          </a:prstGeom>
        </p:spPr>
        <p:txBody>
          <a:bodyPr/>
          <a:lstStyle/>
          <a:p>
            <a:pPr marL="342900" indent="-342900" algn="ctr" eaLnBrk="0" hangingPunct="0">
              <a:lnSpc>
                <a:spcPct val="110000"/>
              </a:lnSpc>
              <a:spcBef>
                <a:spcPct val="60000"/>
              </a:spcBef>
              <a:defRPr/>
            </a:pPr>
            <a:r>
              <a:rPr lang="en-US" altLang="zh-CN" kern="0" dirty="0">
                <a:solidFill>
                  <a:srgbClr val="A50021"/>
                </a:solidFill>
                <a:latin typeface="+mn-lt"/>
                <a:ea typeface="+mn-ea"/>
              </a:rPr>
              <a:t>1mol</a:t>
            </a:r>
            <a:r>
              <a:rPr lang="zh-CN" altLang="en-US" kern="0" dirty="0">
                <a:solidFill>
                  <a:srgbClr val="A50021"/>
                </a:solidFill>
                <a:latin typeface="+mn-lt"/>
                <a:ea typeface="+mn-ea"/>
              </a:rPr>
              <a:t>光子的能量</a:t>
            </a:r>
          </a:p>
          <a:p>
            <a:pPr marL="342900" indent="-342900" eaLnBrk="0" hangingPunct="0">
              <a:lnSpc>
                <a:spcPct val="110000"/>
              </a:lnSpc>
              <a:spcBef>
                <a:spcPct val="60000"/>
              </a:spcBef>
              <a:defRPr/>
            </a:pPr>
            <a:r>
              <a:rPr lang="zh-CN" altLang="en-US" kern="0" dirty="0">
                <a:solidFill>
                  <a:srgbClr val="A50021"/>
                </a:solidFill>
                <a:latin typeface="+mn-lt"/>
                <a:ea typeface="+mn-ea"/>
                <a:sym typeface="Symbol" pitchFamily="18" charset="2"/>
              </a:rPr>
              <a:t>	</a:t>
            </a:r>
            <a:r>
              <a:rPr lang="en-US" altLang="zh-CN" kern="0" dirty="0">
                <a:solidFill>
                  <a:srgbClr val="A50021"/>
                </a:solidFill>
                <a:latin typeface="+mn-lt"/>
                <a:ea typeface="+mn-ea"/>
                <a:sym typeface="Symbol" pitchFamily="18" charset="2"/>
              </a:rPr>
              <a:t>/nm		  200        400        700        1000</a:t>
            </a:r>
          </a:p>
          <a:p>
            <a:pPr marL="342900" indent="-342900" eaLnBrk="0" hangingPunct="0">
              <a:lnSpc>
                <a:spcPct val="110000"/>
              </a:lnSpc>
              <a:spcBef>
                <a:spcPct val="60000"/>
              </a:spcBef>
              <a:defRPr/>
            </a:pPr>
            <a:r>
              <a:rPr lang="en-US" altLang="zh-CN" kern="0" dirty="0">
                <a:solidFill>
                  <a:srgbClr val="A50021"/>
                </a:solidFill>
                <a:latin typeface="+mn-lt"/>
                <a:ea typeface="+mn-ea"/>
                <a:sym typeface="Symbol" pitchFamily="18" charset="2"/>
              </a:rPr>
              <a:t>    E/</a:t>
            </a:r>
            <a:r>
              <a:rPr lang="en-US" altLang="zh-CN" kern="0" dirty="0" err="1">
                <a:solidFill>
                  <a:srgbClr val="A50021"/>
                </a:solidFill>
                <a:latin typeface="+mn-lt"/>
                <a:ea typeface="+mn-ea"/>
                <a:sym typeface="Symbol" pitchFamily="18" charset="2"/>
              </a:rPr>
              <a:t>eV</a:t>
            </a:r>
            <a:r>
              <a:rPr lang="en-US" altLang="zh-CN" kern="0" dirty="0">
                <a:solidFill>
                  <a:srgbClr val="A50021"/>
                </a:solidFill>
                <a:latin typeface="+mn-lt"/>
                <a:ea typeface="+mn-ea"/>
                <a:sym typeface="Symbol" pitchFamily="18" charset="2"/>
              </a:rPr>
              <a:t>		   6.2         3.1         1.8          1.2</a:t>
            </a:r>
          </a:p>
          <a:p>
            <a:pPr marL="342900" indent="-342900" eaLnBrk="0" hangingPunct="0">
              <a:lnSpc>
                <a:spcPct val="110000"/>
              </a:lnSpc>
              <a:spcBef>
                <a:spcPct val="60000"/>
              </a:spcBef>
              <a:defRPr/>
            </a:pPr>
            <a:r>
              <a:rPr lang="en-US" altLang="zh-CN" kern="0" dirty="0">
                <a:solidFill>
                  <a:srgbClr val="A50021"/>
                </a:solidFill>
                <a:latin typeface="+mn-lt"/>
                <a:ea typeface="+mn-ea"/>
                <a:sym typeface="Symbol" pitchFamily="18" charset="2"/>
              </a:rPr>
              <a:t>  N</a:t>
            </a:r>
            <a:r>
              <a:rPr lang="en-US" altLang="zh-CN" kern="0" baseline="-25000" dirty="0">
                <a:solidFill>
                  <a:srgbClr val="A50021"/>
                </a:solidFill>
                <a:latin typeface="+mn-lt"/>
                <a:ea typeface="+mn-ea"/>
                <a:sym typeface="Symbol" pitchFamily="18" charset="2"/>
              </a:rPr>
              <a:t>0</a:t>
            </a:r>
            <a:r>
              <a:rPr lang="en-US" altLang="zh-CN" kern="0" dirty="0">
                <a:solidFill>
                  <a:srgbClr val="A50021"/>
                </a:solidFill>
                <a:latin typeface="+mn-lt"/>
                <a:ea typeface="+mn-ea"/>
                <a:sym typeface="Symbol" pitchFamily="18" charset="2"/>
              </a:rPr>
              <a:t>hv/kJ.mol</a:t>
            </a:r>
            <a:r>
              <a:rPr lang="en-US" altLang="zh-CN" kern="0" baseline="30000" dirty="0">
                <a:solidFill>
                  <a:srgbClr val="A50021"/>
                </a:solidFill>
                <a:latin typeface="+mn-lt"/>
                <a:ea typeface="+mn-ea"/>
                <a:sym typeface="Symbol" pitchFamily="18" charset="2"/>
              </a:rPr>
              <a:t>-1</a:t>
            </a:r>
            <a:r>
              <a:rPr lang="en-US" altLang="zh-CN" kern="0" dirty="0">
                <a:solidFill>
                  <a:srgbClr val="A50021"/>
                </a:solidFill>
                <a:latin typeface="+mn-lt"/>
                <a:ea typeface="+mn-ea"/>
                <a:sym typeface="Symbol" pitchFamily="18" charset="2"/>
              </a:rPr>
              <a:t>	  598        297         172        121</a:t>
            </a:r>
          </a:p>
          <a:p>
            <a:pPr marL="342900" indent="-342900" eaLnBrk="0" hangingPunct="0">
              <a:lnSpc>
                <a:spcPct val="110000"/>
              </a:lnSpc>
              <a:spcBef>
                <a:spcPct val="60000"/>
              </a:spcBef>
              <a:defRPr/>
            </a:pPr>
            <a:endParaRPr lang="en-US" altLang="zh-CN" kern="0" dirty="0">
              <a:solidFill>
                <a:srgbClr val="A50021"/>
              </a:solidFill>
              <a:latin typeface="+mn-lt"/>
              <a:ea typeface="+mn-ea"/>
              <a:sym typeface="Symbol" pitchFamily="18" charset="2"/>
            </a:endParaRPr>
          </a:p>
          <a:p>
            <a:pPr marL="342900" indent="-342900" eaLnBrk="0" hangingPunct="0">
              <a:lnSpc>
                <a:spcPct val="110000"/>
              </a:lnSpc>
              <a:spcBef>
                <a:spcPct val="60000"/>
              </a:spcBef>
              <a:defRPr/>
            </a:pPr>
            <a:r>
              <a:rPr lang="en-US" altLang="zh-CN" kern="0" dirty="0">
                <a:solidFill>
                  <a:srgbClr val="A50021"/>
                </a:solidFill>
                <a:latin typeface="+mn-lt"/>
                <a:ea typeface="+mn-ea"/>
                <a:sym typeface="Symbol" pitchFamily="18" charset="2"/>
              </a:rPr>
              <a:t>	</a:t>
            </a:r>
            <a:endParaRPr lang="zh-CN" altLang="en-US" kern="0" dirty="0">
              <a:solidFill>
                <a:srgbClr val="002060"/>
              </a:solidFill>
              <a:latin typeface="+mn-lt"/>
              <a:ea typeface="楷体_GB2312" pitchFamily="49" charset="-122"/>
              <a:sym typeface="Symbol" pitchFamily="18" charset="2"/>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a:extLst>
              <a:ext uri="{FF2B5EF4-FFF2-40B4-BE49-F238E27FC236}">
                <a16:creationId xmlns:a16="http://schemas.microsoft.com/office/drawing/2014/main" id="{8871CC5C-36ED-C544-9FFC-A87EDD4567C4}"/>
              </a:ext>
            </a:extLst>
          </p:cNvPr>
          <p:cNvSpPr>
            <a:spLocks noChangeArrowheads="1"/>
          </p:cNvSpPr>
          <p:nvPr/>
        </p:nvSpPr>
        <p:spPr bwMode="auto">
          <a:xfrm>
            <a:off x="1475656"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光的基本性质</a:t>
            </a:r>
          </a:p>
        </p:txBody>
      </p:sp>
    </p:spTree>
    <p:extLst>
      <p:ext uri="{BB962C8B-B14F-4D97-AF65-F5344CB8AC3E}">
        <p14:creationId xmlns:p14="http://schemas.microsoft.com/office/powerpoint/2010/main" val="24472294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5E7DF7FB-1535-4ECE-AAB6-0196431388AD}" type="slidenum">
              <a:rPr lang="zh-CN" altLang="en-US" sz="1400" smtClean="0"/>
              <a:pPr eaLnBrk="1" hangingPunct="1"/>
              <a:t>56</a:t>
            </a:fld>
            <a:endParaRPr lang="en-US" altLang="zh-CN" sz="1400"/>
          </a:p>
        </p:txBody>
      </p:sp>
      <p:sp>
        <p:nvSpPr>
          <p:cNvPr id="102404" name="矩形 3"/>
          <p:cNvSpPr>
            <a:spLocks noChangeArrowheads="1"/>
          </p:cNvSpPr>
          <p:nvPr/>
        </p:nvSpPr>
        <p:spPr bwMode="auto">
          <a:xfrm>
            <a:off x="251520" y="932527"/>
            <a:ext cx="86793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pPr>
            <a:r>
              <a:rPr lang="zh-CN" altLang="en-US" dirty="0">
                <a:latin typeface="+mj-ea"/>
                <a:ea typeface="+mj-ea"/>
              </a:rPr>
              <a:t>由红外线经过可见光到紫外线这一频段为光学光谱区，它仅是宽广的</a:t>
            </a:r>
            <a:r>
              <a:rPr lang="zh-CN" altLang="en-US" dirty="0">
                <a:solidFill>
                  <a:srgbClr val="FF3399"/>
                </a:solidFill>
                <a:latin typeface="+mj-ea"/>
                <a:ea typeface="+mj-ea"/>
              </a:rPr>
              <a:t>电磁波谱</a:t>
            </a:r>
            <a:r>
              <a:rPr lang="zh-CN" altLang="en-US" dirty="0">
                <a:latin typeface="+mj-ea"/>
                <a:ea typeface="+mj-ea"/>
              </a:rPr>
              <a:t>的一个小频段。</a:t>
            </a:r>
          </a:p>
        </p:txBody>
      </p:sp>
      <p:pic>
        <p:nvPicPr>
          <p:cNvPr id="102405" name="Picture 4" descr="fushe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032" y="2165176"/>
            <a:ext cx="7772400"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a:extLst>
              <a:ext uri="{FF2B5EF4-FFF2-40B4-BE49-F238E27FC236}">
                <a16:creationId xmlns:a16="http://schemas.microsoft.com/office/drawing/2014/main" id="{FC1B3F66-BE78-6F42-B566-FD008625504C}"/>
              </a:ext>
            </a:extLst>
          </p:cNvPr>
          <p:cNvSpPr>
            <a:spLocks noChangeArrowheads="1"/>
          </p:cNvSpPr>
          <p:nvPr/>
        </p:nvSpPr>
        <p:spPr bwMode="auto">
          <a:xfrm>
            <a:off x="1475656"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光的基本性质</a:t>
            </a:r>
          </a:p>
        </p:txBody>
      </p:sp>
    </p:spTree>
    <p:extLst>
      <p:ext uri="{BB962C8B-B14F-4D97-AF65-F5344CB8AC3E}">
        <p14:creationId xmlns:p14="http://schemas.microsoft.com/office/powerpoint/2010/main" val="4804573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56B8157-F2BB-46A4-992A-EB6D1F2C0B57}" type="slidenum">
              <a:rPr lang="zh-CN" altLang="en-US" sz="1400" smtClean="0"/>
              <a:pPr eaLnBrk="1" hangingPunct="1"/>
              <a:t>57</a:t>
            </a:fld>
            <a:endParaRPr lang="en-US" altLang="zh-CN" sz="1400"/>
          </a:p>
        </p:txBody>
      </p:sp>
      <p:sp>
        <p:nvSpPr>
          <p:cNvPr id="5" name="Rectangle 3"/>
          <p:cNvSpPr txBox="1">
            <a:spLocks noRot="1" noChangeArrowheads="1"/>
          </p:cNvSpPr>
          <p:nvPr/>
        </p:nvSpPr>
        <p:spPr>
          <a:xfrm>
            <a:off x="142875" y="1000125"/>
            <a:ext cx="9001125" cy="2635250"/>
          </a:xfrm>
          <a:prstGeom prst="rect">
            <a:avLst/>
          </a:prstGeom>
        </p:spPr>
        <p:txBody>
          <a:bodyPr/>
          <a:lstStyle/>
          <a:p>
            <a:pPr eaLnBrk="0" hangingPunct="0">
              <a:lnSpc>
                <a:spcPct val="120000"/>
              </a:lnSpc>
              <a:spcBef>
                <a:spcPct val="20000"/>
              </a:spcBef>
              <a:buFont typeface="Wingdings" pitchFamily="2" charset="2"/>
              <a:buNone/>
              <a:defRPr/>
            </a:pPr>
            <a:r>
              <a:rPr lang="zh-CN" altLang="en-US" kern="0" dirty="0">
                <a:solidFill>
                  <a:srgbClr val="002060"/>
                </a:solidFill>
                <a:latin typeface="黑体" pitchFamily="49" charset="-122"/>
                <a:ea typeface="黑体" pitchFamily="49" charset="-122"/>
              </a:rPr>
              <a:t>分子能量</a:t>
            </a:r>
          </a:p>
          <a:p>
            <a:pPr algn="just" eaLnBrk="0" hangingPunct="0">
              <a:lnSpc>
                <a:spcPct val="120000"/>
              </a:lnSpc>
              <a:spcBef>
                <a:spcPct val="20000"/>
              </a:spcBef>
              <a:buFontTx/>
              <a:buChar char=" "/>
              <a:defRPr/>
            </a:pPr>
            <a:r>
              <a:rPr lang="zh-CN" altLang="en-US" sz="2200" kern="0" dirty="0">
                <a:solidFill>
                  <a:srgbClr val="002060"/>
                </a:solidFill>
                <a:ea typeface="+mn-ea"/>
              </a:rPr>
              <a:t>       </a:t>
            </a:r>
            <a:r>
              <a:rPr lang="zh-CN" altLang="en-US" sz="2000" kern="0" dirty="0">
                <a:solidFill>
                  <a:srgbClr val="002060"/>
                </a:solidFill>
                <a:latin typeface="+mj-ea"/>
                <a:ea typeface="+mj-ea"/>
              </a:rPr>
              <a:t>物质由分子组成，分子的运动有平动、转动、振动和分子的电子运动，分子的每一种运动状态都具有一定的能量。如果不考虑它们之间的相互作用，作为一级近似，分子的能量</a:t>
            </a:r>
            <a:r>
              <a:rPr lang="en-US" altLang="zh-CN" sz="2000" kern="0" dirty="0">
                <a:solidFill>
                  <a:srgbClr val="002060"/>
                </a:solidFill>
                <a:latin typeface="+mj-ea"/>
                <a:ea typeface="+mj-ea"/>
              </a:rPr>
              <a:t>(</a:t>
            </a:r>
            <a:r>
              <a:rPr lang="en-US" altLang="zh-CN" sz="2000" kern="0" dirty="0">
                <a:solidFill>
                  <a:srgbClr val="002060"/>
                </a:solidFill>
                <a:latin typeface="+mj-lt"/>
                <a:ea typeface="+mj-ea"/>
              </a:rPr>
              <a:t>E</a:t>
            </a:r>
            <a:r>
              <a:rPr lang="en-US" altLang="zh-CN" sz="2000" kern="0" dirty="0">
                <a:solidFill>
                  <a:srgbClr val="002060"/>
                </a:solidFill>
                <a:latin typeface="+mj-ea"/>
                <a:ea typeface="+mj-ea"/>
              </a:rPr>
              <a:t>)</a:t>
            </a:r>
            <a:r>
              <a:rPr lang="zh-CN" altLang="en-US" sz="2000" kern="0" dirty="0">
                <a:solidFill>
                  <a:srgbClr val="002060"/>
                </a:solidFill>
                <a:latin typeface="+mj-ea"/>
                <a:ea typeface="+mj-ea"/>
              </a:rPr>
              <a:t>可表示为：</a:t>
            </a:r>
          </a:p>
          <a:p>
            <a:pPr eaLnBrk="0" hangingPunct="0">
              <a:lnSpc>
                <a:spcPct val="120000"/>
              </a:lnSpc>
              <a:spcBef>
                <a:spcPct val="20000"/>
              </a:spcBef>
              <a:buFontTx/>
              <a:buChar char=" "/>
              <a:defRPr/>
            </a:pPr>
            <a:r>
              <a:rPr lang="zh-CN" altLang="en-US" sz="2200" kern="0" dirty="0">
                <a:solidFill>
                  <a:srgbClr val="002060"/>
                </a:solidFill>
                <a:ea typeface="+mn-ea"/>
              </a:rPr>
              <a:t>                                 </a:t>
            </a:r>
            <a:r>
              <a:rPr lang="en-US" altLang="zh-CN" sz="2200" kern="0" dirty="0">
                <a:solidFill>
                  <a:srgbClr val="002060"/>
                </a:solidFill>
                <a:ea typeface="+mn-ea"/>
              </a:rPr>
              <a:t>E</a:t>
            </a:r>
            <a:r>
              <a:rPr lang="zh-CN" altLang="en-US" sz="2200" kern="0" dirty="0">
                <a:solidFill>
                  <a:srgbClr val="002060"/>
                </a:solidFill>
                <a:ea typeface="+mn-ea"/>
              </a:rPr>
              <a:t>＝</a:t>
            </a:r>
            <a:r>
              <a:rPr lang="en-US" altLang="zh-CN" sz="2200" kern="0" dirty="0">
                <a:solidFill>
                  <a:srgbClr val="002060"/>
                </a:solidFill>
                <a:ea typeface="+mn-ea"/>
              </a:rPr>
              <a:t>E</a:t>
            </a:r>
            <a:r>
              <a:rPr lang="zh-CN" altLang="en-US" sz="2200" kern="0" baseline="-25000" dirty="0">
                <a:solidFill>
                  <a:srgbClr val="002060"/>
                </a:solidFill>
                <a:ea typeface="+mn-ea"/>
              </a:rPr>
              <a:t>平</a:t>
            </a:r>
            <a:r>
              <a:rPr lang="zh-CN" altLang="en-US" sz="2200" kern="0" dirty="0">
                <a:solidFill>
                  <a:srgbClr val="002060"/>
                </a:solidFill>
                <a:ea typeface="+mn-ea"/>
              </a:rPr>
              <a:t> </a:t>
            </a:r>
            <a:r>
              <a:rPr lang="en-US" altLang="zh-CN" sz="2200" kern="0" dirty="0">
                <a:solidFill>
                  <a:srgbClr val="002060"/>
                </a:solidFill>
                <a:ea typeface="+mn-ea"/>
              </a:rPr>
              <a:t>+ E</a:t>
            </a:r>
            <a:r>
              <a:rPr lang="zh-CN" altLang="en-US" sz="2200" kern="0" baseline="-25000" dirty="0">
                <a:solidFill>
                  <a:srgbClr val="002060"/>
                </a:solidFill>
                <a:ea typeface="+mn-ea"/>
              </a:rPr>
              <a:t>转</a:t>
            </a:r>
            <a:r>
              <a:rPr lang="zh-CN" altLang="en-US" sz="2200" kern="0" dirty="0">
                <a:solidFill>
                  <a:srgbClr val="002060"/>
                </a:solidFill>
                <a:ea typeface="+mn-ea"/>
              </a:rPr>
              <a:t> </a:t>
            </a:r>
            <a:r>
              <a:rPr lang="en-US" altLang="zh-CN" sz="2200" kern="0" dirty="0">
                <a:solidFill>
                  <a:srgbClr val="002060"/>
                </a:solidFill>
                <a:ea typeface="+mn-ea"/>
              </a:rPr>
              <a:t>+ E</a:t>
            </a:r>
            <a:r>
              <a:rPr lang="zh-CN" altLang="en-US" sz="2200" kern="0" baseline="-25000" dirty="0">
                <a:solidFill>
                  <a:srgbClr val="002060"/>
                </a:solidFill>
                <a:ea typeface="+mn-ea"/>
              </a:rPr>
              <a:t>振</a:t>
            </a:r>
            <a:r>
              <a:rPr lang="zh-CN" altLang="en-US" sz="2200" kern="0" dirty="0">
                <a:solidFill>
                  <a:srgbClr val="002060"/>
                </a:solidFill>
                <a:ea typeface="+mn-ea"/>
              </a:rPr>
              <a:t> </a:t>
            </a:r>
            <a:r>
              <a:rPr lang="en-US" altLang="zh-CN" sz="2200" kern="0" dirty="0">
                <a:solidFill>
                  <a:srgbClr val="002060"/>
                </a:solidFill>
                <a:ea typeface="+mn-ea"/>
              </a:rPr>
              <a:t>+ E</a:t>
            </a:r>
            <a:r>
              <a:rPr lang="zh-CN" altLang="en-US" sz="2200" kern="0" baseline="-25000" dirty="0">
                <a:solidFill>
                  <a:srgbClr val="002060"/>
                </a:solidFill>
                <a:ea typeface="+mn-ea"/>
              </a:rPr>
              <a:t>电子</a:t>
            </a:r>
          </a:p>
        </p:txBody>
      </p:sp>
      <p:sp>
        <p:nvSpPr>
          <p:cNvPr id="6" name="Rectangle 3"/>
          <p:cNvSpPr txBox="1">
            <a:spLocks noRot="1" noChangeArrowheads="1"/>
          </p:cNvSpPr>
          <p:nvPr/>
        </p:nvSpPr>
        <p:spPr>
          <a:xfrm>
            <a:off x="142875" y="3429000"/>
            <a:ext cx="8929688" cy="3071813"/>
          </a:xfrm>
          <a:prstGeom prst="rect">
            <a:avLst/>
          </a:prstGeom>
        </p:spPr>
        <p:txBody>
          <a:bodyPr/>
          <a:lstStyle/>
          <a:p>
            <a:pPr marL="342900" indent="-342900" algn="just" eaLnBrk="0" hangingPunct="0">
              <a:lnSpc>
                <a:spcPct val="150000"/>
              </a:lnSpc>
              <a:spcBef>
                <a:spcPct val="20000"/>
              </a:spcBef>
              <a:buClr>
                <a:schemeClr val="tx1"/>
              </a:buClr>
              <a:buFont typeface="Wingdings" pitchFamily="2" charset="2"/>
              <a:buChar char="Ø"/>
              <a:defRPr/>
            </a:pPr>
            <a:r>
              <a:rPr lang="zh-CN" altLang="en-US" sz="2000" kern="0" dirty="0">
                <a:solidFill>
                  <a:srgbClr val="002060"/>
                </a:solidFill>
                <a:latin typeface="+mj-ea"/>
                <a:ea typeface="+mj-ea"/>
              </a:rPr>
              <a:t>由于分子平动时电偶极不发生变化，因而不吸收光，不产生吸收光谱。</a:t>
            </a:r>
          </a:p>
          <a:p>
            <a:pPr marL="342900" indent="-342900" algn="just" eaLnBrk="0" hangingPunct="0">
              <a:lnSpc>
                <a:spcPct val="150000"/>
              </a:lnSpc>
              <a:spcBef>
                <a:spcPct val="20000"/>
              </a:spcBef>
              <a:buClr>
                <a:schemeClr val="tx1"/>
              </a:buClr>
              <a:buFont typeface="Wingdings" pitchFamily="2" charset="2"/>
              <a:buChar char="Ø"/>
              <a:defRPr/>
            </a:pPr>
            <a:r>
              <a:rPr lang="zh-CN" altLang="en-US" sz="2000" kern="0" dirty="0">
                <a:solidFill>
                  <a:srgbClr val="002060"/>
                </a:solidFill>
                <a:latin typeface="+mj-ea"/>
                <a:ea typeface="+mj-ea"/>
              </a:rPr>
              <a:t>与分子吸收光谱有关的只有分子的</a:t>
            </a:r>
            <a:r>
              <a:rPr lang="zh-CN" altLang="en-US" sz="2000" kern="0" dirty="0">
                <a:solidFill>
                  <a:srgbClr val="FF0000"/>
                </a:solidFill>
                <a:latin typeface="+mj-ea"/>
                <a:ea typeface="+mj-ea"/>
              </a:rPr>
              <a:t>转动能级</a:t>
            </a:r>
            <a:r>
              <a:rPr lang="zh-CN" altLang="en-US" sz="2000" kern="0" dirty="0">
                <a:solidFill>
                  <a:srgbClr val="002060"/>
                </a:solidFill>
                <a:latin typeface="+mj-ea"/>
                <a:ea typeface="+mj-ea"/>
              </a:rPr>
              <a:t>、</a:t>
            </a:r>
            <a:r>
              <a:rPr lang="zh-CN" altLang="en-US" sz="2000" kern="0" dirty="0">
                <a:solidFill>
                  <a:srgbClr val="FF0000"/>
                </a:solidFill>
                <a:latin typeface="+mj-ea"/>
                <a:ea typeface="+mj-ea"/>
              </a:rPr>
              <a:t>振动能级</a:t>
            </a:r>
            <a:r>
              <a:rPr lang="zh-CN" altLang="en-US" sz="2000" kern="0" dirty="0">
                <a:solidFill>
                  <a:srgbClr val="002060"/>
                </a:solidFill>
                <a:latin typeface="+mj-ea"/>
                <a:ea typeface="+mj-ea"/>
              </a:rPr>
              <a:t>和</a:t>
            </a:r>
            <a:r>
              <a:rPr lang="zh-CN" altLang="en-US" sz="2000" kern="0" dirty="0">
                <a:solidFill>
                  <a:srgbClr val="FF0000"/>
                </a:solidFill>
                <a:latin typeface="+mj-ea"/>
                <a:ea typeface="+mj-ea"/>
              </a:rPr>
              <a:t>电子能级</a:t>
            </a:r>
            <a:r>
              <a:rPr lang="zh-CN" altLang="en-US" sz="2000" kern="0" dirty="0">
                <a:solidFill>
                  <a:srgbClr val="002060"/>
                </a:solidFill>
                <a:latin typeface="+mj-ea"/>
                <a:ea typeface="+mj-ea"/>
              </a:rPr>
              <a:t>。</a:t>
            </a:r>
          </a:p>
          <a:p>
            <a:pPr marL="342900" indent="-342900" algn="just" eaLnBrk="0" hangingPunct="0">
              <a:lnSpc>
                <a:spcPct val="150000"/>
              </a:lnSpc>
              <a:spcBef>
                <a:spcPct val="20000"/>
              </a:spcBef>
              <a:buClr>
                <a:schemeClr val="tx1"/>
              </a:buClr>
              <a:buFont typeface="Wingdings" pitchFamily="2" charset="2"/>
              <a:buChar char="Ø"/>
              <a:defRPr/>
            </a:pPr>
            <a:r>
              <a:rPr lang="zh-CN" altLang="en-US" sz="2000" kern="0" dirty="0">
                <a:solidFill>
                  <a:srgbClr val="002060"/>
                </a:solidFill>
                <a:latin typeface="+mj-ea"/>
                <a:ea typeface="+mj-ea"/>
              </a:rPr>
              <a:t>每个分子只能存在一定数目的转动、振动和电子能级。</a:t>
            </a:r>
          </a:p>
          <a:p>
            <a:pPr marL="342900" indent="-342900" algn="just" eaLnBrk="0" hangingPunct="0">
              <a:lnSpc>
                <a:spcPct val="150000"/>
              </a:lnSpc>
              <a:spcBef>
                <a:spcPct val="20000"/>
              </a:spcBef>
              <a:buClr>
                <a:schemeClr val="tx1"/>
              </a:buClr>
              <a:buFont typeface="Wingdings" pitchFamily="2" charset="2"/>
              <a:buChar char="Ø"/>
              <a:defRPr/>
            </a:pPr>
            <a:r>
              <a:rPr lang="zh-CN" altLang="en-US" sz="2000" kern="0" dirty="0">
                <a:solidFill>
                  <a:srgbClr val="002060"/>
                </a:solidFill>
                <a:latin typeface="+mj-ea"/>
                <a:ea typeface="+mj-ea"/>
              </a:rPr>
              <a:t>和原子一样，分子也有其特征能级。在同一电子能级内，分子因其振动能量不同而分为若干“支级”，当分子处于同一振动能级时还因其转动能量不同而分为若干“支级” 。</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分子对光的吸收</a:t>
            </a:r>
          </a:p>
        </p:txBody>
      </p:sp>
    </p:spTree>
    <p:extLst>
      <p:ext uri="{BB962C8B-B14F-4D97-AF65-F5344CB8AC3E}">
        <p14:creationId xmlns:p14="http://schemas.microsoft.com/office/powerpoint/2010/main" val="34637648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1567FECF-33B2-4A09-A97D-56C6EC9303ED}" type="slidenum">
              <a:rPr lang="zh-CN" altLang="en-US" sz="1400" smtClean="0"/>
              <a:pPr eaLnBrk="1" hangingPunct="1"/>
              <a:t>58</a:t>
            </a:fld>
            <a:endParaRPr lang="en-US" altLang="zh-CN" sz="1400"/>
          </a:p>
        </p:txBody>
      </p:sp>
      <p:sp>
        <p:nvSpPr>
          <p:cNvPr id="6" name="Rectangle 3"/>
          <p:cNvSpPr txBox="1">
            <a:spLocks noRot="1" noChangeArrowheads="1"/>
          </p:cNvSpPr>
          <p:nvPr/>
        </p:nvSpPr>
        <p:spPr>
          <a:xfrm>
            <a:off x="827584" y="1052736"/>
            <a:ext cx="7200800" cy="2071688"/>
          </a:xfrm>
          <a:prstGeom prst="rect">
            <a:avLst/>
          </a:prstGeom>
        </p:spPr>
        <p:txBody>
          <a:bodyPr/>
          <a:lstStyle/>
          <a:p>
            <a:pPr marL="457200" indent="-457200" eaLnBrk="0" hangingPunct="0">
              <a:lnSpc>
                <a:spcPct val="135000"/>
              </a:lnSpc>
              <a:spcBef>
                <a:spcPct val="20000"/>
              </a:spcBef>
              <a:buFont typeface="Wingdings" pitchFamily="2" charset="2"/>
              <a:buNone/>
              <a:defRPr/>
            </a:pPr>
            <a:r>
              <a:rPr lang="en-US" altLang="zh-CN" sz="2200" kern="0" dirty="0">
                <a:solidFill>
                  <a:srgbClr val="002060"/>
                </a:solidFill>
                <a:latin typeface="黑体" pitchFamily="49" charset="-122"/>
                <a:ea typeface="黑体" pitchFamily="49" charset="-122"/>
              </a:rPr>
              <a:t>     </a:t>
            </a:r>
            <a:r>
              <a:rPr lang="zh-CN" altLang="en-US" sz="2200" kern="0" dirty="0">
                <a:solidFill>
                  <a:srgbClr val="002060"/>
                </a:solidFill>
                <a:latin typeface="黑体" pitchFamily="49" charset="-122"/>
                <a:ea typeface="黑体" pitchFamily="49" charset="-122"/>
              </a:rPr>
              <a:t>分子能级的差别</a:t>
            </a:r>
            <a:r>
              <a:rPr lang="zh-CN" altLang="en-US" sz="2200" kern="0" dirty="0">
                <a:solidFill>
                  <a:srgbClr val="002060"/>
                </a:solidFill>
                <a:ea typeface="+mn-ea"/>
              </a:rPr>
              <a:t>：</a:t>
            </a:r>
          </a:p>
          <a:p>
            <a:pPr marL="876300" lvl="1" indent="-419100" eaLnBrk="0" hangingPunct="0">
              <a:lnSpc>
                <a:spcPct val="135000"/>
              </a:lnSpc>
              <a:spcBef>
                <a:spcPct val="20000"/>
              </a:spcBef>
              <a:buClr>
                <a:schemeClr val="tx1"/>
              </a:buClr>
              <a:buFont typeface="Wingdings" pitchFamily="2" charset="2"/>
              <a:buChar char="Ø"/>
              <a:defRPr/>
            </a:pPr>
            <a:r>
              <a:rPr lang="zh-CN" altLang="en-US" sz="2200" kern="0" dirty="0">
                <a:solidFill>
                  <a:srgbClr val="002060"/>
                </a:solidFill>
                <a:ea typeface="+mn-ea"/>
              </a:rPr>
              <a:t>转动能级间的能量差最小，一般小于</a:t>
            </a:r>
            <a:r>
              <a:rPr lang="en-US" altLang="zh-CN" sz="2200" kern="0" dirty="0">
                <a:solidFill>
                  <a:srgbClr val="002060"/>
                </a:solidFill>
                <a:ea typeface="+mn-ea"/>
              </a:rPr>
              <a:t>0.05eV</a:t>
            </a:r>
            <a:r>
              <a:rPr lang="zh-CN" altLang="en-US" sz="2200" kern="0" dirty="0">
                <a:solidFill>
                  <a:srgbClr val="002060"/>
                </a:solidFill>
                <a:ea typeface="+mn-ea"/>
              </a:rPr>
              <a:t>；</a:t>
            </a:r>
          </a:p>
          <a:p>
            <a:pPr marL="876300" lvl="1" indent="-419100" eaLnBrk="0" hangingPunct="0">
              <a:lnSpc>
                <a:spcPct val="135000"/>
              </a:lnSpc>
              <a:spcBef>
                <a:spcPct val="20000"/>
              </a:spcBef>
              <a:buClr>
                <a:schemeClr val="tx1"/>
              </a:buClr>
              <a:buFont typeface="Wingdings" pitchFamily="2" charset="2"/>
              <a:buChar char="Ø"/>
              <a:defRPr/>
            </a:pPr>
            <a:r>
              <a:rPr lang="zh-CN" altLang="en-US" sz="2200" kern="0" dirty="0">
                <a:solidFill>
                  <a:srgbClr val="002060"/>
                </a:solidFill>
                <a:ea typeface="+mn-ea"/>
              </a:rPr>
              <a:t>振动能级间的能量差一般在</a:t>
            </a:r>
            <a:r>
              <a:rPr lang="en-US" altLang="zh-CN" sz="2200" kern="0" dirty="0">
                <a:solidFill>
                  <a:srgbClr val="002060"/>
                </a:solidFill>
                <a:ea typeface="+mn-ea"/>
              </a:rPr>
              <a:t>0.05~1.00eV</a:t>
            </a:r>
            <a:r>
              <a:rPr lang="zh-CN" altLang="en-US" sz="2200" kern="0" dirty="0">
                <a:solidFill>
                  <a:srgbClr val="002060"/>
                </a:solidFill>
                <a:ea typeface="+mn-ea"/>
              </a:rPr>
              <a:t>之间；</a:t>
            </a:r>
          </a:p>
          <a:p>
            <a:pPr marL="876300" lvl="1" indent="-419100" eaLnBrk="0" hangingPunct="0">
              <a:lnSpc>
                <a:spcPct val="135000"/>
              </a:lnSpc>
              <a:spcBef>
                <a:spcPct val="20000"/>
              </a:spcBef>
              <a:buClr>
                <a:schemeClr val="tx1"/>
              </a:buClr>
              <a:buFont typeface="Wingdings" pitchFamily="2" charset="2"/>
              <a:buChar char="Ø"/>
              <a:defRPr/>
            </a:pPr>
            <a:r>
              <a:rPr lang="zh-CN" altLang="en-US" sz="2200" kern="0" dirty="0">
                <a:solidFill>
                  <a:srgbClr val="002060"/>
                </a:solidFill>
                <a:ea typeface="+mn-ea"/>
              </a:rPr>
              <a:t>电子能级间的能量差最大，一般在</a:t>
            </a:r>
            <a:r>
              <a:rPr lang="en-US" altLang="zh-CN" sz="2200" kern="0" dirty="0">
                <a:solidFill>
                  <a:srgbClr val="002060"/>
                </a:solidFill>
                <a:ea typeface="+mn-ea"/>
              </a:rPr>
              <a:t>1~20eV</a:t>
            </a:r>
            <a:r>
              <a:rPr lang="zh-CN" altLang="en-US" sz="2200" kern="0" dirty="0">
                <a:solidFill>
                  <a:srgbClr val="002060"/>
                </a:solidFill>
                <a:ea typeface="+mn-ea"/>
              </a:rPr>
              <a:t>之间。</a:t>
            </a:r>
            <a:endParaRPr lang="zh-CN" altLang="en-US" sz="2000" kern="0" dirty="0">
              <a:solidFill>
                <a:srgbClr val="002060"/>
              </a:solidFill>
              <a:ea typeface="+mn-ea"/>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分子对光的吸收</a:t>
            </a: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3356992"/>
            <a:ext cx="5905500" cy="2979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975074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B34B2CB-F62C-4C65-B419-30C6761B593A}" type="slidenum">
              <a:rPr lang="zh-CN" altLang="en-US" sz="1400" smtClean="0"/>
              <a:pPr eaLnBrk="1" hangingPunct="1"/>
              <a:t>59</a:t>
            </a:fld>
            <a:endParaRPr lang="en-US" altLang="zh-CN" sz="1400"/>
          </a:p>
        </p:txBody>
      </p:sp>
      <p:sp>
        <p:nvSpPr>
          <p:cNvPr id="3" name="Rectangle 3"/>
          <p:cNvSpPr txBox="1">
            <a:spLocks noRot="1" noChangeArrowheads="1"/>
          </p:cNvSpPr>
          <p:nvPr/>
        </p:nvSpPr>
        <p:spPr bwMode="auto">
          <a:xfrm>
            <a:off x="183833" y="1052736"/>
            <a:ext cx="8429625" cy="2376264"/>
          </a:xfrm>
          <a:prstGeom prst="rect">
            <a:avLst/>
          </a:prstGeom>
          <a:noFill/>
          <a:ln w="9525">
            <a:noFill/>
            <a:miter lim="800000"/>
            <a:headEnd/>
            <a:tailEnd/>
          </a:ln>
        </p:spPr>
        <p:txBody>
          <a:bodyPr/>
          <a:lstStyle/>
          <a:p>
            <a:pPr eaLnBrk="0" hangingPunct="0">
              <a:lnSpc>
                <a:spcPct val="125000"/>
              </a:lnSpc>
              <a:spcBef>
                <a:spcPct val="20000"/>
              </a:spcBef>
              <a:defRPr/>
            </a:pPr>
            <a:r>
              <a:rPr lang="zh-CN" altLang="en-US" sz="2200" kern="0" dirty="0">
                <a:solidFill>
                  <a:srgbClr val="002060"/>
                </a:solidFill>
                <a:latin typeface="+mj-ea"/>
                <a:ea typeface="+mj-ea"/>
              </a:rPr>
              <a:t>分子吸收光的本质：</a:t>
            </a:r>
          </a:p>
          <a:p>
            <a:pPr algn="just" eaLnBrk="0" hangingPunct="0">
              <a:lnSpc>
                <a:spcPct val="125000"/>
              </a:lnSpc>
              <a:spcBef>
                <a:spcPct val="20000"/>
              </a:spcBef>
              <a:buFontTx/>
              <a:buChar char=" "/>
              <a:defRPr/>
            </a:pPr>
            <a:r>
              <a:rPr lang="zh-CN" altLang="en-US" sz="2200" kern="0" dirty="0">
                <a:solidFill>
                  <a:srgbClr val="002060"/>
                </a:solidFill>
                <a:latin typeface="+mj-ea"/>
                <a:ea typeface="+mj-ea"/>
              </a:rPr>
              <a:t>  在光辐射的作用下，物质分子的能态发生了改变，即分子的转动、振动或电子能级发生变化，由低能态被激发至高能态，这种变化是量子化的。能态之间的能量差必须等于光子的能量：</a:t>
            </a:r>
          </a:p>
          <a:p>
            <a:pPr marL="742950" lvl="1" indent="-285750" algn="just" eaLnBrk="0" hangingPunct="0">
              <a:lnSpc>
                <a:spcPct val="125000"/>
              </a:lnSpc>
              <a:spcBef>
                <a:spcPct val="20000"/>
              </a:spcBef>
              <a:buFontTx/>
              <a:buChar char=" "/>
              <a:defRPr/>
            </a:pPr>
            <a:r>
              <a:rPr lang="zh-CN" altLang="en-US" sz="2200" kern="0" dirty="0">
                <a:solidFill>
                  <a:srgbClr val="002060"/>
                </a:solidFill>
                <a:latin typeface="+mj-lt"/>
                <a:ea typeface="+mj-ea"/>
              </a:rPr>
              <a:t>         </a:t>
            </a:r>
            <a:r>
              <a:rPr lang="en-US" altLang="zh-CN" sz="2200" kern="0" dirty="0">
                <a:solidFill>
                  <a:srgbClr val="002060"/>
                </a:solidFill>
                <a:latin typeface="+mj-lt"/>
                <a:ea typeface="+mj-ea"/>
              </a:rPr>
              <a:t>E</a:t>
            </a:r>
            <a:r>
              <a:rPr lang="en-US" altLang="zh-CN" sz="2200" kern="0" baseline="-25000" dirty="0">
                <a:solidFill>
                  <a:srgbClr val="002060"/>
                </a:solidFill>
                <a:latin typeface="+mj-lt"/>
                <a:ea typeface="+mj-ea"/>
              </a:rPr>
              <a:t>2</a:t>
            </a:r>
            <a:r>
              <a:rPr lang="zh-CN" altLang="en-US" sz="2200" kern="0" dirty="0">
                <a:solidFill>
                  <a:srgbClr val="002060"/>
                </a:solidFill>
                <a:latin typeface="+mj-lt"/>
                <a:ea typeface="+mj-ea"/>
              </a:rPr>
              <a:t>－</a:t>
            </a:r>
            <a:r>
              <a:rPr lang="en-US" altLang="zh-CN" sz="2200" kern="0" dirty="0">
                <a:solidFill>
                  <a:srgbClr val="002060"/>
                </a:solidFill>
                <a:latin typeface="+mj-lt"/>
                <a:ea typeface="+mj-ea"/>
              </a:rPr>
              <a:t>E</a:t>
            </a:r>
            <a:r>
              <a:rPr lang="en-US" altLang="zh-CN" sz="2200" kern="0" baseline="-25000" dirty="0">
                <a:solidFill>
                  <a:srgbClr val="002060"/>
                </a:solidFill>
                <a:latin typeface="+mj-lt"/>
                <a:ea typeface="+mj-ea"/>
              </a:rPr>
              <a:t>1</a:t>
            </a:r>
            <a:r>
              <a:rPr lang="zh-CN" altLang="en-US" sz="2200" kern="0" dirty="0">
                <a:solidFill>
                  <a:srgbClr val="002060"/>
                </a:solidFill>
                <a:latin typeface="+mj-lt"/>
                <a:ea typeface="+mj-ea"/>
              </a:rPr>
              <a:t>＝</a:t>
            </a:r>
            <a:r>
              <a:rPr lang="zh-CN" altLang="en-US" sz="2200" kern="0" dirty="0">
                <a:solidFill>
                  <a:srgbClr val="002060"/>
                </a:solidFill>
                <a:latin typeface="+mj-lt"/>
                <a:ea typeface="+mj-ea"/>
                <a:sym typeface="Symbol" pitchFamily="18" charset="2"/>
              </a:rPr>
              <a:t></a:t>
            </a:r>
            <a:r>
              <a:rPr lang="en-US" altLang="zh-CN" sz="2200" kern="0" dirty="0">
                <a:solidFill>
                  <a:srgbClr val="002060"/>
                </a:solidFill>
                <a:latin typeface="+mj-lt"/>
                <a:ea typeface="+mj-ea"/>
              </a:rPr>
              <a:t>E</a:t>
            </a:r>
            <a:r>
              <a:rPr lang="zh-CN" altLang="en-US" sz="2200" kern="0" dirty="0">
                <a:solidFill>
                  <a:srgbClr val="002060"/>
                </a:solidFill>
                <a:latin typeface="+mj-lt"/>
                <a:ea typeface="+mj-ea"/>
              </a:rPr>
              <a:t>＝</a:t>
            </a:r>
            <a:r>
              <a:rPr lang="en-US" altLang="zh-CN" sz="2200" kern="0" dirty="0">
                <a:solidFill>
                  <a:srgbClr val="002060"/>
                </a:solidFill>
                <a:latin typeface="+mj-lt"/>
                <a:ea typeface="+mj-ea"/>
              </a:rPr>
              <a:t>E</a:t>
            </a:r>
            <a:r>
              <a:rPr lang="zh-CN" altLang="en-US" sz="2200" kern="0" dirty="0">
                <a:solidFill>
                  <a:srgbClr val="002060"/>
                </a:solidFill>
                <a:latin typeface="+mj-lt"/>
                <a:ea typeface="+mj-ea"/>
              </a:rPr>
              <a:t>＝</a:t>
            </a:r>
            <a:r>
              <a:rPr lang="en-US" altLang="zh-CN" sz="2200" i="1" kern="0" dirty="0">
                <a:solidFill>
                  <a:srgbClr val="002060"/>
                </a:solidFill>
                <a:latin typeface="+mj-lt"/>
                <a:ea typeface="+mj-ea"/>
              </a:rPr>
              <a:t>h</a:t>
            </a:r>
            <a:r>
              <a:rPr lang="en-US" altLang="zh-CN" sz="2200" kern="0" dirty="0">
                <a:solidFill>
                  <a:srgbClr val="002060"/>
                </a:solidFill>
                <a:latin typeface="+mj-lt"/>
                <a:ea typeface="+mj-ea"/>
                <a:sym typeface="Symbol" pitchFamily="18" charset="2"/>
              </a:rPr>
              <a:t></a:t>
            </a:r>
            <a:endParaRPr lang="en-US" altLang="zh-CN" sz="2200" kern="0" dirty="0">
              <a:solidFill>
                <a:srgbClr val="002060"/>
              </a:solidFill>
              <a:latin typeface="+mj-lt"/>
              <a:ea typeface="+mj-ea"/>
            </a:endParaRPr>
          </a:p>
        </p:txBody>
      </p:sp>
      <p:sp>
        <p:nvSpPr>
          <p:cNvPr id="4" name="Rectangle 3"/>
          <p:cNvSpPr txBox="1">
            <a:spLocks noRot="1" noChangeArrowheads="1"/>
          </p:cNvSpPr>
          <p:nvPr/>
        </p:nvSpPr>
        <p:spPr>
          <a:xfrm>
            <a:off x="251520" y="3429000"/>
            <a:ext cx="8640960" cy="3240360"/>
          </a:xfrm>
          <a:prstGeom prst="rect">
            <a:avLst/>
          </a:prstGeom>
        </p:spPr>
        <p:txBody>
          <a:bodyPr/>
          <a:lstStyle/>
          <a:p>
            <a:pPr marL="342900" indent="-342900" eaLnBrk="0" hangingPunct="0">
              <a:lnSpc>
                <a:spcPct val="150000"/>
              </a:lnSpc>
              <a:spcBef>
                <a:spcPct val="20000"/>
              </a:spcBef>
              <a:buClr>
                <a:schemeClr val="tx1"/>
              </a:buClr>
              <a:buFont typeface="Wingdings" pitchFamily="2" charset="2"/>
              <a:buChar char="Ø"/>
              <a:defRPr/>
            </a:pPr>
            <a:r>
              <a:rPr lang="zh-CN" altLang="en-US" sz="2200" kern="0" dirty="0">
                <a:solidFill>
                  <a:srgbClr val="002060"/>
                </a:solidFill>
                <a:latin typeface="+mj-ea"/>
                <a:ea typeface="+mj-ea"/>
              </a:rPr>
              <a:t>有机分子吸收紫外和可见光后，一个电子就从原来较低能量的轨道被激发到原来空着的反键轨道上</a:t>
            </a:r>
            <a:r>
              <a:rPr lang="en-US" altLang="zh-CN" sz="2200" kern="0" dirty="0">
                <a:solidFill>
                  <a:srgbClr val="002060"/>
                </a:solidFill>
                <a:latin typeface="+mj-ea"/>
                <a:ea typeface="+mj-ea"/>
              </a:rPr>
              <a:t>,</a:t>
            </a:r>
            <a:r>
              <a:rPr lang="zh-CN" altLang="en-US" sz="2200" kern="0" dirty="0">
                <a:solidFill>
                  <a:srgbClr val="002060"/>
                </a:solidFill>
                <a:latin typeface="+mj-ea"/>
                <a:ea typeface="+mj-ea"/>
              </a:rPr>
              <a:t>被吸收的光子能量用于增加一个电子的能量，通常称为电子跃迁。 </a:t>
            </a:r>
          </a:p>
          <a:p>
            <a:pPr marL="342900" indent="-342900" eaLnBrk="0" hangingPunct="0">
              <a:lnSpc>
                <a:spcPct val="150000"/>
              </a:lnSpc>
              <a:spcBef>
                <a:spcPct val="20000"/>
              </a:spcBef>
              <a:buClr>
                <a:schemeClr val="tx1"/>
              </a:buClr>
              <a:buFont typeface="Wingdings" pitchFamily="2" charset="2"/>
              <a:buChar char="Ø"/>
              <a:defRPr/>
            </a:pPr>
            <a:r>
              <a:rPr lang="zh-CN" altLang="en-US" sz="2200" kern="0" dirty="0">
                <a:solidFill>
                  <a:srgbClr val="002060"/>
                </a:solidFill>
                <a:latin typeface="+mj-ea"/>
                <a:ea typeface="+mj-ea"/>
              </a:rPr>
              <a:t>有机分子电子跃迁的方式：</a:t>
            </a:r>
          </a:p>
          <a:p>
            <a:pPr marL="342900" indent="-342900" eaLnBrk="0" hangingPunct="0">
              <a:lnSpc>
                <a:spcPct val="150000"/>
              </a:lnSpc>
              <a:spcBef>
                <a:spcPct val="20000"/>
              </a:spcBef>
              <a:buClr>
                <a:schemeClr val="tx1"/>
              </a:buClr>
              <a:buFont typeface="Wingdings" pitchFamily="2" charset="2"/>
              <a:buNone/>
              <a:defRPr/>
            </a:pPr>
            <a:r>
              <a:rPr lang="zh-CN" altLang="en-US" sz="2200" kern="0" dirty="0">
                <a:solidFill>
                  <a:srgbClr val="002060"/>
                </a:solidFill>
                <a:latin typeface="+mj-ea"/>
                <a:ea typeface="+mj-ea"/>
              </a:rPr>
              <a:t>                      </a:t>
            </a:r>
            <a:r>
              <a:rPr lang="en-US" altLang="zh-CN" sz="2200" kern="0" dirty="0" err="1">
                <a:solidFill>
                  <a:srgbClr val="002060"/>
                </a:solidFill>
                <a:latin typeface="+mn-lt"/>
                <a:ea typeface="+mj-ea"/>
              </a:rPr>
              <a:t>π→π</a:t>
            </a:r>
            <a:r>
              <a:rPr lang="en-US" altLang="zh-CN" sz="2200" kern="0" dirty="0">
                <a:solidFill>
                  <a:srgbClr val="002060"/>
                </a:solidFill>
                <a:latin typeface="+mn-lt"/>
                <a:ea typeface="+mj-ea"/>
              </a:rPr>
              <a:t>*</a:t>
            </a:r>
            <a:r>
              <a:rPr lang="zh-CN" altLang="en-US" sz="2200" kern="0" dirty="0">
                <a:solidFill>
                  <a:srgbClr val="002060"/>
                </a:solidFill>
                <a:latin typeface="+mn-lt"/>
                <a:ea typeface="+mj-ea"/>
              </a:rPr>
              <a:t>、 </a:t>
            </a:r>
            <a:r>
              <a:rPr lang="en-US" altLang="zh-CN" sz="2200" kern="0" dirty="0">
                <a:solidFill>
                  <a:srgbClr val="002060"/>
                </a:solidFill>
                <a:latin typeface="+mn-lt"/>
                <a:ea typeface="+mj-ea"/>
              </a:rPr>
              <a:t>n →π*</a:t>
            </a:r>
            <a:r>
              <a:rPr lang="zh-CN" altLang="en-US" sz="2200" kern="0" dirty="0">
                <a:solidFill>
                  <a:srgbClr val="002060"/>
                </a:solidFill>
                <a:latin typeface="+mn-lt"/>
                <a:ea typeface="+mj-ea"/>
              </a:rPr>
              <a:t>、</a:t>
            </a:r>
            <a:r>
              <a:rPr lang="en-US" altLang="zh-CN" sz="2200" kern="0" dirty="0">
                <a:solidFill>
                  <a:srgbClr val="002060"/>
                </a:solidFill>
                <a:latin typeface="+mn-lt"/>
                <a:ea typeface="+mj-ea"/>
              </a:rPr>
              <a:t>n →σ*</a:t>
            </a:r>
            <a:r>
              <a:rPr lang="zh-CN" altLang="en-US" sz="2200" kern="0" dirty="0">
                <a:solidFill>
                  <a:srgbClr val="002060"/>
                </a:solidFill>
                <a:latin typeface="+mn-lt"/>
                <a:ea typeface="+mj-ea"/>
              </a:rPr>
              <a:t>、</a:t>
            </a:r>
            <a:r>
              <a:rPr lang="en-US" altLang="zh-CN" sz="2200" kern="0" dirty="0" err="1">
                <a:solidFill>
                  <a:srgbClr val="002060"/>
                </a:solidFill>
                <a:latin typeface="+mn-lt"/>
                <a:ea typeface="+mj-ea"/>
              </a:rPr>
              <a:t>σ→σ</a:t>
            </a:r>
            <a:r>
              <a:rPr lang="en-US" altLang="zh-CN" sz="2200" kern="0" dirty="0">
                <a:solidFill>
                  <a:srgbClr val="002060"/>
                </a:solidFill>
                <a:latin typeface="+mn-lt"/>
                <a:ea typeface="+mj-ea"/>
              </a:rPr>
              <a:t>*</a:t>
            </a:r>
          </a:p>
          <a:p>
            <a:pPr marL="342900" indent="-342900" eaLnBrk="0" hangingPunct="0">
              <a:lnSpc>
                <a:spcPct val="150000"/>
              </a:lnSpc>
              <a:spcBef>
                <a:spcPct val="20000"/>
              </a:spcBef>
              <a:buClr>
                <a:schemeClr val="tx1"/>
              </a:buClr>
              <a:buFont typeface="Wingdings" pitchFamily="2" charset="2"/>
              <a:buChar char="Ø"/>
              <a:defRPr/>
            </a:pPr>
            <a:r>
              <a:rPr lang="zh-CN" altLang="en-US" sz="2200" kern="0" dirty="0">
                <a:solidFill>
                  <a:srgbClr val="002060"/>
                </a:solidFill>
                <a:latin typeface="+mj-ea"/>
                <a:ea typeface="+mj-ea"/>
              </a:rPr>
              <a:t>有机化合物中能够吸收紫外或可见光的基团称为生色团。</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分子对光的吸收</a:t>
            </a:r>
          </a:p>
        </p:txBody>
      </p:sp>
    </p:spTree>
    <p:extLst>
      <p:ext uri="{BB962C8B-B14F-4D97-AF65-F5344CB8AC3E}">
        <p14:creationId xmlns:p14="http://schemas.microsoft.com/office/powerpoint/2010/main" val="2870000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1238" name="Text Box 1030"/>
          <p:cNvSpPr txBox="1">
            <a:spLocks noChangeArrowheads="1"/>
          </p:cNvSpPr>
          <p:nvPr/>
        </p:nvSpPr>
        <p:spPr bwMode="auto">
          <a:xfrm>
            <a:off x="206702" y="1205431"/>
            <a:ext cx="4365298" cy="461665"/>
          </a:xfrm>
          <a:prstGeom prst="rect">
            <a:avLst/>
          </a:prstGeom>
          <a:noFill/>
          <a:ln w="9525" algn="ctr">
            <a:noFill/>
            <a:miter lim="800000"/>
            <a:headEnd/>
            <a:tailEnd/>
          </a:ln>
          <a:effectLst/>
        </p:spPr>
        <p:txBody>
          <a:bodyPr wrap="none">
            <a:spAutoFit/>
          </a:bodyPr>
          <a:lstStyle/>
          <a:p>
            <a:pPr>
              <a:defRPr/>
            </a:pPr>
            <a:r>
              <a:rPr kumimoji="0" lang="en-US" altLang="zh-CN" dirty="0">
                <a:solidFill>
                  <a:srgbClr val="3333FF"/>
                </a:solidFill>
                <a:latin typeface="Arial" panose="020B0604020202020204" pitchFamily="34" charset="0"/>
                <a:ea typeface="+mj-ea"/>
                <a:cs typeface="Arial" panose="020B0604020202020204" pitchFamily="34" charset="0"/>
              </a:rPr>
              <a:t>A + BC </a:t>
            </a:r>
            <a:r>
              <a:rPr kumimoji="0" lang="en-US" altLang="zh-CN" dirty="0">
                <a:solidFill>
                  <a:srgbClr val="3333FF"/>
                </a:solidFill>
                <a:latin typeface="Arial" panose="020B0604020202020204" pitchFamily="34" charset="0"/>
                <a:ea typeface="+mj-ea"/>
                <a:cs typeface="Arial" panose="020B0604020202020204" pitchFamily="34" charset="0"/>
                <a:sym typeface="Symbol" pitchFamily="18" charset="2"/>
              </a:rPr>
              <a:t> </a:t>
            </a:r>
            <a:r>
              <a:rPr kumimoji="0" lang="en-US" altLang="zh-CN" dirty="0">
                <a:solidFill>
                  <a:srgbClr val="3333FF"/>
                </a:solidFill>
                <a:latin typeface="Arial" panose="020B0604020202020204" pitchFamily="34" charset="0"/>
                <a:ea typeface="+mj-ea"/>
                <a:cs typeface="Arial" panose="020B0604020202020204" pitchFamily="34" charset="0"/>
                <a:sym typeface="Wingdings" pitchFamily="2" charset="2"/>
              </a:rPr>
              <a:t>A</a:t>
            </a:r>
            <a:r>
              <a:rPr kumimoji="0" lang="en-US" altLang="zh-CN" dirty="0">
                <a:solidFill>
                  <a:srgbClr val="3333FF"/>
                </a:solidFill>
                <a:latin typeface="Arial" panose="020B0604020202020204" pitchFamily="34" charset="0"/>
                <a:ea typeface="+mj-ea"/>
                <a:cs typeface="Arial" panose="020B0604020202020204" pitchFamily="34" charset="0"/>
                <a:sym typeface="Symbol" pitchFamily="18" charset="2"/>
              </a:rPr>
              <a:t>B C  </a:t>
            </a:r>
            <a:r>
              <a:rPr kumimoji="0" lang="en-US" altLang="zh-CN" dirty="0">
                <a:solidFill>
                  <a:srgbClr val="3333FF"/>
                </a:solidFill>
                <a:latin typeface="Arial" panose="020B0604020202020204" pitchFamily="34" charset="0"/>
                <a:ea typeface="+mj-ea"/>
                <a:cs typeface="Arial" panose="020B0604020202020204" pitchFamily="34" charset="0"/>
                <a:sym typeface="Wingdings" pitchFamily="2" charset="2"/>
              </a:rPr>
              <a:t>AB + C</a:t>
            </a:r>
          </a:p>
        </p:txBody>
      </p:sp>
      <p:grpSp>
        <p:nvGrpSpPr>
          <p:cNvPr id="58374" name="Group 1034"/>
          <p:cNvGrpSpPr>
            <a:grpSpLocks/>
          </p:cNvGrpSpPr>
          <p:nvPr/>
        </p:nvGrpSpPr>
        <p:grpSpPr bwMode="auto">
          <a:xfrm>
            <a:off x="212486" y="1734690"/>
            <a:ext cx="3763963" cy="725487"/>
            <a:chOff x="649" y="3566"/>
            <a:chExt cx="2569" cy="457"/>
          </a:xfrm>
        </p:grpSpPr>
        <p:sp>
          <p:nvSpPr>
            <p:cNvPr id="991239" name="Text Box 1031"/>
            <p:cNvSpPr txBox="1">
              <a:spLocks noChangeArrowheads="1"/>
            </p:cNvSpPr>
            <p:nvPr/>
          </p:nvSpPr>
          <p:spPr bwMode="auto">
            <a:xfrm>
              <a:off x="649" y="3566"/>
              <a:ext cx="654" cy="446"/>
            </a:xfrm>
            <a:prstGeom prst="rect">
              <a:avLst/>
            </a:prstGeom>
            <a:noFill/>
            <a:ln w="9525" algn="ctr">
              <a:noFill/>
              <a:miter lim="800000"/>
              <a:headEnd/>
              <a:tailEnd/>
            </a:ln>
            <a:effectLst/>
          </p:spPr>
          <p:txBody>
            <a:bodyPr wrap="none">
              <a:spAutoFit/>
            </a:bodyPr>
            <a:lstStyle/>
            <a:p>
              <a:pPr algn="ctr">
                <a:defRPr/>
              </a:pPr>
              <a:r>
                <a:rPr kumimoji="0" lang="zh-CN" altLang="en-US" sz="2000" dirty="0">
                  <a:solidFill>
                    <a:srgbClr val="3333FF"/>
                  </a:solidFill>
                  <a:latin typeface="Arial" panose="020B0604020202020204" pitchFamily="34" charset="0"/>
                  <a:ea typeface="+mj-ea"/>
                  <a:cs typeface="Arial" panose="020B0604020202020204" pitchFamily="34" charset="0"/>
                </a:rPr>
                <a:t>反应物</a:t>
              </a:r>
            </a:p>
            <a:p>
              <a:pPr algn="ctr">
                <a:defRPr/>
              </a:pPr>
              <a:r>
                <a:rPr kumimoji="0" lang="en-US" altLang="zh-CN" sz="2000" dirty="0">
                  <a:solidFill>
                    <a:srgbClr val="3333FF"/>
                  </a:solidFill>
                  <a:latin typeface="Arial" panose="020B0604020202020204" pitchFamily="34" charset="0"/>
                  <a:ea typeface="+mj-ea"/>
                  <a:cs typeface="Arial" panose="020B0604020202020204" pitchFamily="34" charset="0"/>
                </a:rPr>
                <a:t>(</a:t>
              </a:r>
              <a:r>
                <a:rPr kumimoji="0" lang="zh-CN" altLang="en-US" sz="2000" dirty="0">
                  <a:solidFill>
                    <a:srgbClr val="3333FF"/>
                  </a:solidFill>
                  <a:latin typeface="Arial" panose="020B0604020202020204" pitchFamily="34" charset="0"/>
                  <a:ea typeface="+mj-ea"/>
                  <a:cs typeface="Arial" panose="020B0604020202020204" pitchFamily="34" charset="0"/>
                </a:rPr>
                <a:t>始态</a:t>
              </a:r>
              <a:r>
                <a:rPr kumimoji="0" lang="en-US" altLang="zh-CN" sz="2000" dirty="0">
                  <a:solidFill>
                    <a:srgbClr val="3333FF"/>
                  </a:solidFill>
                  <a:latin typeface="Arial" panose="020B0604020202020204" pitchFamily="34" charset="0"/>
                  <a:ea typeface="+mj-ea"/>
                  <a:cs typeface="Arial" panose="020B0604020202020204" pitchFamily="34" charset="0"/>
                </a:rPr>
                <a:t>)</a:t>
              </a:r>
            </a:p>
          </p:txBody>
        </p:sp>
        <p:sp>
          <p:nvSpPr>
            <p:cNvPr id="991240" name="Text Box 1032"/>
            <p:cNvSpPr txBox="1">
              <a:spLocks noChangeArrowheads="1"/>
            </p:cNvSpPr>
            <p:nvPr/>
          </p:nvSpPr>
          <p:spPr bwMode="auto">
            <a:xfrm>
              <a:off x="1394" y="3577"/>
              <a:ext cx="1103" cy="446"/>
            </a:xfrm>
            <a:prstGeom prst="rect">
              <a:avLst/>
            </a:prstGeom>
            <a:noFill/>
            <a:ln w="9525" algn="ctr">
              <a:noFill/>
              <a:miter lim="800000"/>
              <a:headEnd/>
              <a:tailEnd/>
            </a:ln>
            <a:effectLst/>
          </p:spPr>
          <p:txBody>
            <a:bodyPr wrap="none">
              <a:spAutoFit/>
            </a:bodyPr>
            <a:lstStyle/>
            <a:p>
              <a:pPr algn="ctr">
                <a:defRPr/>
              </a:pPr>
              <a:r>
                <a:rPr kumimoji="0" lang="en-US" altLang="zh-CN" sz="2000">
                  <a:solidFill>
                    <a:srgbClr val="3333FF"/>
                  </a:solidFill>
                  <a:latin typeface="Arial" panose="020B0604020202020204" pitchFamily="34" charset="0"/>
                  <a:ea typeface="+mj-ea"/>
                  <a:cs typeface="Arial" panose="020B0604020202020204" pitchFamily="34" charset="0"/>
                </a:rPr>
                <a:t>  </a:t>
              </a:r>
              <a:r>
                <a:rPr kumimoji="0" lang="zh-CN" altLang="en-US" sz="2000">
                  <a:solidFill>
                    <a:srgbClr val="3333FF"/>
                  </a:solidFill>
                  <a:latin typeface="Arial" panose="020B0604020202020204" pitchFamily="34" charset="0"/>
                  <a:ea typeface="+mj-ea"/>
                  <a:cs typeface="Arial" panose="020B0604020202020204" pitchFamily="34" charset="0"/>
                </a:rPr>
                <a:t>活化络合物</a:t>
              </a:r>
            </a:p>
            <a:p>
              <a:pPr algn="ctr">
                <a:defRPr/>
              </a:pPr>
              <a:r>
                <a:rPr kumimoji="0" lang="zh-CN" altLang="en-US" sz="2000">
                  <a:solidFill>
                    <a:srgbClr val="3333FF"/>
                  </a:solidFill>
                  <a:latin typeface="Arial" panose="020B0604020202020204" pitchFamily="34" charset="0"/>
                  <a:ea typeface="+mj-ea"/>
                  <a:cs typeface="Arial" panose="020B0604020202020204" pitchFamily="34" charset="0"/>
                </a:rPr>
                <a:t>  </a:t>
              </a:r>
              <a:r>
                <a:rPr kumimoji="0" lang="en-US" altLang="zh-CN" sz="2000">
                  <a:solidFill>
                    <a:srgbClr val="3333FF"/>
                  </a:solidFill>
                  <a:latin typeface="Arial" panose="020B0604020202020204" pitchFamily="34" charset="0"/>
                  <a:ea typeface="+mj-ea"/>
                  <a:cs typeface="Arial" panose="020B0604020202020204" pitchFamily="34" charset="0"/>
                </a:rPr>
                <a:t>(</a:t>
              </a:r>
              <a:r>
                <a:rPr kumimoji="0" lang="zh-CN" altLang="en-US" sz="2000">
                  <a:solidFill>
                    <a:srgbClr val="3333FF"/>
                  </a:solidFill>
                  <a:latin typeface="Arial" panose="020B0604020202020204" pitchFamily="34" charset="0"/>
                  <a:ea typeface="+mj-ea"/>
                  <a:cs typeface="Arial" panose="020B0604020202020204" pitchFamily="34" charset="0"/>
                </a:rPr>
                <a:t>过渡态</a:t>
              </a:r>
              <a:r>
                <a:rPr kumimoji="0" lang="en-US" altLang="zh-CN" sz="2000">
                  <a:solidFill>
                    <a:srgbClr val="3333FF"/>
                  </a:solidFill>
                  <a:latin typeface="Arial" panose="020B0604020202020204" pitchFamily="34" charset="0"/>
                  <a:ea typeface="+mj-ea"/>
                  <a:cs typeface="Arial" panose="020B0604020202020204" pitchFamily="34" charset="0"/>
                </a:rPr>
                <a:t>)</a:t>
              </a:r>
            </a:p>
          </p:txBody>
        </p:sp>
        <p:sp>
          <p:nvSpPr>
            <p:cNvPr id="991241" name="Text Box 1033"/>
            <p:cNvSpPr txBox="1">
              <a:spLocks noChangeArrowheads="1"/>
            </p:cNvSpPr>
            <p:nvPr/>
          </p:nvSpPr>
          <p:spPr bwMode="auto">
            <a:xfrm>
              <a:off x="2624" y="3577"/>
              <a:ext cx="594" cy="446"/>
            </a:xfrm>
            <a:prstGeom prst="rect">
              <a:avLst/>
            </a:prstGeom>
            <a:noFill/>
            <a:ln w="9525" algn="ctr">
              <a:noFill/>
              <a:miter lim="800000"/>
              <a:headEnd/>
              <a:tailEnd/>
            </a:ln>
            <a:effectLst/>
          </p:spPr>
          <p:txBody>
            <a:bodyPr wrap="none">
              <a:spAutoFit/>
            </a:bodyPr>
            <a:lstStyle/>
            <a:p>
              <a:pPr algn="ctr">
                <a:defRPr/>
              </a:pPr>
              <a:r>
                <a:rPr kumimoji="0" lang="zh-CN" altLang="en-US" sz="2000" dirty="0">
                  <a:solidFill>
                    <a:srgbClr val="3333FF"/>
                  </a:solidFill>
                  <a:latin typeface="Arial" panose="020B0604020202020204" pitchFamily="34" charset="0"/>
                  <a:ea typeface="+mj-ea"/>
                  <a:cs typeface="Arial" panose="020B0604020202020204" pitchFamily="34" charset="0"/>
                </a:rPr>
                <a:t>产 物</a:t>
              </a:r>
            </a:p>
            <a:p>
              <a:pPr algn="ctr">
                <a:defRPr/>
              </a:pPr>
              <a:r>
                <a:rPr kumimoji="0" lang="en-US" altLang="zh-CN" sz="2000" dirty="0">
                  <a:solidFill>
                    <a:srgbClr val="3333FF"/>
                  </a:solidFill>
                  <a:latin typeface="Arial" panose="020B0604020202020204" pitchFamily="34" charset="0"/>
                  <a:ea typeface="+mj-ea"/>
                  <a:cs typeface="Arial" panose="020B0604020202020204" pitchFamily="34" charset="0"/>
                </a:rPr>
                <a:t>(</a:t>
              </a:r>
              <a:r>
                <a:rPr kumimoji="0" lang="zh-CN" altLang="en-US" sz="2000" dirty="0">
                  <a:solidFill>
                    <a:srgbClr val="3333FF"/>
                  </a:solidFill>
                  <a:latin typeface="Arial" panose="020B0604020202020204" pitchFamily="34" charset="0"/>
                  <a:ea typeface="+mj-ea"/>
                  <a:cs typeface="Arial" panose="020B0604020202020204" pitchFamily="34" charset="0"/>
                </a:rPr>
                <a:t>终态</a:t>
              </a:r>
              <a:r>
                <a:rPr kumimoji="0" lang="en-US" altLang="zh-CN" sz="2000" dirty="0">
                  <a:solidFill>
                    <a:srgbClr val="3333FF"/>
                  </a:solidFill>
                  <a:latin typeface="Arial" panose="020B0604020202020204" pitchFamily="34" charset="0"/>
                  <a:ea typeface="+mj-ea"/>
                  <a:cs typeface="Arial" panose="020B0604020202020204" pitchFamily="34" charset="0"/>
                </a:rPr>
                <a:t>)</a:t>
              </a:r>
            </a:p>
          </p:txBody>
        </p:sp>
      </p:grpSp>
      <p:pic>
        <p:nvPicPr>
          <p:cNvPr id="58376" name="Picture 1027"/>
          <p:cNvPicPr>
            <a:picLocks noChangeAspect="1" noChangeArrowheads="1"/>
          </p:cNvPicPr>
          <p:nvPr/>
        </p:nvPicPr>
        <p:blipFill rotWithShape="1">
          <a:blip r:embed="rId2">
            <a:extLst>
              <a:ext uri="{28A0092B-C50C-407E-A947-70E740481C1C}">
                <a14:useLocalDpi xmlns:a14="http://schemas.microsoft.com/office/drawing/2010/main" val="0"/>
              </a:ext>
            </a:extLst>
          </a:blip>
          <a:srcRect l="7124" t="7751" b="17695"/>
          <a:stretch/>
        </p:blipFill>
        <p:spPr bwMode="auto">
          <a:xfrm>
            <a:off x="457200" y="2741141"/>
            <a:ext cx="327453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91243" name="Text Box 1035"/>
          <p:cNvSpPr txBox="1">
            <a:spLocks noChangeArrowheads="1"/>
          </p:cNvSpPr>
          <p:nvPr/>
        </p:nvSpPr>
        <p:spPr bwMode="auto">
          <a:xfrm>
            <a:off x="475705" y="6042902"/>
            <a:ext cx="3163187" cy="396875"/>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sz="2000" dirty="0">
                <a:solidFill>
                  <a:srgbClr val="0000FF"/>
                </a:solidFill>
                <a:latin typeface="+mj-ea"/>
                <a:ea typeface="+mj-ea"/>
              </a:rPr>
              <a:t>过渡状态位能示意图</a:t>
            </a:r>
          </a:p>
        </p:txBody>
      </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p:cNvSpPr>
            <a:spLocks noChangeArrowheads="1"/>
          </p:cNvSpPr>
          <p:nvPr/>
        </p:nvSpPr>
        <p:spPr bwMode="auto">
          <a:xfrm>
            <a:off x="1369158" y="108322"/>
            <a:ext cx="6696744" cy="762000"/>
          </a:xfrm>
          <a:prstGeom prst="rect">
            <a:avLst/>
          </a:prstGeom>
          <a:noFill/>
          <a:ln w="9525">
            <a:noFill/>
            <a:miter lim="800000"/>
            <a:headEnd/>
            <a:tailEnd/>
          </a:ln>
        </p:spPr>
        <p:txBody>
          <a:bodyPr anchor="ctr"/>
          <a:lstStyle/>
          <a:p>
            <a:pPr algn="ctr">
              <a:defRPr/>
            </a:pPr>
            <a:r>
              <a:rPr lang="zh-CN" altLang="en-US" sz="2800" dirty="0">
                <a:solidFill>
                  <a:srgbClr val="3333CC">
                    <a:lumMod val="50000"/>
                  </a:srgbClr>
                </a:solidFill>
                <a:latin typeface="Arial" panose="020B0604020202020204" pitchFamily="34" charset="0"/>
                <a:ea typeface="黑体"/>
                <a:cs typeface="Arial" panose="020B0604020202020204" pitchFamily="34" charset="0"/>
              </a:rPr>
              <a:t>过渡状态理论 </a:t>
            </a:r>
            <a:r>
              <a:rPr lang="en-US" altLang="zh-CN" sz="2800" dirty="0">
                <a:solidFill>
                  <a:srgbClr val="3333CC">
                    <a:lumMod val="50000"/>
                  </a:srgbClr>
                </a:solidFill>
                <a:latin typeface="Arial" panose="020B0604020202020204" pitchFamily="34" charset="0"/>
                <a:ea typeface="黑体"/>
                <a:cs typeface="Arial" panose="020B0604020202020204" pitchFamily="34" charset="0"/>
              </a:rPr>
              <a:t>(transition state theory)</a:t>
            </a:r>
            <a:endParaRPr lang="zh-CN" altLang="en-US" sz="2800" dirty="0">
              <a:solidFill>
                <a:srgbClr val="3333CC">
                  <a:lumMod val="50000"/>
                </a:srgbClr>
              </a:solidFill>
              <a:latin typeface="Arial" panose="020B0604020202020204" pitchFamily="34" charset="0"/>
              <a:ea typeface="黑体"/>
              <a:cs typeface="Arial" panose="020B0604020202020204" pitchFamily="34" charset="0"/>
            </a:endParaRPr>
          </a:p>
        </p:txBody>
      </p:sp>
      <p:sp>
        <p:nvSpPr>
          <p:cNvPr id="1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6</a:t>
            </a:fld>
            <a:endParaRPr lang="en-US" altLang="zh-CN" dirty="0">
              <a:solidFill>
                <a:srgbClr val="000000"/>
              </a:solidFill>
            </a:endParaRPr>
          </a:p>
        </p:txBody>
      </p:sp>
      <p:pic>
        <p:nvPicPr>
          <p:cNvPr id="16" name="Picture 4" descr="FG15_10_1C">
            <a:extLst>
              <a:ext uri="{FF2B5EF4-FFF2-40B4-BE49-F238E27FC236}">
                <a16:creationId xmlns:a16="http://schemas.microsoft.com/office/drawing/2014/main" id="{ACDB550F-BA93-3245-9CF5-196F07095E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9478" y="1995663"/>
            <a:ext cx="5005387" cy="3516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6A010D1A-4F6A-F942-A382-62881170BCBC}"/>
              </a:ext>
            </a:extLst>
          </p:cNvPr>
          <p:cNvSpPr txBox="1"/>
          <p:nvPr/>
        </p:nvSpPr>
        <p:spPr>
          <a:xfrm>
            <a:off x="5292080" y="6029980"/>
            <a:ext cx="3312125" cy="523220"/>
          </a:xfrm>
          <a:prstGeom prst="rect">
            <a:avLst/>
          </a:prstGeom>
          <a:noFill/>
        </p:spPr>
        <p:txBody>
          <a:bodyPr wrap="none" rtlCol="0">
            <a:spAutoFit/>
          </a:bodyPr>
          <a:lstStyle/>
          <a:p>
            <a:r>
              <a:rPr kumimoji="1" lang="en-US" altLang="zh-CN" sz="2800" dirty="0"/>
              <a:t>N</a:t>
            </a:r>
            <a:r>
              <a:rPr kumimoji="1" lang="en-US" altLang="zh-CN" sz="2800" baseline="-25000" dirty="0"/>
              <a:t>2</a:t>
            </a:r>
            <a:r>
              <a:rPr kumimoji="1" lang="en-US" altLang="zh-CN" sz="2800" dirty="0"/>
              <a:t>O+NO ⇌ N</a:t>
            </a:r>
            <a:r>
              <a:rPr kumimoji="1" lang="en-US" altLang="zh-CN" sz="2800" baseline="-25000" dirty="0"/>
              <a:t>2</a:t>
            </a:r>
            <a:r>
              <a:rPr kumimoji="1" lang="en-US" altLang="zh-CN" sz="2800" dirty="0"/>
              <a:t>+NO</a:t>
            </a:r>
            <a:r>
              <a:rPr kumimoji="1" lang="en-US" altLang="zh-CN" sz="2800" baseline="-25000" dirty="0"/>
              <a:t>2</a:t>
            </a:r>
            <a:endParaRPr kumimoji="1" lang="zh-CN" altLang="en-US" sz="2800" baseline="-25000" dirty="0"/>
          </a:p>
        </p:txBody>
      </p:sp>
    </p:spTree>
    <p:extLst>
      <p:ext uri="{BB962C8B-B14F-4D97-AF65-F5344CB8AC3E}">
        <p14:creationId xmlns:p14="http://schemas.microsoft.com/office/powerpoint/2010/main" val="10719941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A56AC21C-A72C-4579-8202-26C59B18EDE1}" type="slidenum">
              <a:rPr lang="zh-CN" altLang="en-US" sz="1400" smtClean="0"/>
              <a:pPr eaLnBrk="1" hangingPunct="1"/>
              <a:t>60</a:t>
            </a:fld>
            <a:endParaRPr lang="en-US" altLang="zh-CN" sz="1400"/>
          </a:p>
        </p:txBody>
      </p:sp>
      <p:sp>
        <p:nvSpPr>
          <p:cNvPr id="3" name="Rectangle 3"/>
          <p:cNvSpPr txBox="1">
            <a:spLocks noRot="1" noChangeArrowheads="1"/>
          </p:cNvSpPr>
          <p:nvPr/>
        </p:nvSpPr>
        <p:spPr>
          <a:xfrm>
            <a:off x="251520" y="1147564"/>
            <a:ext cx="8715375" cy="985292"/>
          </a:xfrm>
          <a:prstGeom prst="rect">
            <a:avLst/>
          </a:prstGeom>
        </p:spPr>
        <p:txBody>
          <a:bodyPr/>
          <a:lstStyle/>
          <a:p>
            <a:pPr eaLnBrk="0" hangingPunct="0">
              <a:lnSpc>
                <a:spcPct val="135000"/>
              </a:lnSpc>
              <a:spcBef>
                <a:spcPct val="20000"/>
              </a:spcBef>
              <a:buFont typeface="Wingdings" pitchFamily="2" charset="2"/>
              <a:buNone/>
              <a:defRPr/>
            </a:pPr>
            <a:r>
              <a:rPr lang="zh-CN" altLang="en-US" b="0" kern="0" dirty="0">
                <a:latin typeface="+mj-ea"/>
                <a:ea typeface="+mj-ea"/>
              </a:rPr>
              <a:t>态能级图是表示在一个给定的核几何构型中，分子的基态、激发单重态和三重态的相对能态图。</a:t>
            </a:r>
          </a:p>
        </p:txBody>
      </p:sp>
      <p:pic>
        <p:nvPicPr>
          <p:cNvPr id="4" name="Picture 7"/>
          <p:cNvPicPr>
            <a:picLocks noChangeAspect="1" noChangeArrowheads="1"/>
          </p:cNvPicPr>
          <p:nvPr/>
        </p:nvPicPr>
        <p:blipFill rotWithShape="1">
          <a:blip r:embed="rId2"/>
          <a:srcRect r="13000"/>
          <a:stretch/>
        </p:blipFill>
        <p:spPr bwMode="auto">
          <a:xfrm>
            <a:off x="649168" y="2326977"/>
            <a:ext cx="7955280" cy="4270375"/>
          </a:xfrm>
          <a:prstGeom prst="rect">
            <a:avLst/>
          </a:prstGeom>
          <a:ln>
            <a:noFill/>
          </a:ln>
          <a:effectLst>
            <a:outerShdw blurRad="292100" dist="139700" dir="2700000" algn="tl" rotWithShape="0">
              <a:srgbClr val="333333">
                <a:alpha val="65000"/>
              </a:srgbClr>
            </a:outerShdw>
          </a:effectLst>
        </p:spPr>
      </p:pic>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分子对光的吸收</a:t>
            </a:r>
          </a:p>
        </p:txBody>
      </p:sp>
    </p:spTree>
    <p:extLst>
      <p:ext uri="{BB962C8B-B14F-4D97-AF65-F5344CB8AC3E}">
        <p14:creationId xmlns:p14="http://schemas.microsoft.com/office/powerpoint/2010/main" val="9906840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DA4CE164-4759-4663-9D79-00C18EA63E23}" type="slidenum">
              <a:rPr lang="zh-CN" altLang="en-US" sz="1400" smtClean="0"/>
              <a:pPr eaLnBrk="1" hangingPunct="1"/>
              <a:t>61</a:t>
            </a:fld>
            <a:endParaRPr lang="en-US" altLang="zh-CN" sz="1400"/>
          </a:p>
        </p:txBody>
      </p:sp>
      <p:sp>
        <p:nvSpPr>
          <p:cNvPr id="3" name="Rectangle 3"/>
          <p:cNvSpPr txBox="1">
            <a:spLocks noRot="1" noChangeArrowheads="1"/>
          </p:cNvSpPr>
          <p:nvPr/>
        </p:nvSpPr>
        <p:spPr>
          <a:xfrm>
            <a:off x="106808" y="1268760"/>
            <a:ext cx="8929688" cy="2178968"/>
          </a:xfrm>
          <a:prstGeom prst="rect">
            <a:avLst/>
          </a:prstGeom>
        </p:spPr>
        <p:txBody>
          <a:bodyPr/>
          <a:lstStyle/>
          <a:p>
            <a:pPr algn="just" eaLnBrk="0" hangingPunct="0">
              <a:spcBef>
                <a:spcPct val="20000"/>
              </a:spcBef>
              <a:buFontTx/>
              <a:buChar char=" "/>
              <a:defRPr/>
            </a:pPr>
            <a:r>
              <a:rPr lang="en-US" altLang="zh-CN" kern="0" dirty="0">
                <a:solidFill>
                  <a:srgbClr val="002060"/>
                </a:solidFill>
                <a:latin typeface="Arial" panose="020B0604020202020204" pitchFamily="34" charset="0"/>
                <a:ea typeface="+mj-ea"/>
                <a:cs typeface="Arial" panose="020B0604020202020204" pitchFamily="34" charset="0"/>
              </a:rPr>
              <a:t>1</a:t>
            </a:r>
            <a:r>
              <a:rPr lang="zh-CN" altLang="en-US" kern="0" dirty="0">
                <a:solidFill>
                  <a:srgbClr val="002060"/>
                </a:solidFill>
                <a:latin typeface="Arial" panose="020B0604020202020204" pitchFamily="34" charset="0"/>
                <a:ea typeface="+mj-ea"/>
                <a:cs typeface="Arial" panose="020B0604020202020204" pitchFamily="34" charset="0"/>
              </a:rPr>
              <a:t>）光物理辐射过程</a:t>
            </a:r>
          </a:p>
          <a:p>
            <a:pPr algn="just" eaLnBrk="0" hangingPunct="0">
              <a:spcBef>
                <a:spcPct val="20000"/>
              </a:spcBef>
              <a:defRPr/>
            </a:pPr>
            <a:r>
              <a:rPr lang="en-US" altLang="zh-CN" sz="2200" kern="0" dirty="0">
                <a:solidFill>
                  <a:srgbClr val="002060"/>
                </a:solidFill>
                <a:ea typeface="+mn-ea"/>
              </a:rPr>
              <a:t>a)  S</a:t>
            </a:r>
            <a:r>
              <a:rPr lang="en-US" altLang="zh-CN" sz="2200" kern="0" baseline="-25000" dirty="0">
                <a:solidFill>
                  <a:srgbClr val="002060"/>
                </a:solidFill>
                <a:ea typeface="+mn-ea"/>
              </a:rPr>
              <a:t>0</a:t>
            </a:r>
            <a:r>
              <a:rPr lang="en-US" altLang="zh-CN" sz="2200" kern="0" dirty="0">
                <a:solidFill>
                  <a:srgbClr val="002060"/>
                </a:solidFill>
                <a:ea typeface="+mn-ea"/>
              </a:rPr>
              <a:t> + </a:t>
            </a:r>
            <a:r>
              <a:rPr lang="en-US" altLang="zh-CN" sz="2200" i="1" kern="0" dirty="0">
                <a:solidFill>
                  <a:srgbClr val="002060"/>
                </a:solidFill>
                <a:ea typeface="+mn-ea"/>
              </a:rPr>
              <a:t>h</a:t>
            </a:r>
            <a:r>
              <a:rPr lang="en-US" altLang="zh-CN" sz="2200" i="1" kern="0" dirty="0">
                <a:solidFill>
                  <a:srgbClr val="002060"/>
                </a:solidFill>
                <a:ea typeface="+mn-ea"/>
                <a:sym typeface="Symbol" pitchFamily="18" charset="2"/>
              </a:rPr>
              <a:t></a:t>
            </a:r>
            <a:r>
              <a:rPr lang="en-US" altLang="zh-CN" sz="2200" kern="0" dirty="0">
                <a:solidFill>
                  <a:srgbClr val="002060"/>
                </a:solidFill>
                <a:ea typeface="+mn-ea"/>
              </a:rPr>
              <a:t>  </a:t>
            </a:r>
            <a:r>
              <a:rPr lang="en-US" altLang="zh-CN" sz="2200" i="1" kern="0" dirty="0">
                <a:solidFill>
                  <a:srgbClr val="002060"/>
                </a:solidFill>
                <a:ea typeface="+mn-ea"/>
                <a:sym typeface="Symbol" pitchFamily="18" charset="2"/>
              </a:rPr>
              <a:t></a:t>
            </a:r>
            <a:r>
              <a:rPr lang="en-US" altLang="zh-CN" sz="2200" kern="0" dirty="0">
                <a:solidFill>
                  <a:srgbClr val="002060"/>
                </a:solidFill>
                <a:ea typeface="+mn-ea"/>
              </a:rPr>
              <a:t> S</a:t>
            </a:r>
            <a:r>
              <a:rPr lang="en-US" altLang="zh-CN" sz="2200" kern="0" baseline="-25000" dirty="0">
                <a:solidFill>
                  <a:srgbClr val="002060"/>
                </a:solidFill>
                <a:ea typeface="+mn-ea"/>
              </a:rPr>
              <a:t>1      </a:t>
            </a:r>
            <a:r>
              <a:rPr lang="zh-CN" altLang="en-US" sz="2200" kern="0" dirty="0">
                <a:solidFill>
                  <a:srgbClr val="002060"/>
                </a:solidFill>
                <a:ea typeface="+mn-ea"/>
              </a:rPr>
              <a:t>单重态</a:t>
            </a:r>
            <a:r>
              <a:rPr lang="en-US" altLang="zh-CN" sz="2200" kern="0" dirty="0">
                <a:solidFill>
                  <a:srgbClr val="002060"/>
                </a:solidFill>
                <a:ea typeface="+mn-ea"/>
              </a:rPr>
              <a:t>-</a:t>
            </a:r>
            <a:r>
              <a:rPr lang="zh-CN" altLang="en-US" sz="2200" kern="0" dirty="0">
                <a:solidFill>
                  <a:srgbClr val="002060"/>
                </a:solidFill>
                <a:ea typeface="+mn-ea"/>
              </a:rPr>
              <a:t>单重态吸收</a:t>
            </a:r>
            <a:endParaRPr lang="en-US" altLang="zh-CN" sz="2200" kern="0" dirty="0">
              <a:solidFill>
                <a:srgbClr val="002060"/>
              </a:solidFill>
              <a:ea typeface="+mn-ea"/>
            </a:endParaRPr>
          </a:p>
          <a:p>
            <a:pPr marL="457200" indent="-457200" algn="just" eaLnBrk="0" hangingPunct="0">
              <a:spcBef>
                <a:spcPct val="20000"/>
              </a:spcBef>
              <a:buAutoNum type="alphaLcParenR" startAt="2"/>
              <a:defRPr/>
            </a:pPr>
            <a:r>
              <a:rPr lang="en-US" altLang="zh-CN" sz="2200" kern="0" dirty="0">
                <a:solidFill>
                  <a:srgbClr val="002060"/>
                </a:solidFill>
                <a:ea typeface="+mn-ea"/>
              </a:rPr>
              <a:t>S</a:t>
            </a:r>
            <a:r>
              <a:rPr lang="en-US" altLang="zh-CN" sz="2200" kern="0" baseline="-25000" dirty="0">
                <a:solidFill>
                  <a:srgbClr val="002060"/>
                </a:solidFill>
                <a:ea typeface="+mn-ea"/>
              </a:rPr>
              <a:t>0</a:t>
            </a:r>
            <a:r>
              <a:rPr lang="en-US" altLang="zh-CN" sz="2200" kern="0" dirty="0">
                <a:solidFill>
                  <a:srgbClr val="002060"/>
                </a:solidFill>
                <a:ea typeface="+mn-ea"/>
              </a:rPr>
              <a:t> + </a:t>
            </a:r>
            <a:r>
              <a:rPr lang="en-US" altLang="zh-CN" sz="2200" i="1" kern="0" dirty="0">
                <a:solidFill>
                  <a:srgbClr val="002060"/>
                </a:solidFill>
                <a:ea typeface="+mn-ea"/>
              </a:rPr>
              <a:t>h</a:t>
            </a:r>
            <a:r>
              <a:rPr lang="en-US" altLang="zh-CN" sz="2200" i="1" kern="0" dirty="0">
                <a:solidFill>
                  <a:srgbClr val="002060"/>
                </a:solidFill>
                <a:ea typeface="+mn-ea"/>
                <a:sym typeface="Symbol" pitchFamily="18" charset="2"/>
              </a:rPr>
              <a:t></a:t>
            </a:r>
            <a:r>
              <a:rPr lang="en-US" altLang="zh-CN" sz="2200" kern="0" dirty="0">
                <a:solidFill>
                  <a:srgbClr val="002060"/>
                </a:solidFill>
                <a:ea typeface="+mn-ea"/>
              </a:rPr>
              <a:t>  </a:t>
            </a:r>
            <a:r>
              <a:rPr lang="en-US" altLang="zh-CN" sz="2200" kern="0" dirty="0">
                <a:solidFill>
                  <a:srgbClr val="002060"/>
                </a:solidFill>
                <a:ea typeface="+mn-ea"/>
                <a:sym typeface="Symbol" pitchFamily="18" charset="2"/>
              </a:rPr>
              <a:t></a:t>
            </a:r>
            <a:r>
              <a:rPr lang="en-US" altLang="zh-CN" sz="2200" kern="0" dirty="0">
                <a:solidFill>
                  <a:srgbClr val="002060"/>
                </a:solidFill>
                <a:ea typeface="+mn-ea"/>
              </a:rPr>
              <a:t> T</a:t>
            </a:r>
            <a:r>
              <a:rPr lang="en-US" altLang="zh-CN" sz="2200" kern="0" baseline="-25000" dirty="0">
                <a:solidFill>
                  <a:srgbClr val="002060"/>
                </a:solidFill>
                <a:ea typeface="+mn-ea"/>
              </a:rPr>
              <a:t>1</a:t>
            </a:r>
            <a:r>
              <a:rPr lang="en-US" altLang="zh-CN" sz="2200" kern="0" baseline="30000" dirty="0">
                <a:solidFill>
                  <a:srgbClr val="002060"/>
                </a:solidFill>
                <a:ea typeface="+mn-ea"/>
              </a:rPr>
              <a:t>   </a:t>
            </a:r>
            <a:r>
              <a:rPr lang="zh-CN" altLang="en-US" sz="2200" kern="0" dirty="0">
                <a:solidFill>
                  <a:srgbClr val="002060"/>
                </a:solidFill>
                <a:ea typeface="+mn-ea"/>
              </a:rPr>
              <a:t>单重态</a:t>
            </a:r>
            <a:r>
              <a:rPr lang="en-US" altLang="zh-CN" sz="2200" kern="0" dirty="0">
                <a:solidFill>
                  <a:srgbClr val="002060"/>
                </a:solidFill>
                <a:ea typeface="+mn-ea"/>
              </a:rPr>
              <a:t>-</a:t>
            </a:r>
            <a:r>
              <a:rPr lang="zh-CN" altLang="en-US" sz="2200" kern="0" dirty="0">
                <a:solidFill>
                  <a:srgbClr val="002060"/>
                </a:solidFill>
                <a:ea typeface="+mn-ea"/>
              </a:rPr>
              <a:t>三重态吸收</a:t>
            </a:r>
            <a:endParaRPr lang="en-US" altLang="zh-CN" sz="2200" kern="0" dirty="0">
              <a:solidFill>
                <a:srgbClr val="002060"/>
              </a:solidFill>
              <a:ea typeface="+mn-ea"/>
            </a:endParaRPr>
          </a:p>
          <a:p>
            <a:pPr marL="457200" indent="-457200" algn="just" eaLnBrk="0" hangingPunct="0">
              <a:spcBef>
                <a:spcPct val="20000"/>
              </a:spcBef>
              <a:buAutoNum type="alphaLcParenR" startAt="2"/>
              <a:defRPr/>
            </a:pPr>
            <a:r>
              <a:rPr lang="en-US" altLang="zh-CN" sz="2200" kern="0" dirty="0">
                <a:solidFill>
                  <a:srgbClr val="002060"/>
                </a:solidFill>
                <a:ea typeface="+mn-ea"/>
              </a:rPr>
              <a:t>S</a:t>
            </a:r>
            <a:r>
              <a:rPr lang="en-US" altLang="zh-CN" sz="2200" kern="0" baseline="-25000" dirty="0">
                <a:solidFill>
                  <a:srgbClr val="002060"/>
                </a:solidFill>
                <a:ea typeface="+mn-ea"/>
              </a:rPr>
              <a:t>1</a:t>
            </a:r>
            <a:r>
              <a:rPr lang="en-US" altLang="zh-CN" sz="2200" kern="0" dirty="0">
                <a:solidFill>
                  <a:srgbClr val="002060"/>
                </a:solidFill>
                <a:ea typeface="+mn-ea"/>
              </a:rPr>
              <a:t> </a:t>
            </a:r>
            <a:r>
              <a:rPr lang="en-US" altLang="zh-CN" sz="2200" kern="0" dirty="0">
                <a:solidFill>
                  <a:srgbClr val="002060"/>
                </a:solidFill>
                <a:ea typeface="+mn-ea"/>
                <a:sym typeface="Symbol" pitchFamily="18" charset="2"/>
              </a:rPr>
              <a:t></a:t>
            </a:r>
            <a:r>
              <a:rPr lang="en-US" altLang="zh-CN" sz="2200" kern="0" dirty="0">
                <a:solidFill>
                  <a:srgbClr val="002060"/>
                </a:solidFill>
                <a:ea typeface="+mn-ea"/>
              </a:rPr>
              <a:t> S</a:t>
            </a:r>
            <a:r>
              <a:rPr lang="en-US" altLang="zh-CN" sz="2200" kern="0" baseline="-25000" dirty="0">
                <a:solidFill>
                  <a:srgbClr val="002060"/>
                </a:solidFill>
                <a:ea typeface="+mn-ea"/>
              </a:rPr>
              <a:t>0</a:t>
            </a:r>
            <a:r>
              <a:rPr lang="en-US" altLang="zh-CN" sz="2200" kern="0" dirty="0">
                <a:solidFill>
                  <a:srgbClr val="002060"/>
                </a:solidFill>
                <a:ea typeface="+mn-ea"/>
              </a:rPr>
              <a:t> + </a:t>
            </a:r>
            <a:r>
              <a:rPr lang="en-US" altLang="zh-CN" sz="2200" i="1" kern="0" dirty="0">
                <a:solidFill>
                  <a:srgbClr val="002060"/>
                </a:solidFill>
                <a:ea typeface="+mn-ea"/>
              </a:rPr>
              <a:t>h</a:t>
            </a:r>
            <a:r>
              <a:rPr lang="en-US" altLang="zh-CN" sz="2200" i="1" kern="0" dirty="0">
                <a:solidFill>
                  <a:srgbClr val="002060"/>
                </a:solidFill>
                <a:ea typeface="+mn-ea"/>
                <a:sym typeface="Symbol" pitchFamily="18" charset="2"/>
              </a:rPr>
              <a:t></a:t>
            </a:r>
            <a:r>
              <a:rPr lang="en-US" altLang="zh-CN" sz="2200" kern="0" dirty="0">
                <a:solidFill>
                  <a:srgbClr val="002060"/>
                </a:solidFill>
                <a:ea typeface="+mn-ea"/>
              </a:rPr>
              <a:t>   </a:t>
            </a:r>
            <a:r>
              <a:rPr lang="zh-CN" altLang="en-US" sz="2200" kern="0" dirty="0">
                <a:solidFill>
                  <a:srgbClr val="002060"/>
                </a:solidFill>
                <a:ea typeface="+mn-ea"/>
              </a:rPr>
              <a:t>单重态</a:t>
            </a:r>
            <a:r>
              <a:rPr lang="en-US" altLang="zh-CN" sz="2200" kern="0" dirty="0">
                <a:solidFill>
                  <a:srgbClr val="002060"/>
                </a:solidFill>
                <a:ea typeface="+mn-ea"/>
              </a:rPr>
              <a:t>-</a:t>
            </a:r>
            <a:r>
              <a:rPr lang="zh-CN" altLang="en-US" sz="2200" kern="0" dirty="0">
                <a:solidFill>
                  <a:srgbClr val="002060"/>
                </a:solidFill>
                <a:ea typeface="+mn-ea"/>
              </a:rPr>
              <a:t>单重态发射，发射的光称为荧光。自旋不变</a:t>
            </a:r>
            <a:endParaRPr lang="en-US" altLang="zh-CN" sz="2200" kern="0" dirty="0">
              <a:solidFill>
                <a:srgbClr val="002060"/>
              </a:solidFill>
              <a:ea typeface="+mn-ea"/>
            </a:endParaRPr>
          </a:p>
          <a:p>
            <a:pPr marL="457200" indent="-457200" algn="just" eaLnBrk="0" hangingPunct="0">
              <a:spcBef>
                <a:spcPct val="20000"/>
              </a:spcBef>
              <a:buAutoNum type="alphaLcParenR" startAt="2"/>
              <a:defRPr/>
            </a:pPr>
            <a:r>
              <a:rPr lang="en-US" altLang="zh-CN" sz="2200" kern="0" dirty="0">
                <a:solidFill>
                  <a:srgbClr val="002060"/>
                </a:solidFill>
                <a:ea typeface="+mn-ea"/>
              </a:rPr>
              <a:t>T</a:t>
            </a:r>
            <a:r>
              <a:rPr lang="en-US" altLang="zh-CN" sz="2200" kern="0" baseline="-25000" dirty="0">
                <a:solidFill>
                  <a:srgbClr val="002060"/>
                </a:solidFill>
                <a:ea typeface="+mn-ea"/>
              </a:rPr>
              <a:t>1</a:t>
            </a:r>
            <a:r>
              <a:rPr lang="en-US" altLang="zh-CN" sz="2200" kern="0" dirty="0">
                <a:solidFill>
                  <a:srgbClr val="002060"/>
                </a:solidFill>
                <a:ea typeface="+mn-ea"/>
              </a:rPr>
              <a:t> </a:t>
            </a:r>
            <a:r>
              <a:rPr lang="en-US" altLang="zh-CN" sz="2200" kern="0" dirty="0">
                <a:solidFill>
                  <a:srgbClr val="002060"/>
                </a:solidFill>
                <a:ea typeface="+mn-ea"/>
                <a:sym typeface="Symbol" pitchFamily="18" charset="2"/>
              </a:rPr>
              <a:t></a:t>
            </a:r>
            <a:r>
              <a:rPr lang="en-US" altLang="zh-CN" sz="2200" kern="0" dirty="0">
                <a:solidFill>
                  <a:srgbClr val="002060"/>
                </a:solidFill>
                <a:ea typeface="+mn-ea"/>
              </a:rPr>
              <a:t> S</a:t>
            </a:r>
            <a:r>
              <a:rPr lang="en-US" altLang="zh-CN" sz="2200" kern="0" baseline="-25000" dirty="0">
                <a:solidFill>
                  <a:srgbClr val="002060"/>
                </a:solidFill>
                <a:ea typeface="+mn-ea"/>
              </a:rPr>
              <a:t>0</a:t>
            </a:r>
            <a:r>
              <a:rPr lang="en-US" altLang="zh-CN" sz="2200" kern="0" dirty="0">
                <a:solidFill>
                  <a:srgbClr val="002060"/>
                </a:solidFill>
                <a:ea typeface="+mn-ea"/>
              </a:rPr>
              <a:t> + </a:t>
            </a:r>
            <a:r>
              <a:rPr lang="en-US" altLang="zh-CN" sz="2200" i="1" kern="0" dirty="0">
                <a:solidFill>
                  <a:srgbClr val="002060"/>
                </a:solidFill>
                <a:ea typeface="+mn-ea"/>
              </a:rPr>
              <a:t>h</a:t>
            </a:r>
            <a:r>
              <a:rPr lang="en-US" altLang="zh-CN" sz="2200" i="1" kern="0" dirty="0">
                <a:solidFill>
                  <a:srgbClr val="002060"/>
                </a:solidFill>
                <a:ea typeface="+mn-ea"/>
                <a:sym typeface="Symbol" pitchFamily="18" charset="2"/>
              </a:rPr>
              <a:t></a:t>
            </a:r>
            <a:r>
              <a:rPr lang="en-US" altLang="zh-CN" sz="2200" kern="0" dirty="0">
                <a:solidFill>
                  <a:srgbClr val="002060"/>
                </a:solidFill>
                <a:ea typeface="+mn-ea"/>
              </a:rPr>
              <a:t>  </a:t>
            </a:r>
            <a:r>
              <a:rPr lang="zh-CN" altLang="en-US" sz="2200" kern="0" dirty="0">
                <a:solidFill>
                  <a:srgbClr val="002060"/>
                </a:solidFill>
                <a:ea typeface="+mn-ea"/>
              </a:rPr>
              <a:t>三重态</a:t>
            </a:r>
            <a:r>
              <a:rPr lang="en-US" altLang="zh-CN" sz="2200" kern="0" dirty="0">
                <a:solidFill>
                  <a:srgbClr val="002060"/>
                </a:solidFill>
                <a:ea typeface="+mn-ea"/>
              </a:rPr>
              <a:t>-</a:t>
            </a:r>
            <a:r>
              <a:rPr lang="zh-CN" altLang="en-US" sz="2200" kern="0" dirty="0">
                <a:solidFill>
                  <a:srgbClr val="002060"/>
                </a:solidFill>
                <a:ea typeface="+mn-ea"/>
              </a:rPr>
              <a:t>单重态发射，发射的光 称为磷光。自旋改变</a:t>
            </a:r>
            <a:endParaRPr lang="zh-CN" altLang="en-US" sz="2200" kern="0" dirty="0">
              <a:solidFill>
                <a:srgbClr val="002060"/>
              </a:solidFill>
              <a:latin typeface="+mn-lt"/>
              <a:ea typeface="+mn-ea"/>
            </a:endParaRPr>
          </a:p>
        </p:txBody>
      </p:sp>
      <p:sp>
        <p:nvSpPr>
          <p:cNvPr id="4" name="Rectangle 3"/>
          <p:cNvSpPr txBox="1">
            <a:spLocks noRot="1" noChangeArrowheads="1"/>
          </p:cNvSpPr>
          <p:nvPr/>
        </p:nvSpPr>
        <p:spPr>
          <a:xfrm>
            <a:off x="108520" y="3645024"/>
            <a:ext cx="8855968" cy="2357437"/>
          </a:xfrm>
          <a:prstGeom prst="rect">
            <a:avLst/>
          </a:prstGeom>
        </p:spPr>
        <p:txBody>
          <a:bodyPr/>
          <a:lstStyle/>
          <a:p>
            <a:pPr eaLnBrk="0" hangingPunct="0">
              <a:lnSpc>
                <a:spcPct val="125000"/>
              </a:lnSpc>
              <a:spcBef>
                <a:spcPct val="20000"/>
              </a:spcBef>
              <a:buFont typeface="Wingdings" pitchFamily="2" charset="2"/>
              <a:buNone/>
              <a:defRPr/>
            </a:pPr>
            <a:r>
              <a:rPr lang="en-US" altLang="zh-CN" kern="0" dirty="0">
                <a:solidFill>
                  <a:srgbClr val="002060"/>
                </a:solidFill>
                <a:latin typeface="Arial" panose="020B0604020202020204" pitchFamily="34" charset="0"/>
                <a:ea typeface="+mj-ea"/>
                <a:cs typeface="Arial" panose="020B0604020202020204" pitchFamily="34" charset="0"/>
              </a:rPr>
              <a:t>2</a:t>
            </a:r>
            <a:r>
              <a:rPr lang="zh-CN" altLang="en-US" kern="0" dirty="0">
                <a:solidFill>
                  <a:srgbClr val="002060"/>
                </a:solidFill>
                <a:latin typeface="Arial" panose="020B0604020202020204" pitchFamily="34" charset="0"/>
                <a:ea typeface="+mj-ea"/>
                <a:cs typeface="Arial" panose="020B0604020202020204" pitchFamily="34" charset="0"/>
              </a:rPr>
              <a:t>）光物理无辐射过程</a:t>
            </a:r>
            <a:endParaRPr lang="en-US" altLang="zh-CN" kern="0" dirty="0">
              <a:solidFill>
                <a:srgbClr val="002060"/>
              </a:solidFill>
              <a:latin typeface="Arial" panose="020B0604020202020204" pitchFamily="34" charset="0"/>
              <a:ea typeface="+mj-ea"/>
              <a:cs typeface="Arial" panose="020B0604020202020204" pitchFamily="34" charset="0"/>
            </a:endParaRPr>
          </a:p>
          <a:p>
            <a:pPr eaLnBrk="0" hangingPunct="0">
              <a:lnSpc>
                <a:spcPct val="125000"/>
              </a:lnSpc>
              <a:spcBef>
                <a:spcPct val="20000"/>
              </a:spcBef>
              <a:buFontTx/>
              <a:buChar char=" "/>
              <a:defRPr/>
            </a:pPr>
            <a:r>
              <a:rPr lang="en-US" altLang="zh-CN" sz="2000" kern="0" dirty="0">
                <a:solidFill>
                  <a:srgbClr val="002060"/>
                </a:solidFill>
                <a:ea typeface="+mn-ea"/>
              </a:rPr>
              <a:t>e)  S</a:t>
            </a:r>
            <a:r>
              <a:rPr lang="en-US" altLang="zh-CN" sz="2000" kern="0" baseline="-25000" dirty="0">
                <a:solidFill>
                  <a:srgbClr val="002060"/>
                </a:solidFill>
                <a:ea typeface="+mn-ea"/>
              </a:rPr>
              <a:t>1</a:t>
            </a:r>
            <a:r>
              <a:rPr lang="en-US" altLang="zh-CN" sz="2000" kern="0" dirty="0">
                <a:solidFill>
                  <a:srgbClr val="002060"/>
                </a:solidFill>
                <a:ea typeface="+mn-ea"/>
              </a:rPr>
              <a:t> </a:t>
            </a:r>
            <a:r>
              <a:rPr lang="en-US" altLang="zh-CN" sz="2000" kern="0" dirty="0">
                <a:solidFill>
                  <a:srgbClr val="002060"/>
                </a:solidFill>
                <a:ea typeface="+mn-ea"/>
                <a:sym typeface="Symbol" pitchFamily="18" charset="2"/>
              </a:rPr>
              <a:t></a:t>
            </a:r>
            <a:r>
              <a:rPr lang="en-US" altLang="zh-CN" sz="2000" kern="0" dirty="0">
                <a:solidFill>
                  <a:srgbClr val="002060"/>
                </a:solidFill>
                <a:ea typeface="+mn-ea"/>
              </a:rPr>
              <a:t> S</a:t>
            </a:r>
            <a:r>
              <a:rPr lang="en-US" altLang="zh-CN" sz="2000" kern="0" baseline="-25000" dirty="0">
                <a:solidFill>
                  <a:srgbClr val="002060"/>
                </a:solidFill>
                <a:ea typeface="+mn-ea"/>
              </a:rPr>
              <a:t>0</a:t>
            </a:r>
            <a:r>
              <a:rPr lang="en-US" altLang="zh-CN" sz="2000" kern="0" dirty="0">
                <a:solidFill>
                  <a:srgbClr val="002060"/>
                </a:solidFill>
                <a:ea typeface="+mn-ea"/>
              </a:rPr>
              <a:t> + </a:t>
            </a:r>
            <a:r>
              <a:rPr lang="zh-CN" altLang="en-US" sz="2000" kern="0" dirty="0">
                <a:solidFill>
                  <a:srgbClr val="002060"/>
                </a:solidFill>
                <a:ea typeface="+mn-ea"/>
              </a:rPr>
              <a:t>热量      发生热失活，称为内转换或系内“窜跃”。受激发的分子与其它分子碰撞，激发能以热能的形式耗散。</a:t>
            </a:r>
          </a:p>
          <a:p>
            <a:pPr eaLnBrk="0" hangingPunct="0">
              <a:lnSpc>
                <a:spcPct val="125000"/>
              </a:lnSpc>
              <a:spcBef>
                <a:spcPct val="20000"/>
              </a:spcBef>
              <a:buFontTx/>
              <a:buChar char=" "/>
              <a:defRPr/>
            </a:pPr>
            <a:r>
              <a:rPr lang="en-US" altLang="zh-CN" sz="2000" kern="0" dirty="0">
                <a:solidFill>
                  <a:srgbClr val="002060"/>
                </a:solidFill>
                <a:ea typeface="+mn-ea"/>
              </a:rPr>
              <a:t>f)  S</a:t>
            </a:r>
            <a:r>
              <a:rPr lang="en-US" altLang="zh-CN" sz="2000" kern="0" baseline="-25000" dirty="0">
                <a:solidFill>
                  <a:srgbClr val="002060"/>
                </a:solidFill>
                <a:ea typeface="+mn-ea"/>
              </a:rPr>
              <a:t>1</a:t>
            </a:r>
            <a:r>
              <a:rPr lang="en-US" altLang="zh-CN" sz="2000" kern="0" dirty="0">
                <a:solidFill>
                  <a:srgbClr val="002060"/>
                </a:solidFill>
                <a:ea typeface="+mn-ea"/>
              </a:rPr>
              <a:t> </a:t>
            </a:r>
            <a:r>
              <a:rPr lang="en-US" altLang="zh-CN" sz="2000" kern="0" dirty="0">
                <a:solidFill>
                  <a:srgbClr val="002060"/>
                </a:solidFill>
                <a:ea typeface="+mn-ea"/>
                <a:sym typeface="Symbol" pitchFamily="18" charset="2"/>
              </a:rPr>
              <a:t></a:t>
            </a:r>
            <a:r>
              <a:rPr lang="en-US" altLang="zh-CN" sz="2000" kern="0" dirty="0">
                <a:solidFill>
                  <a:srgbClr val="002060"/>
                </a:solidFill>
                <a:ea typeface="+mn-ea"/>
              </a:rPr>
              <a:t> T</a:t>
            </a:r>
            <a:r>
              <a:rPr lang="en-US" altLang="zh-CN" sz="2000" kern="0" baseline="-25000" dirty="0">
                <a:solidFill>
                  <a:srgbClr val="002060"/>
                </a:solidFill>
                <a:ea typeface="+mn-ea"/>
              </a:rPr>
              <a:t>1</a:t>
            </a:r>
            <a:r>
              <a:rPr lang="en-US" altLang="zh-CN" sz="2000" kern="0" dirty="0">
                <a:solidFill>
                  <a:srgbClr val="002060"/>
                </a:solidFill>
                <a:ea typeface="+mn-ea"/>
              </a:rPr>
              <a:t> + </a:t>
            </a:r>
            <a:r>
              <a:rPr lang="zh-CN" altLang="en-US" sz="2000" kern="0" dirty="0">
                <a:solidFill>
                  <a:srgbClr val="002060"/>
                </a:solidFill>
                <a:ea typeface="+mn-ea"/>
              </a:rPr>
              <a:t>热量      不同电子激发态组态之间的跃迁，称为系间“窜跃”。</a:t>
            </a:r>
          </a:p>
          <a:p>
            <a:pPr eaLnBrk="0" hangingPunct="0">
              <a:lnSpc>
                <a:spcPct val="125000"/>
              </a:lnSpc>
              <a:spcBef>
                <a:spcPct val="20000"/>
              </a:spcBef>
              <a:buFontTx/>
              <a:buChar char=" "/>
              <a:defRPr/>
            </a:pPr>
            <a:r>
              <a:rPr lang="en-US" altLang="zh-CN" sz="2000" kern="0" dirty="0">
                <a:solidFill>
                  <a:srgbClr val="002060"/>
                </a:solidFill>
                <a:ea typeface="+mn-ea"/>
              </a:rPr>
              <a:t>g)  T</a:t>
            </a:r>
            <a:r>
              <a:rPr lang="en-US" altLang="zh-CN" sz="2000" kern="0" baseline="-25000" dirty="0">
                <a:solidFill>
                  <a:srgbClr val="002060"/>
                </a:solidFill>
                <a:ea typeface="+mn-ea"/>
              </a:rPr>
              <a:t>1 </a:t>
            </a:r>
            <a:r>
              <a:rPr lang="en-US" altLang="zh-CN" sz="2000" kern="0" dirty="0">
                <a:solidFill>
                  <a:srgbClr val="002060"/>
                </a:solidFill>
                <a:ea typeface="+mn-ea"/>
                <a:sym typeface="Symbol" pitchFamily="18" charset="2"/>
              </a:rPr>
              <a:t></a:t>
            </a:r>
            <a:r>
              <a:rPr lang="en-US" altLang="zh-CN" sz="2000" kern="0" dirty="0">
                <a:solidFill>
                  <a:srgbClr val="002060"/>
                </a:solidFill>
                <a:ea typeface="+mn-ea"/>
              </a:rPr>
              <a:t> S</a:t>
            </a:r>
            <a:r>
              <a:rPr lang="en-US" altLang="zh-CN" sz="2000" kern="0" baseline="-25000" dirty="0">
                <a:solidFill>
                  <a:srgbClr val="002060"/>
                </a:solidFill>
                <a:ea typeface="+mn-ea"/>
              </a:rPr>
              <a:t>0</a:t>
            </a:r>
            <a:r>
              <a:rPr lang="en-US" altLang="zh-CN" sz="2000" kern="0" dirty="0">
                <a:solidFill>
                  <a:srgbClr val="002060"/>
                </a:solidFill>
                <a:ea typeface="+mn-ea"/>
              </a:rPr>
              <a:t> + </a:t>
            </a:r>
            <a:r>
              <a:rPr lang="zh-CN" altLang="en-US" sz="2000" kern="0" dirty="0">
                <a:solidFill>
                  <a:srgbClr val="002060"/>
                </a:solidFill>
                <a:ea typeface="+mn-ea"/>
              </a:rPr>
              <a:t>热量      激发三重态与基态之间的跃迁，也称为系间“窜跃”。</a:t>
            </a:r>
            <a:endParaRPr lang="zh-CN" altLang="en-US" sz="2000" kern="0" dirty="0">
              <a:solidFill>
                <a:srgbClr val="002060"/>
              </a:solidFill>
              <a:latin typeface="+mn-lt"/>
              <a:ea typeface="+mn-ea"/>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光物理过程</a:t>
            </a:r>
          </a:p>
        </p:txBody>
      </p:sp>
    </p:spTree>
    <p:extLst>
      <p:ext uri="{BB962C8B-B14F-4D97-AF65-F5344CB8AC3E}">
        <p14:creationId xmlns:p14="http://schemas.microsoft.com/office/powerpoint/2010/main" val="21715662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82C14FC7-4C71-48A8-85D3-BD85CDF62E3A}" type="slidenum">
              <a:rPr lang="zh-CN" altLang="en-US" sz="1400" smtClean="0"/>
              <a:pPr eaLnBrk="1" hangingPunct="1"/>
              <a:t>62</a:t>
            </a:fld>
            <a:endParaRPr lang="en-US" altLang="zh-CN" sz="1400"/>
          </a:p>
        </p:txBody>
      </p:sp>
      <p:sp>
        <p:nvSpPr>
          <p:cNvPr id="3" name="Rectangle 3"/>
          <p:cNvSpPr txBox="1">
            <a:spLocks noRot="1" noChangeArrowheads="1"/>
          </p:cNvSpPr>
          <p:nvPr/>
        </p:nvSpPr>
        <p:spPr>
          <a:xfrm>
            <a:off x="285750" y="1268760"/>
            <a:ext cx="8715375" cy="2232248"/>
          </a:xfrm>
          <a:prstGeom prst="rect">
            <a:avLst/>
          </a:prstGeom>
        </p:spPr>
        <p:txBody>
          <a:bodyPr/>
          <a:lstStyle/>
          <a:p>
            <a:pPr algn="ctr" eaLnBrk="0" hangingPunct="0">
              <a:lnSpc>
                <a:spcPct val="135000"/>
              </a:lnSpc>
              <a:spcBef>
                <a:spcPct val="20000"/>
              </a:spcBef>
              <a:buFont typeface="Wingdings" pitchFamily="2" charset="2"/>
              <a:buNone/>
              <a:tabLst>
                <a:tab pos="0" algn="l"/>
              </a:tabLst>
              <a:defRPr/>
            </a:pPr>
            <a:r>
              <a:rPr lang="zh-CN" altLang="en-US" sz="2200" kern="0" dirty="0">
                <a:solidFill>
                  <a:srgbClr val="002060"/>
                </a:solidFill>
                <a:latin typeface="+mn-lt"/>
                <a:ea typeface="+mj-ea"/>
              </a:rPr>
              <a:t>光化学过程是指分子吸收光能后成变成激发态而发生各种反应。</a:t>
            </a:r>
          </a:p>
          <a:p>
            <a:pPr marL="342900" indent="-342900" eaLnBrk="0" hangingPunct="0">
              <a:lnSpc>
                <a:spcPct val="135000"/>
              </a:lnSpc>
              <a:spcBef>
                <a:spcPct val="20000"/>
              </a:spcBef>
              <a:buFont typeface="Wingdings" pitchFamily="2" charset="2"/>
              <a:buNone/>
              <a:defRPr/>
            </a:pPr>
            <a:r>
              <a:rPr lang="en-US" altLang="zh-CN" sz="2200" kern="0" dirty="0">
                <a:solidFill>
                  <a:srgbClr val="002060"/>
                </a:solidFill>
                <a:latin typeface="+mn-lt"/>
                <a:ea typeface="+mj-ea"/>
              </a:rPr>
              <a:t>1</a:t>
            </a:r>
            <a:r>
              <a:rPr lang="zh-CN" altLang="en-US" sz="2200" kern="0" dirty="0">
                <a:solidFill>
                  <a:srgbClr val="002060"/>
                </a:solidFill>
                <a:latin typeface="+mn-lt"/>
                <a:ea typeface="+mj-ea"/>
              </a:rPr>
              <a:t>）光化学定律</a:t>
            </a:r>
          </a:p>
          <a:p>
            <a:pPr eaLnBrk="0" hangingPunct="0">
              <a:lnSpc>
                <a:spcPct val="135000"/>
              </a:lnSpc>
              <a:spcBef>
                <a:spcPct val="20000"/>
              </a:spcBef>
              <a:defRPr/>
            </a:pPr>
            <a:r>
              <a:rPr lang="zh-CN" altLang="en-US" sz="2200" kern="0" dirty="0">
                <a:solidFill>
                  <a:srgbClr val="002060"/>
                </a:solidFill>
                <a:latin typeface="+mn-lt"/>
                <a:ea typeface="+mj-ea"/>
              </a:rPr>
              <a:t>光化学第一定律</a:t>
            </a:r>
            <a:r>
              <a:rPr lang="en-US" altLang="zh-CN" sz="2200" kern="0" dirty="0">
                <a:solidFill>
                  <a:srgbClr val="002060"/>
                </a:solidFill>
                <a:latin typeface="+mn-lt"/>
                <a:ea typeface="+mj-ea"/>
              </a:rPr>
              <a:t>(</a:t>
            </a:r>
            <a:r>
              <a:rPr lang="en-US" altLang="zh-CN" sz="2200" kern="0" dirty="0" err="1">
                <a:solidFill>
                  <a:srgbClr val="002060"/>
                </a:solidFill>
                <a:latin typeface="+mn-lt"/>
                <a:ea typeface="+mj-ea"/>
              </a:rPr>
              <a:t>Grothus</a:t>
            </a:r>
            <a:r>
              <a:rPr lang="en-US" altLang="zh-CN" sz="2200" kern="0" dirty="0">
                <a:solidFill>
                  <a:srgbClr val="002060"/>
                </a:solidFill>
                <a:latin typeface="+mn-lt"/>
                <a:ea typeface="+mj-ea"/>
              </a:rPr>
              <a:t>-Draper</a:t>
            </a:r>
            <a:r>
              <a:rPr lang="zh-CN" altLang="en-US" sz="2200" kern="0" dirty="0">
                <a:solidFill>
                  <a:srgbClr val="002060"/>
                </a:solidFill>
                <a:latin typeface="+mn-lt"/>
                <a:ea typeface="+mj-ea"/>
              </a:rPr>
              <a:t>定律</a:t>
            </a:r>
            <a:r>
              <a:rPr lang="en-US" altLang="zh-CN" sz="2200" kern="0" dirty="0">
                <a:solidFill>
                  <a:srgbClr val="002060"/>
                </a:solidFill>
                <a:latin typeface="+mn-lt"/>
                <a:ea typeface="+mj-ea"/>
              </a:rPr>
              <a:t>)</a:t>
            </a:r>
            <a:r>
              <a:rPr lang="zh-CN" altLang="en-US" sz="2200" kern="0" dirty="0">
                <a:solidFill>
                  <a:srgbClr val="002060"/>
                </a:solidFill>
                <a:latin typeface="+mn-lt"/>
                <a:ea typeface="+mj-ea"/>
              </a:rPr>
              <a:t>：只有被分子吸收的光，才能有效地引起分子的化学反应。</a:t>
            </a:r>
          </a:p>
        </p:txBody>
      </p:sp>
      <p:sp>
        <p:nvSpPr>
          <p:cNvPr id="4" name="Rectangle 3"/>
          <p:cNvSpPr txBox="1">
            <a:spLocks noRot="1" noChangeArrowheads="1"/>
          </p:cNvSpPr>
          <p:nvPr/>
        </p:nvSpPr>
        <p:spPr>
          <a:xfrm>
            <a:off x="214313" y="3714750"/>
            <a:ext cx="8786812" cy="1643063"/>
          </a:xfrm>
          <a:prstGeom prst="rect">
            <a:avLst/>
          </a:prstGeom>
        </p:spPr>
        <p:txBody>
          <a:bodyPr/>
          <a:lstStyle/>
          <a:p>
            <a:pPr eaLnBrk="0" hangingPunct="0">
              <a:lnSpc>
                <a:spcPct val="150000"/>
              </a:lnSpc>
              <a:spcBef>
                <a:spcPct val="20000"/>
              </a:spcBef>
              <a:defRPr/>
            </a:pPr>
            <a:r>
              <a:rPr lang="zh-CN" altLang="en-US" sz="2200" kern="0" dirty="0">
                <a:solidFill>
                  <a:srgbClr val="002060"/>
                </a:solidFill>
                <a:latin typeface="+mn-lt"/>
                <a:ea typeface="+mj-ea"/>
              </a:rPr>
              <a:t>光化学第二定律</a:t>
            </a:r>
            <a:r>
              <a:rPr lang="en-US" altLang="zh-CN" sz="2200" kern="0" dirty="0">
                <a:solidFill>
                  <a:srgbClr val="002060"/>
                </a:solidFill>
                <a:latin typeface="+mn-lt"/>
                <a:ea typeface="+mj-ea"/>
              </a:rPr>
              <a:t>(Stark-Einstein</a:t>
            </a:r>
            <a:r>
              <a:rPr lang="zh-CN" altLang="en-US" sz="2200" kern="0" dirty="0">
                <a:solidFill>
                  <a:srgbClr val="002060"/>
                </a:solidFill>
                <a:latin typeface="+mn-lt"/>
                <a:ea typeface="+mj-ea"/>
              </a:rPr>
              <a:t>定律</a:t>
            </a:r>
            <a:r>
              <a:rPr lang="en-US" altLang="zh-CN" sz="2200" kern="0" dirty="0">
                <a:solidFill>
                  <a:srgbClr val="002060"/>
                </a:solidFill>
                <a:latin typeface="+mn-lt"/>
                <a:ea typeface="+mj-ea"/>
              </a:rPr>
              <a:t>)</a:t>
            </a:r>
            <a:r>
              <a:rPr lang="zh-CN" altLang="en-US" sz="2200" kern="0" dirty="0">
                <a:solidFill>
                  <a:srgbClr val="002060"/>
                </a:solidFill>
                <a:latin typeface="+mn-lt"/>
                <a:ea typeface="+mj-ea"/>
              </a:rPr>
              <a:t>：发生光化学变化是由于分子吸收一个光量子的结果。或者说，在光化学反应的初级过程，被吸收的一个光子，只能激活一个分子</a:t>
            </a:r>
            <a:endParaRPr lang="zh-CN" altLang="en-US" sz="2200" kern="0" dirty="0">
              <a:solidFill>
                <a:srgbClr val="006600"/>
              </a:solidFill>
              <a:latin typeface="+mn-lt"/>
              <a:ea typeface="+mj-ea"/>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光化学过程</a:t>
            </a:r>
          </a:p>
        </p:txBody>
      </p:sp>
    </p:spTree>
    <p:extLst>
      <p:ext uri="{BB962C8B-B14F-4D97-AF65-F5344CB8AC3E}">
        <p14:creationId xmlns:p14="http://schemas.microsoft.com/office/powerpoint/2010/main" val="378091427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F727CEC-4036-4DB1-96B7-82BE027FCCEB}" type="slidenum">
              <a:rPr lang="zh-CN" altLang="en-US" sz="1400" smtClean="0"/>
              <a:pPr eaLnBrk="1" hangingPunct="1"/>
              <a:t>63</a:t>
            </a:fld>
            <a:endParaRPr lang="en-US" altLang="zh-CN" sz="1400"/>
          </a:p>
        </p:txBody>
      </p:sp>
      <p:sp>
        <p:nvSpPr>
          <p:cNvPr id="111619" name="矩形 5"/>
          <p:cNvSpPr>
            <a:spLocks noChangeArrowheads="1"/>
          </p:cNvSpPr>
          <p:nvPr/>
        </p:nvSpPr>
        <p:spPr bwMode="auto">
          <a:xfrm>
            <a:off x="107504" y="1214438"/>
            <a:ext cx="89644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pPr>
            <a:r>
              <a:rPr lang="en-US" altLang="zh-CN" dirty="0">
                <a:latin typeface="+mn-lt"/>
                <a:ea typeface="+mj-ea"/>
                <a:cs typeface="Arial" panose="020B0604020202020204" pitchFamily="34" charset="0"/>
              </a:rPr>
              <a:t>       </a:t>
            </a:r>
            <a:r>
              <a:rPr lang="zh-CN" altLang="en-US" dirty="0">
                <a:latin typeface="+mn-lt"/>
                <a:ea typeface="+mj-ea"/>
                <a:cs typeface="Arial" panose="020B0604020202020204" pitchFamily="34" charset="0"/>
              </a:rPr>
              <a:t>根据光化当量定律，活化</a:t>
            </a:r>
            <a:r>
              <a:rPr lang="en-US" altLang="zh-CN" dirty="0">
                <a:latin typeface="+mn-lt"/>
                <a:ea typeface="+mj-ea"/>
                <a:cs typeface="Arial" panose="020B0604020202020204" pitchFamily="34" charset="0"/>
              </a:rPr>
              <a:t>1mol</a:t>
            </a:r>
            <a:r>
              <a:rPr lang="zh-CN" altLang="en-US" dirty="0">
                <a:latin typeface="+mn-lt"/>
                <a:ea typeface="+mj-ea"/>
                <a:cs typeface="Arial" panose="020B0604020202020204" pitchFamily="34" charset="0"/>
              </a:rPr>
              <a:t>反应物分子就需要吸收</a:t>
            </a:r>
            <a:r>
              <a:rPr lang="en-US" altLang="zh-CN" dirty="0">
                <a:latin typeface="+mn-lt"/>
                <a:ea typeface="+mj-ea"/>
                <a:cs typeface="Arial" panose="020B0604020202020204" pitchFamily="34" charset="0"/>
              </a:rPr>
              <a:t>1mol</a:t>
            </a:r>
            <a:r>
              <a:rPr lang="zh-CN" altLang="en-US" dirty="0">
                <a:latin typeface="+mn-lt"/>
                <a:ea typeface="+mj-ea"/>
                <a:cs typeface="Arial" panose="020B0604020202020204" pitchFamily="34" charset="0"/>
              </a:rPr>
              <a:t>光量子。</a:t>
            </a:r>
            <a:r>
              <a:rPr lang="en-US" altLang="zh-CN" dirty="0">
                <a:latin typeface="+mn-lt"/>
                <a:ea typeface="+mj-ea"/>
                <a:cs typeface="Arial" panose="020B0604020202020204" pitchFamily="34" charset="0"/>
              </a:rPr>
              <a:t>1mol</a:t>
            </a:r>
            <a:r>
              <a:rPr lang="zh-CN" altLang="en-US" dirty="0">
                <a:latin typeface="+mn-lt"/>
                <a:ea typeface="+mj-ea"/>
                <a:cs typeface="Arial" panose="020B0604020202020204" pitchFamily="34" charset="0"/>
              </a:rPr>
              <a:t>光量子的能量以</a:t>
            </a:r>
            <a:r>
              <a:rPr lang="en-US" altLang="zh-CN" i="1" dirty="0">
                <a:latin typeface="+mn-lt"/>
                <a:ea typeface="+mj-ea"/>
                <a:cs typeface="Arial" panose="020B0604020202020204" pitchFamily="34" charset="0"/>
              </a:rPr>
              <a:t>E</a:t>
            </a:r>
            <a:r>
              <a:rPr lang="en-US" altLang="zh-CN" baseline="-25000" dirty="0">
                <a:latin typeface="+mn-lt"/>
                <a:ea typeface="+mj-ea"/>
                <a:cs typeface="Arial" panose="020B0604020202020204" pitchFamily="34" charset="0"/>
                <a:sym typeface="Symbol" pitchFamily="18" charset="2"/>
              </a:rPr>
              <a:t></a:t>
            </a:r>
            <a:r>
              <a:rPr lang="zh-CN" altLang="en-US" dirty="0">
                <a:latin typeface="+mn-lt"/>
                <a:ea typeface="+mj-ea"/>
                <a:cs typeface="Arial" panose="020B0604020202020204" pitchFamily="34" charset="0"/>
              </a:rPr>
              <a:t>表示。则 </a:t>
            </a:r>
            <a:endParaRPr lang="en-US" altLang="zh-CN" dirty="0">
              <a:latin typeface="+mn-lt"/>
              <a:ea typeface="+mj-ea"/>
              <a:cs typeface="Arial" panose="020B0604020202020204" pitchFamily="34" charset="0"/>
            </a:endParaRPr>
          </a:p>
          <a:p>
            <a:pPr eaLnBrk="1" hangingPunct="1">
              <a:lnSpc>
                <a:spcPct val="150000"/>
              </a:lnSpc>
            </a:pPr>
            <a:r>
              <a:rPr lang="en-US" altLang="zh-CN" i="1" dirty="0">
                <a:latin typeface="+mn-lt"/>
                <a:ea typeface="+mj-ea"/>
                <a:cs typeface="Arial" panose="020B0604020202020204" pitchFamily="34" charset="0"/>
              </a:rPr>
              <a:t>E</a:t>
            </a:r>
            <a:r>
              <a:rPr lang="en-US" altLang="zh-CN" baseline="-25000" dirty="0">
                <a:latin typeface="+mn-lt"/>
                <a:ea typeface="+mj-ea"/>
                <a:cs typeface="Arial" panose="020B0604020202020204" pitchFamily="34" charset="0"/>
                <a:sym typeface="Symbol" pitchFamily="18" charset="2"/>
              </a:rPr>
              <a:t></a:t>
            </a:r>
            <a:r>
              <a:rPr lang="en-US" altLang="zh-CN" dirty="0">
                <a:latin typeface="+mn-lt"/>
                <a:ea typeface="+mj-ea"/>
                <a:cs typeface="Arial" panose="020B0604020202020204" pitchFamily="34" charset="0"/>
              </a:rPr>
              <a:t>  = </a:t>
            </a:r>
            <a:r>
              <a:rPr lang="en-US" altLang="zh-CN" dirty="0" err="1">
                <a:latin typeface="+mn-lt"/>
                <a:ea typeface="+mj-ea"/>
                <a:cs typeface="Arial" panose="020B0604020202020204" pitchFamily="34" charset="0"/>
              </a:rPr>
              <a:t>Lhv</a:t>
            </a:r>
            <a:r>
              <a:rPr lang="en-US" altLang="zh-CN" dirty="0">
                <a:latin typeface="+mn-lt"/>
                <a:ea typeface="+mj-ea"/>
                <a:cs typeface="Arial" panose="020B0604020202020204" pitchFamily="34" charset="0"/>
              </a:rPr>
              <a:t>= </a:t>
            </a:r>
            <a:r>
              <a:rPr lang="en-US" altLang="zh-CN" dirty="0" err="1">
                <a:latin typeface="+mn-lt"/>
                <a:ea typeface="+mj-ea"/>
                <a:cs typeface="Arial" panose="020B0604020202020204" pitchFamily="34" charset="0"/>
              </a:rPr>
              <a:t>Lhc</a:t>
            </a:r>
            <a:r>
              <a:rPr lang="en-US" altLang="zh-CN" dirty="0">
                <a:latin typeface="+mn-lt"/>
                <a:ea typeface="+mj-ea"/>
                <a:cs typeface="Arial" panose="020B0604020202020204" pitchFamily="34" charset="0"/>
              </a:rPr>
              <a:t>/</a:t>
            </a:r>
            <a:r>
              <a:rPr lang="en-US" altLang="zh-CN" dirty="0">
                <a:latin typeface="+mn-lt"/>
                <a:ea typeface="+mj-ea"/>
                <a:cs typeface="Arial" panose="020B0604020202020204" pitchFamily="34" charset="0"/>
                <a:sym typeface="Symbol" pitchFamily="18" charset="2"/>
              </a:rPr>
              <a:t>  </a:t>
            </a:r>
            <a:r>
              <a:rPr lang="en-US" altLang="zh-CN" dirty="0">
                <a:latin typeface="+mn-lt"/>
                <a:ea typeface="+mj-ea"/>
                <a:cs typeface="Arial" panose="020B0604020202020204" pitchFamily="34" charset="0"/>
              </a:rPr>
              <a:t>= (6.023×10</a:t>
            </a:r>
            <a:r>
              <a:rPr lang="en-US" altLang="zh-CN" baseline="30000" dirty="0">
                <a:latin typeface="+mn-lt"/>
                <a:ea typeface="+mj-ea"/>
                <a:cs typeface="Arial" panose="020B0604020202020204" pitchFamily="34" charset="0"/>
              </a:rPr>
              <a:t>23</a:t>
            </a:r>
            <a:r>
              <a:rPr lang="en-US" altLang="zh-CN" dirty="0">
                <a:latin typeface="+mn-lt"/>
                <a:ea typeface="+mj-ea"/>
                <a:cs typeface="Arial" panose="020B0604020202020204" pitchFamily="34" charset="0"/>
              </a:rPr>
              <a:t>×6.626×10</a:t>
            </a:r>
            <a:r>
              <a:rPr lang="en-US" altLang="zh-CN" baseline="30000" dirty="0">
                <a:latin typeface="+mn-lt"/>
                <a:ea typeface="+mj-ea"/>
                <a:cs typeface="Arial" panose="020B0604020202020204" pitchFamily="34" charset="0"/>
              </a:rPr>
              <a:t>-34</a:t>
            </a:r>
            <a:r>
              <a:rPr lang="en-US" altLang="zh-CN" dirty="0">
                <a:latin typeface="+mn-lt"/>
                <a:ea typeface="+mj-ea"/>
                <a:cs typeface="Arial" panose="020B0604020202020204" pitchFamily="34" charset="0"/>
              </a:rPr>
              <a:t>×3.0×10</a:t>
            </a:r>
            <a:r>
              <a:rPr lang="en-US" altLang="zh-CN" baseline="30000" dirty="0">
                <a:latin typeface="+mn-lt"/>
                <a:ea typeface="+mj-ea"/>
                <a:cs typeface="Arial" panose="020B0604020202020204" pitchFamily="34" charset="0"/>
              </a:rPr>
              <a:t>8</a:t>
            </a:r>
            <a:r>
              <a:rPr lang="en-US" altLang="zh-CN" dirty="0">
                <a:latin typeface="+mn-lt"/>
                <a:ea typeface="+mj-ea"/>
                <a:cs typeface="Arial" panose="020B0604020202020204" pitchFamily="34" charset="0"/>
              </a:rPr>
              <a:t>)</a:t>
            </a:r>
            <a:r>
              <a:rPr lang="en-US" altLang="zh-CN" dirty="0">
                <a:latin typeface="+mn-lt"/>
                <a:cs typeface="Arial" panose="020B0604020202020204" pitchFamily="34" charset="0"/>
              </a:rPr>
              <a:t> /</a:t>
            </a:r>
            <a:r>
              <a:rPr lang="en-US" altLang="zh-CN" dirty="0">
                <a:latin typeface="+mn-lt"/>
                <a:cs typeface="Arial" panose="020B0604020202020204" pitchFamily="34" charset="0"/>
                <a:sym typeface="Symbol" pitchFamily="18" charset="2"/>
              </a:rPr>
              <a:t> </a:t>
            </a:r>
            <a:endParaRPr lang="en-US" altLang="zh-CN" dirty="0">
              <a:latin typeface="+mn-lt"/>
              <a:ea typeface="+mj-ea"/>
              <a:cs typeface="Arial" panose="020B0604020202020204" pitchFamily="34" charset="0"/>
            </a:endParaRPr>
          </a:p>
          <a:p>
            <a:pPr eaLnBrk="1" latinLnBrk="1" hangingPunct="1">
              <a:lnSpc>
                <a:spcPct val="150000"/>
              </a:lnSpc>
            </a:pPr>
            <a:r>
              <a:rPr lang="en-US" altLang="zh-CN" dirty="0">
                <a:latin typeface="+mn-lt"/>
                <a:ea typeface="+mj-ea"/>
                <a:cs typeface="Arial" panose="020B0604020202020204" pitchFamily="34" charset="0"/>
              </a:rPr>
              <a:t>      = [1.20×10</a:t>
            </a:r>
            <a:r>
              <a:rPr lang="en-US" altLang="zh-CN" baseline="30000" dirty="0">
                <a:latin typeface="+mn-lt"/>
                <a:ea typeface="+mj-ea"/>
                <a:cs typeface="Arial" panose="020B0604020202020204" pitchFamily="34" charset="0"/>
              </a:rPr>
              <a:t>8</a:t>
            </a:r>
            <a:r>
              <a:rPr lang="en-US" altLang="zh-CN" dirty="0">
                <a:latin typeface="+mn-lt"/>
                <a:ea typeface="+mj-ea"/>
                <a:cs typeface="Arial" panose="020B0604020202020204" pitchFamily="34" charset="0"/>
              </a:rPr>
              <a:t>/(</a:t>
            </a:r>
            <a:r>
              <a:rPr lang="en-US" altLang="zh-CN" dirty="0">
                <a:latin typeface="+mn-lt"/>
                <a:ea typeface="+mj-ea"/>
                <a:cs typeface="Arial" panose="020B0604020202020204" pitchFamily="34" charset="0"/>
                <a:sym typeface="Symbol" pitchFamily="18" charset="2"/>
              </a:rPr>
              <a:t></a:t>
            </a:r>
            <a:r>
              <a:rPr lang="en-US" altLang="zh-CN" dirty="0">
                <a:latin typeface="+mn-lt"/>
                <a:ea typeface="+mj-ea"/>
                <a:cs typeface="Arial" panose="020B0604020202020204" pitchFamily="34" charset="0"/>
              </a:rPr>
              <a:t>/</a:t>
            </a:r>
            <a:r>
              <a:rPr lang="en-US" altLang="zh-CN" i="1" dirty="0">
                <a:latin typeface="+mn-lt"/>
                <a:ea typeface="+mj-ea"/>
                <a:cs typeface="Arial" panose="020B0604020202020204" pitchFamily="34" charset="0"/>
              </a:rPr>
              <a:t>nm</a:t>
            </a:r>
            <a:r>
              <a:rPr lang="en-US" altLang="zh-CN" dirty="0">
                <a:latin typeface="+mn-lt"/>
                <a:ea typeface="+mj-ea"/>
                <a:cs typeface="Arial" panose="020B0604020202020204" pitchFamily="34" charset="0"/>
              </a:rPr>
              <a:t>)]J·mol</a:t>
            </a:r>
            <a:r>
              <a:rPr lang="en-US" altLang="zh-CN" baseline="30000" dirty="0">
                <a:latin typeface="+mn-lt"/>
                <a:ea typeface="+mj-ea"/>
                <a:cs typeface="Arial" panose="020B0604020202020204" pitchFamily="34" charset="0"/>
              </a:rPr>
              <a:t>-1</a:t>
            </a:r>
            <a:endParaRPr lang="zh-CN" altLang="en-US" dirty="0">
              <a:latin typeface="+mn-lt"/>
              <a:ea typeface="+mj-ea"/>
              <a:cs typeface="Arial" panose="020B0604020202020204" pitchFamily="34" charset="0"/>
            </a:endParaRPr>
          </a:p>
          <a:p>
            <a:pPr eaLnBrk="1" hangingPunct="1">
              <a:lnSpc>
                <a:spcPct val="150000"/>
              </a:lnSpc>
            </a:pPr>
            <a:r>
              <a:rPr lang="zh-CN" altLang="en-US" dirty="0">
                <a:latin typeface="+mn-lt"/>
                <a:ea typeface="+mj-ea"/>
                <a:cs typeface="Arial" panose="020B0604020202020204" pitchFamily="34" charset="0"/>
              </a:rPr>
              <a:t>     式中</a:t>
            </a:r>
            <a:r>
              <a:rPr lang="zh-CN" altLang="en-US" dirty="0">
                <a:latin typeface="+mn-lt"/>
                <a:ea typeface="+mj-ea"/>
                <a:cs typeface="Arial" panose="020B0604020202020204" pitchFamily="34" charset="0"/>
                <a:sym typeface="Symbol" pitchFamily="18" charset="2"/>
              </a:rPr>
              <a:t></a:t>
            </a:r>
            <a:r>
              <a:rPr lang="zh-CN" altLang="en-US" dirty="0">
                <a:latin typeface="+mn-lt"/>
                <a:ea typeface="+mj-ea"/>
                <a:cs typeface="Arial" panose="020B0604020202020204" pitchFamily="34" charset="0"/>
              </a:rPr>
              <a:t>是光的波长，单位为</a:t>
            </a:r>
            <a:r>
              <a:rPr lang="en-US" altLang="zh-CN" dirty="0">
                <a:latin typeface="+mn-lt"/>
                <a:ea typeface="+mj-ea"/>
                <a:cs typeface="Arial" panose="020B0604020202020204" pitchFamily="34" charset="0"/>
              </a:rPr>
              <a:t>nm</a:t>
            </a:r>
            <a:r>
              <a:rPr lang="zh-CN" altLang="en-US" dirty="0">
                <a:latin typeface="+mn-lt"/>
                <a:ea typeface="+mj-ea"/>
                <a:cs typeface="Arial" panose="020B0604020202020204" pitchFamily="34" charset="0"/>
              </a:rPr>
              <a:t>（纳米）；</a:t>
            </a:r>
            <a:r>
              <a:rPr lang="en-US" altLang="zh-CN" dirty="0" err="1">
                <a:latin typeface="+mn-lt"/>
                <a:ea typeface="+mj-ea"/>
                <a:cs typeface="Arial" panose="020B0604020202020204" pitchFamily="34" charset="0"/>
              </a:rPr>
              <a:t>E</a:t>
            </a:r>
            <a:r>
              <a:rPr lang="en-US" altLang="zh-CN" baseline="-25000" dirty="0" err="1">
                <a:latin typeface="+mn-lt"/>
                <a:ea typeface="+mj-ea"/>
                <a:cs typeface="Arial" panose="020B0604020202020204" pitchFamily="34" charset="0"/>
              </a:rPr>
              <a:t>λ</a:t>
            </a:r>
            <a:r>
              <a:rPr lang="zh-CN" altLang="en-US" dirty="0">
                <a:latin typeface="+mn-lt"/>
                <a:ea typeface="+mj-ea"/>
                <a:cs typeface="Arial" panose="020B0604020202020204" pitchFamily="34" charset="0"/>
              </a:rPr>
              <a:t>的单位为</a:t>
            </a:r>
            <a:r>
              <a:rPr lang="en-US" altLang="zh-CN" dirty="0">
                <a:latin typeface="+mn-lt"/>
                <a:ea typeface="+mj-ea"/>
                <a:cs typeface="Arial" panose="020B0604020202020204" pitchFamily="34" charset="0"/>
              </a:rPr>
              <a:t>J·mol</a:t>
            </a:r>
            <a:r>
              <a:rPr lang="en-US" altLang="zh-CN" baseline="30000" dirty="0">
                <a:latin typeface="+mn-lt"/>
                <a:ea typeface="+mj-ea"/>
                <a:cs typeface="Arial" panose="020B0604020202020204" pitchFamily="34" charset="0"/>
              </a:rPr>
              <a:t>-1</a:t>
            </a:r>
            <a:r>
              <a:rPr lang="zh-CN" altLang="en-US" dirty="0">
                <a:latin typeface="+mn-lt"/>
                <a:ea typeface="+mj-ea"/>
                <a:cs typeface="Arial" panose="020B0604020202020204" pitchFamily="34" charset="0"/>
              </a:rPr>
              <a:t>。由上式可以看出，对于不同波长的光，其</a:t>
            </a:r>
            <a:r>
              <a:rPr lang="en-US" altLang="zh-CN" i="1" dirty="0">
                <a:latin typeface="+mn-lt"/>
                <a:ea typeface="+mj-ea"/>
                <a:cs typeface="Arial" panose="020B0604020202020204" pitchFamily="34" charset="0"/>
              </a:rPr>
              <a:t>E</a:t>
            </a:r>
            <a:r>
              <a:rPr lang="zh-CN" altLang="en-US" dirty="0">
                <a:latin typeface="+mn-lt"/>
                <a:ea typeface="+mj-ea"/>
                <a:cs typeface="Arial" panose="020B0604020202020204" pitchFamily="34" charset="0"/>
              </a:rPr>
              <a:t>值不同，</a:t>
            </a:r>
            <a:r>
              <a:rPr lang="en-US" altLang="zh-CN" i="1" dirty="0">
                <a:latin typeface="+mn-lt"/>
                <a:ea typeface="+mj-ea"/>
                <a:cs typeface="Arial" panose="020B0604020202020204" pitchFamily="34" charset="0"/>
              </a:rPr>
              <a:t>λ</a:t>
            </a:r>
            <a:r>
              <a:rPr lang="zh-CN" altLang="en-US" dirty="0">
                <a:latin typeface="+mn-lt"/>
                <a:ea typeface="+mj-ea"/>
                <a:cs typeface="Arial" panose="020B0604020202020204" pitchFamily="34" charset="0"/>
              </a:rPr>
              <a:t>越长，</a:t>
            </a:r>
            <a:r>
              <a:rPr lang="en-US" altLang="zh-CN" i="1" dirty="0" err="1">
                <a:latin typeface="+mn-lt"/>
                <a:ea typeface="+mj-ea"/>
                <a:cs typeface="Arial" panose="020B0604020202020204" pitchFamily="34" charset="0"/>
              </a:rPr>
              <a:t>E</a:t>
            </a:r>
            <a:r>
              <a:rPr lang="en-US" altLang="zh-CN" baseline="-25000" dirty="0" err="1">
                <a:latin typeface="+mn-lt"/>
                <a:ea typeface="+mj-ea"/>
                <a:cs typeface="Arial" panose="020B0604020202020204" pitchFamily="34" charset="0"/>
              </a:rPr>
              <a:t>λ</a:t>
            </a:r>
            <a:r>
              <a:rPr lang="zh-CN" altLang="en-US" dirty="0">
                <a:latin typeface="+mn-lt"/>
                <a:ea typeface="+mj-ea"/>
                <a:cs typeface="Arial" panose="020B0604020202020204" pitchFamily="34" charset="0"/>
              </a:rPr>
              <a:t>值越小；波长越短，</a:t>
            </a:r>
            <a:r>
              <a:rPr lang="en-US" altLang="zh-CN" dirty="0" err="1">
                <a:latin typeface="+mn-lt"/>
                <a:ea typeface="+mj-ea"/>
                <a:cs typeface="Arial" panose="020B0604020202020204" pitchFamily="34" charset="0"/>
              </a:rPr>
              <a:t>E</a:t>
            </a:r>
            <a:r>
              <a:rPr lang="en-US" altLang="zh-CN" baseline="-25000" dirty="0" err="1">
                <a:latin typeface="+mn-lt"/>
                <a:ea typeface="+mj-ea"/>
                <a:cs typeface="Arial" panose="020B0604020202020204" pitchFamily="34" charset="0"/>
              </a:rPr>
              <a:t>λ</a:t>
            </a:r>
            <a:r>
              <a:rPr lang="zh-CN" altLang="en-US" dirty="0">
                <a:latin typeface="+mn-lt"/>
                <a:ea typeface="+mj-ea"/>
                <a:cs typeface="Arial" panose="020B0604020202020204" pitchFamily="34" charset="0"/>
              </a:rPr>
              <a:t>值越大。</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a:extLst>
              <a:ext uri="{FF2B5EF4-FFF2-40B4-BE49-F238E27FC236}">
                <a16:creationId xmlns:a16="http://schemas.microsoft.com/office/drawing/2014/main" id="{458C60FF-D826-A24E-895F-5A232A31821C}"/>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光化学过程</a:t>
            </a:r>
          </a:p>
        </p:txBody>
      </p:sp>
    </p:spTree>
    <p:extLst>
      <p:ext uri="{BB962C8B-B14F-4D97-AF65-F5344CB8AC3E}">
        <p14:creationId xmlns:p14="http://schemas.microsoft.com/office/powerpoint/2010/main" val="176228817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55833F55-E7E3-46D4-838F-2F0D2E416A34}" type="slidenum">
              <a:rPr lang="zh-CN" altLang="en-US" sz="1400" smtClean="0"/>
              <a:pPr eaLnBrk="1" hangingPunct="1"/>
              <a:t>64</a:t>
            </a:fld>
            <a:endParaRPr lang="en-US" altLang="zh-CN" sz="1400"/>
          </a:p>
        </p:txBody>
      </p:sp>
      <p:sp>
        <p:nvSpPr>
          <p:cNvPr id="110593" name="Rectangle 1"/>
          <p:cNvSpPr>
            <a:spLocks noChangeArrowheads="1"/>
          </p:cNvSpPr>
          <p:nvPr/>
        </p:nvSpPr>
        <p:spPr bwMode="auto">
          <a:xfrm>
            <a:off x="179512" y="1048668"/>
            <a:ext cx="8858250" cy="2308324"/>
          </a:xfrm>
          <a:prstGeom prst="rect">
            <a:avLst/>
          </a:prstGeom>
          <a:noFill/>
          <a:ln w="9525">
            <a:noFill/>
            <a:miter lim="800000"/>
            <a:headEnd/>
            <a:tailEnd/>
          </a:ln>
          <a:effectLst/>
        </p:spPr>
        <p:txBody>
          <a:bodyPr wrap="square" anchor="ctr">
            <a:spAutoFit/>
          </a:bodyPr>
          <a:lstStyle/>
          <a:p>
            <a:pPr indent="406400" eaLnBrk="0" hangingPunct="0">
              <a:lnSpc>
                <a:spcPct val="150000"/>
              </a:lnSpc>
              <a:defRPr/>
            </a:pPr>
            <a:r>
              <a:rPr lang="zh-CN" altLang="en-US" kern="0" dirty="0">
                <a:solidFill>
                  <a:srgbClr val="002060"/>
                </a:solidFill>
                <a:latin typeface="+mj-ea"/>
                <a:ea typeface="+mj-ea"/>
              </a:rPr>
              <a:t>被光活化了的分子有的可能未及发生反应便已失活，有的可能引发链反应而导致更多分子发生化学变化。</a:t>
            </a:r>
            <a:endParaRPr lang="en-US" altLang="zh-CN" kern="0" dirty="0">
              <a:solidFill>
                <a:srgbClr val="002060"/>
              </a:solidFill>
              <a:latin typeface="+mj-ea"/>
              <a:ea typeface="+mj-ea"/>
            </a:endParaRPr>
          </a:p>
          <a:p>
            <a:pPr indent="406400" eaLnBrk="0" hangingPunct="0">
              <a:lnSpc>
                <a:spcPct val="150000"/>
              </a:lnSpc>
              <a:defRPr/>
            </a:pPr>
            <a:r>
              <a:rPr lang="zh-CN" altLang="en-US" kern="0" dirty="0">
                <a:solidFill>
                  <a:srgbClr val="002060"/>
                </a:solidFill>
                <a:latin typeface="+mj-ea"/>
                <a:ea typeface="+mj-ea"/>
              </a:rPr>
              <a:t>发生光化学反应的分子数与被吸收的光量子数之比称为“量子效率”，以</a:t>
            </a:r>
            <a:r>
              <a:rPr lang="zh-CN" altLang="en-US" kern="0" dirty="0">
                <a:solidFill>
                  <a:srgbClr val="002060"/>
                </a:solidFill>
                <a:latin typeface="+mj-ea"/>
                <a:ea typeface="+mj-ea"/>
                <a:sym typeface="Symbol" pitchFamily="18" charset="2"/>
              </a:rPr>
              <a:t></a:t>
            </a:r>
            <a:r>
              <a:rPr lang="zh-CN" altLang="en-US" kern="0" dirty="0">
                <a:solidFill>
                  <a:srgbClr val="002060"/>
                </a:solidFill>
                <a:latin typeface="+mj-ea"/>
                <a:ea typeface="+mj-ea"/>
              </a:rPr>
              <a:t>表示。即</a:t>
            </a:r>
            <a:endParaRPr lang="zh-CN" altLang="en-US" kern="0" dirty="0">
              <a:solidFill>
                <a:srgbClr val="002060"/>
              </a:solidFill>
              <a:latin typeface="+mj-ea"/>
              <a:ea typeface="+mj-ea"/>
              <a:sym typeface="Symbol" pitchFamily="18" charset="2"/>
            </a:endParaRPr>
          </a:p>
        </p:txBody>
      </p:sp>
      <p:graphicFrame>
        <p:nvGraphicFramePr>
          <p:cNvPr id="110594" name="Object 2"/>
          <p:cNvGraphicFramePr>
            <a:graphicFrameLocks noChangeAspect="1"/>
          </p:cNvGraphicFramePr>
          <p:nvPr/>
        </p:nvGraphicFramePr>
        <p:xfrm>
          <a:off x="2515716" y="3501008"/>
          <a:ext cx="4000500" cy="1003300"/>
        </p:xfrm>
        <a:graphic>
          <a:graphicData uri="http://schemas.openxmlformats.org/presentationml/2006/ole">
            <mc:AlternateContent xmlns:mc="http://schemas.openxmlformats.org/markup-compatibility/2006">
              <mc:Choice xmlns:v="urn:schemas-microsoft-com:vml" Requires="v">
                <p:oleObj name="公式" r:id="rId2" imgW="1714320" imgH="419040" progId="Equation.3">
                  <p:embed/>
                </p:oleObj>
              </mc:Choice>
              <mc:Fallback>
                <p:oleObj name="公式" r:id="rId2" imgW="1714320" imgH="419040" progId="Equation.3">
                  <p:embed/>
                  <p:pic>
                    <p:nvPicPr>
                      <p:cNvPr id="110594"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716" y="3501008"/>
                        <a:ext cx="4000500" cy="1003300"/>
                      </a:xfrm>
                      <a:prstGeom prst="rect">
                        <a:avLst/>
                      </a:prstGeom>
                      <a:solidFill>
                        <a:srgbClr val="00FF00"/>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矩形 6"/>
          <p:cNvSpPr>
            <a:spLocks noChangeArrowheads="1"/>
          </p:cNvSpPr>
          <p:nvPr/>
        </p:nvSpPr>
        <p:spPr bwMode="auto">
          <a:xfrm>
            <a:off x="144016" y="4653136"/>
            <a:ext cx="8964488"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pPr>
            <a:r>
              <a:rPr lang="zh-CN" altLang="en-US" sz="2000" dirty="0">
                <a:solidFill>
                  <a:srgbClr val="002060"/>
                </a:solidFill>
                <a:latin typeface="+mj-ea"/>
                <a:ea typeface="+mj-ea"/>
              </a:rPr>
              <a:t>光化学反应的量子效率可能小于</a:t>
            </a:r>
            <a:r>
              <a:rPr lang="en-US" altLang="zh-CN" sz="2000" dirty="0">
                <a:solidFill>
                  <a:srgbClr val="002060"/>
                </a:solidFill>
                <a:latin typeface="+mj-ea"/>
                <a:ea typeface="+mj-ea"/>
              </a:rPr>
              <a:t>1</a:t>
            </a:r>
            <a:r>
              <a:rPr lang="zh-CN" altLang="en-US" sz="2000" dirty="0">
                <a:solidFill>
                  <a:srgbClr val="002060"/>
                </a:solidFill>
                <a:latin typeface="+mj-ea"/>
                <a:ea typeface="+mj-ea"/>
              </a:rPr>
              <a:t>，亦可能大于</a:t>
            </a:r>
            <a:r>
              <a:rPr lang="en-US" altLang="zh-CN" sz="2000" dirty="0">
                <a:solidFill>
                  <a:srgbClr val="002060"/>
                </a:solidFill>
                <a:latin typeface="+mj-ea"/>
                <a:ea typeface="+mj-ea"/>
              </a:rPr>
              <a:t>1</a:t>
            </a:r>
            <a:r>
              <a:rPr lang="zh-CN" altLang="en-US" sz="2000" dirty="0">
                <a:solidFill>
                  <a:srgbClr val="002060"/>
                </a:solidFill>
                <a:latin typeface="+mj-ea"/>
                <a:ea typeface="+mj-ea"/>
              </a:rPr>
              <a:t>。但无论量子效率多么大，其能量转换效率都不可能超过</a:t>
            </a:r>
            <a:r>
              <a:rPr lang="en-US" altLang="zh-CN" sz="2000" dirty="0">
                <a:solidFill>
                  <a:srgbClr val="002060"/>
                </a:solidFill>
                <a:latin typeface="+mj-ea"/>
                <a:ea typeface="+mj-ea"/>
              </a:rPr>
              <a:t>1</a:t>
            </a:r>
            <a:r>
              <a:rPr lang="zh-CN" altLang="en-US" sz="2000" dirty="0">
                <a:solidFill>
                  <a:srgbClr val="002060"/>
                </a:solidFill>
                <a:latin typeface="+mj-ea"/>
                <a:ea typeface="+mj-ea"/>
              </a:rPr>
              <a:t>，这是由能量守恒原理所决定的。研究结果表明：对于太阳能的利用，若能发现某系统的能量转换效率可以达到</a:t>
            </a:r>
            <a:r>
              <a:rPr lang="en-US" altLang="zh-CN" sz="2000" dirty="0">
                <a:solidFill>
                  <a:srgbClr val="002060"/>
                </a:solidFill>
                <a:latin typeface="+mj-ea"/>
                <a:ea typeface="+mj-ea"/>
                <a:sym typeface="Symbol" pitchFamily="18" charset="2"/>
              </a:rPr>
              <a:t>10%</a:t>
            </a:r>
            <a:r>
              <a:rPr lang="zh-CN" altLang="en-US" sz="2000" dirty="0">
                <a:solidFill>
                  <a:srgbClr val="002060"/>
                </a:solidFill>
                <a:latin typeface="+mj-ea"/>
                <a:ea typeface="+mj-ea"/>
                <a:sym typeface="Symbol" pitchFamily="18" charset="2"/>
              </a:rPr>
              <a:t>，则该光化学反应系统就会有非常广泛的实用价值。</a:t>
            </a:r>
            <a:endParaRPr lang="zh-CN" altLang="en-US" sz="2000" dirty="0">
              <a:solidFill>
                <a:srgbClr val="002060"/>
              </a:solidFill>
              <a:latin typeface="+mj-ea"/>
              <a:ea typeface="+mj-ea"/>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Rectangle 6">
            <a:extLst>
              <a:ext uri="{FF2B5EF4-FFF2-40B4-BE49-F238E27FC236}">
                <a16:creationId xmlns:a16="http://schemas.microsoft.com/office/drawing/2014/main" id="{D4E6842A-003E-F242-8F68-C7806527AFD5}"/>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光化学过程</a:t>
            </a:r>
          </a:p>
        </p:txBody>
      </p:sp>
    </p:spTree>
    <p:extLst>
      <p:ext uri="{BB962C8B-B14F-4D97-AF65-F5344CB8AC3E}">
        <p14:creationId xmlns:p14="http://schemas.microsoft.com/office/powerpoint/2010/main" val="3793969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3C013CBA-7633-4B5E-83E1-8FE6C487B486}" type="slidenum">
              <a:rPr lang="zh-CN" altLang="en-US" sz="1400" smtClean="0"/>
              <a:pPr eaLnBrk="1" hangingPunct="1"/>
              <a:t>65</a:t>
            </a:fld>
            <a:endParaRPr lang="en-US" altLang="zh-CN" sz="1400"/>
          </a:p>
        </p:txBody>
      </p:sp>
      <p:sp>
        <p:nvSpPr>
          <p:cNvPr id="112643" name="Rectangle 8"/>
          <p:cNvSpPr>
            <a:spLocks noChangeArrowheads="1"/>
          </p:cNvSpPr>
          <p:nvPr/>
        </p:nvSpPr>
        <p:spPr bwMode="auto">
          <a:xfrm>
            <a:off x="32518" y="1310481"/>
            <a:ext cx="8358188"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3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zh-CN" altLang="en-US" sz="2000" dirty="0">
                <a:latin typeface="Arial" panose="020B0604020202020204" pitchFamily="34" charset="0"/>
                <a:ea typeface="+mj-ea"/>
                <a:cs typeface="Arial" panose="020B0604020202020204" pitchFamily="34" charset="0"/>
              </a:rPr>
              <a:t>对于不同的光化学反应，量子效率往往相差很大。例如</a:t>
            </a:r>
            <a:r>
              <a:rPr lang="en-US" altLang="zh-CN" sz="2000" dirty="0">
                <a:latin typeface="Arial" panose="020B0604020202020204" pitchFamily="34" charset="0"/>
                <a:ea typeface="+mj-ea"/>
                <a:cs typeface="Arial" panose="020B0604020202020204" pitchFamily="34" charset="0"/>
              </a:rPr>
              <a:t>H</a:t>
            </a:r>
            <a:r>
              <a:rPr lang="en-US" altLang="zh-CN" sz="2000" baseline="-30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和</a:t>
            </a:r>
            <a:r>
              <a:rPr lang="en-US" altLang="zh-CN" sz="2000" dirty="0">
                <a:latin typeface="Arial" panose="020B0604020202020204" pitchFamily="34" charset="0"/>
                <a:ea typeface="+mj-ea"/>
                <a:cs typeface="Arial" panose="020B0604020202020204" pitchFamily="34" charset="0"/>
              </a:rPr>
              <a:t>Br</a:t>
            </a:r>
            <a:r>
              <a:rPr lang="en-US" altLang="zh-CN" sz="2000" baseline="-30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的反应</a:t>
            </a:r>
            <a:endParaRPr lang="en-US" altLang="zh-CN" sz="2000" dirty="0">
              <a:latin typeface="Arial" panose="020B0604020202020204" pitchFamily="34" charset="0"/>
              <a:ea typeface="+mj-ea"/>
              <a:cs typeface="Arial" panose="020B0604020202020204" pitchFamily="34" charset="0"/>
            </a:endParaRPr>
          </a:p>
          <a:p>
            <a:pPr algn="ctr"/>
            <a:endParaRPr lang="zh-CN" altLang="en-US" sz="2000" dirty="0">
              <a:latin typeface="Arial" panose="020B0604020202020204" pitchFamily="34" charset="0"/>
              <a:ea typeface="+mj-ea"/>
              <a:cs typeface="Arial" panose="020B0604020202020204" pitchFamily="34" charset="0"/>
            </a:endParaRPr>
          </a:p>
          <a:p>
            <a:pPr algn="ctr"/>
            <a:r>
              <a:rPr lang="en-US" altLang="zh-CN" sz="2000" dirty="0">
                <a:latin typeface="Arial" panose="020B0604020202020204" pitchFamily="34" charset="0"/>
                <a:ea typeface="+mj-ea"/>
                <a:cs typeface="Arial" panose="020B0604020202020204" pitchFamily="34" charset="0"/>
              </a:rPr>
              <a:t>H</a:t>
            </a:r>
            <a:r>
              <a:rPr lang="en-US" altLang="zh-CN" sz="2000" baseline="-30000" dirty="0">
                <a:latin typeface="Arial" panose="020B0604020202020204" pitchFamily="34" charset="0"/>
                <a:ea typeface="+mj-ea"/>
                <a:cs typeface="Arial" panose="020B0604020202020204" pitchFamily="34" charset="0"/>
              </a:rPr>
              <a:t>2</a:t>
            </a:r>
            <a:r>
              <a:rPr lang="en-US" altLang="zh-CN" sz="2000" dirty="0">
                <a:latin typeface="Arial" panose="020B0604020202020204" pitchFamily="34" charset="0"/>
                <a:ea typeface="+mj-ea"/>
                <a:cs typeface="Arial" panose="020B0604020202020204" pitchFamily="34" charset="0"/>
              </a:rPr>
              <a:t>+Br</a:t>
            </a:r>
            <a:r>
              <a:rPr lang="en-US" altLang="zh-CN" sz="2000" baseline="-30000" dirty="0">
                <a:latin typeface="Arial" panose="020B0604020202020204" pitchFamily="34" charset="0"/>
                <a:ea typeface="+mj-ea"/>
                <a:cs typeface="Arial" panose="020B0604020202020204" pitchFamily="34" charset="0"/>
              </a:rPr>
              <a:t>2                 </a:t>
            </a:r>
            <a:r>
              <a:rPr lang="en-US" altLang="zh-CN" sz="2000" dirty="0">
                <a:latin typeface="Arial" panose="020B0604020202020204" pitchFamily="34" charset="0"/>
                <a:ea typeface="+mj-ea"/>
                <a:cs typeface="Arial" panose="020B0604020202020204" pitchFamily="34" charset="0"/>
              </a:rPr>
              <a:t>2HBr</a:t>
            </a:r>
          </a:p>
        </p:txBody>
      </p:sp>
      <p:cxnSp>
        <p:nvCxnSpPr>
          <p:cNvPr id="112645" name="直接箭头连接符 19"/>
          <p:cNvCxnSpPr>
            <a:cxnSpLocks noChangeShapeType="1"/>
          </p:cNvCxnSpPr>
          <p:nvPr/>
        </p:nvCxnSpPr>
        <p:spPr bwMode="auto">
          <a:xfrm>
            <a:off x="4175893" y="2167731"/>
            <a:ext cx="357188" cy="1588"/>
          </a:xfrm>
          <a:prstGeom prst="straightConnector1">
            <a:avLst/>
          </a:prstGeom>
          <a:noFill/>
          <a:ln w="19050" algn="ctr">
            <a:solidFill>
              <a:schemeClr val="tx1"/>
            </a:solidFill>
            <a:round/>
            <a:headEnd/>
            <a:tailEnd type="arrow" w="med" len="med"/>
          </a:ln>
          <a:extLst>
            <a:ext uri="{909E8E84-426E-40DD-AFC4-6F175D3DCCD1}">
              <a14:hiddenFill xmlns:a14="http://schemas.microsoft.com/office/drawing/2010/main">
                <a:noFill/>
              </a14:hiddenFill>
            </a:ext>
          </a:extLst>
        </p:spPr>
      </p:cxnSp>
      <p:sp>
        <p:nvSpPr>
          <p:cNvPr id="112646" name="Rectangle 17"/>
          <p:cNvSpPr>
            <a:spLocks noChangeArrowheads="1"/>
          </p:cNvSpPr>
          <p:nvPr/>
        </p:nvSpPr>
        <p:spPr bwMode="auto">
          <a:xfrm>
            <a:off x="246831" y="2667963"/>
            <a:ext cx="80724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zh-CN" altLang="en-US" sz="2000" dirty="0">
                <a:latin typeface="Arial" panose="020B0604020202020204" pitchFamily="34" charset="0"/>
                <a:ea typeface="+mj-ea"/>
                <a:cs typeface="Arial" panose="020B0604020202020204" pitchFamily="34" charset="0"/>
              </a:rPr>
              <a:t>在</a:t>
            </a:r>
            <a:r>
              <a:rPr lang="en-US" altLang="zh-CN" sz="2000" dirty="0">
                <a:latin typeface="Arial" panose="020B0604020202020204" pitchFamily="34" charset="0"/>
                <a:ea typeface="+mj-ea"/>
                <a:cs typeface="Arial" panose="020B0604020202020204" pitchFamily="34" charset="0"/>
              </a:rPr>
              <a:t>600nm</a:t>
            </a:r>
            <a:r>
              <a:rPr lang="zh-CN" altLang="en-US" sz="2000" dirty="0">
                <a:latin typeface="Arial" panose="020B0604020202020204" pitchFamily="34" charset="0"/>
                <a:ea typeface="+mj-ea"/>
                <a:cs typeface="Arial" panose="020B0604020202020204" pitchFamily="34" charset="0"/>
              </a:rPr>
              <a:t>光照下，反应的初始阶段</a:t>
            </a:r>
            <a:r>
              <a:rPr lang="en-US" altLang="zh-CN" sz="2000" dirty="0">
                <a:latin typeface="Arial" panose="020B0604020202020204" pitchFamily="34" charset="0"/>
                <a:ea typeface="+mj-ea"/>
                <a:cs typeface="Arial" panose="020B0604020202020204" pitchFamily="34" charset="0"/>
              </a:rPr>
              <a:t>B</a:t>
            </a:r>
            <a:r>
              <a:rPr lang="en-US" altLang="zh-CN" sz="2000" baseline="-30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吸收光量子解离为自由基</a:t>
            </a:r>
            <a:endParaRPr lang="en-US" altLang="zh-CN" sz="2000" dirty="0">
              <a:latin typeface="Arial" panose="020B0604020202020204" pitchFamily="34" charset="0"/>
              <a:ea typeface="+mj-ea"/>
              <a:cs typeface="Arial" panose="020B0604020202020204" pitchFamily="34" charset="0"/>
            </a:endParaRPr>
          </a:p>
          <a:p>
            <a:pPr algn="ctr"/>
            <a:endParaRPr lang="en-US" altLang="zh-CN" sz="2000" dirty="0">
              <a:latin typeface="Arial" panose="020B0604020202020204" pitchFamily="34" charset="0"/>
              <a:ea typeface="+mj-ea"/>
              <a:cs typeface="Arial" panose="020B0604020202020204" pitchFamily="34" charset="0"/>
            </a:endParaRPr>
          </a:p>
          <a:p>
            <a:pPr algn="just"/>
            <a:r>
              <a:rPr lang="en-US" altLang="zh-CN" sz="2000" dirty="0">
                <a:latin typeface="Arial" panose="020B0604020202020204" pitchFamily="34" charset="0"/>
                <a:ea typeface="+mj-ea"/>
                <a:cs typeface="Arial" panose="020B0604020202020204" pitchFamily="34" charset="0"/>
              </a:rPr>
              <a:t>                                             Br</a:t>
            </a:r>
            <a:r>
              <a:rPr lang="en-US" altLang="zh-CN" sz="2000" baseline="-30000" dirty="0">
                <a:latin typeface="Arial" panose="020B0604020202020204" pitchFamily="34" charset="0"/>
                <a:ea typeface="+mj-ea"/>
                <a:cs typeface="Arial" panose="020B0604020202020204" pitchFamily="34" charset="0"/>
              </a:rPr>
              <a:t>2                            </a:t>
            </a:r>
            <a:r>
              <a:rPr lang="en-US" altLang="zh-CN" sz="2000" dirty="0">
                <a:latin typeface="Arial" panose="020B0604020202020204" pitchFamily="34" charset="0"/>
                <a:ea typeface="+mj-ea"/>
                <a:cs typeface="Arial" panose="020B0604020202020204" pitchFamily="34" charset="0"/>
              </a:rPr>
              <a:t>2Br·</a:t>
            </a:r>
          </a:p>
        </p:txBody>
      </p:sp>
      <p:pic>
        <p:nvPicPr>
          <p:cNvPr id="112647" name="Picture 1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33056" y="3212976"/>
            <a:ext cx="1143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8" name="矩形 24"/>
          <p:cNvSpPr>
            <a:spLocks noChangeArrowheads="1"/>
          </p:cNvSpPr>
          <p:nvPr/>
        </p:nvSpPr>
        <p:spPr bwMode="auto">
          <a:xfrm>
            <a:off x="323529" y="3810794"/>
            <a:ext cx="8352928" cy="955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03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indent="0" algn="just">
              <a:lnSpc>
                <a:spcPct val="150000"/>
              </a:lnSpc>
            </a:pPr>
            <a:r>
              <a:rPr lang="zh-CN" altLang="en-US" sz="2000" dirty="0">
                <a:solidFill>
                  <a:srgbClr val="000000"/>
                </a:solidFill>
                <a:latin typeface="Arial" panose="020B0604020202020204" pitchFamily="34" charset="0"/>
                <a:ea typeface="+mj-ea"/>
                <a:cs typeface="Arial" panose="020B0604020202020204" pitchFamily="34" charset="0"/>
              </a:rPr>
              <a:t>反应速率比较缓慢，</a:t>
            </a:r>
            <a:r>
              <a:rPr lang="en-US" altLang="zh-CN" sz="2000" dirty="0">
                <a:solidFill>
                  <a:srgbClr val="000000"/>
                </a:solidFill>
                <a:latin typeface="Arial" panose="020B0604020202020204" pitchFamily="34" charset="0"/>
                <a:ea typeface="+mj-ea"/>
                <a:cs typeface="Arial" panose="020B0604020202020204" pitchFamily="34" charset="0"/>
              </a:rPr>
              <a:t>Br·</a:t>
            </a:r>
            <a:r>
              <a:rPr lang="zh-CN" altLang="en-US" sz="2000" dirty="0">
                <a:solidFill>
                  <a:srgbClr val="000000"/>
                </a:solidFill>
                <a:latin typeface="Arial" panose="020B0604020202020204" pitchFamily="34" charset="0"/>
                <a:ea typeface="+mj-ea"/>
                <a:cs typeface="Arial" panose="020B0604020202020204" pitchFamily="34" charset="0"/>
              </a:rPr>
              <a:t>有足够的时间重新复合，因此在通常条件下该反应的量子效率</a:t>
            </a:r>
            <a:r>
              <a:rPr lang="en-US" altLang="zh-CN" sz="2000" dirty="0">
                <a:solidFill>
                  <a:srgbClr val="000000"/>
                </a:solidFill>
                <a:latin typeface="Arial" panose="020B0604020202020204" pitchFamily="34" charset="0"/>
                <a:ea typeface="+mj-ea"/>
                <a:cs typeface="Arial" panose="020B0604020202020204" pitchFamily="34" charset="0"/>
              </a:rPr>
              <a:t>φ</a:t>
            </a:r>
            <a:r>
              <a:rPr lang="zh-CN" altLang="en-US" sz="2000" dirty="0">
                <a:solidFill>
                  <a:srgbClr val="000000"/>
                </a:solidFill>
                <a:latin typeface="Arial" panose="020B0604020202020204" pitchFamily="34" charset="0"/>
                <a:ea typeface="+mj-ea"/>
                <a:cs typeface="Arial" panose="020B0604020202020204" pitchFamily="34" charset="0"/>
              </a:rPr>
              <a:t>只有</a:t>
            </a:r>
            <a:r>
              <a:rPr lang="en-US" altLang="zh-CN" sz="2000" dirty="0">
                <a:solidFill>
                  <a:srgbClr val="000000"/>
                </a:solidFill>
                <a:latin typeface="Arial" panose="020B0604020202020204" pitchFamily="34" charset="0"/>
                <a:ea typeface="+mj-ea"/>
                <a:cs typeface="Arial" panose="020B0604020202020204" pitchFamily="34" charset="0"/>
              </a:rPr>
              <a:t>0.01</a:t>
            </a:r>
            <a:r>
              <a:rPr lang="zh-CN" altLang="en-US" sz="2000" dirty="0">
                <a:solidFill>
                  <a:srgbClr val="000000"/>
                </a:solidFill>
                <a:latin typeface="Arial" panose="020B0604020202020204" pitchFamily="34" charset="0"/>
                <a:ea typeface="+mj-ea"/>
                <a:cs typeface="Arial" panose="020B0604020202020204" pitchFamily="34" charset="0"/>
              </a:rPr>
              <a:t>。</a:t>
            </a:r>
          </a:p>
        </p:txBody>
      </p:sp>
      <p:grpSp>
        <p:nvGrpSpPr>
          <p:cNvPr id="2" name="组合 1"/>
          <p:cNvGrpSpPr/>
          <p:nvPr/>
        </p:nvGrpSpPr>
        <p:grpSpPr>
          <a:xfrm>
            <a:off x="2195736" y="5085184"/>
            <a:ext cx="4464496" cy="400110"/>
            <a:chOff x="2915817" y="5179188"/>
            <a:chExt cx="4464496" cy="400110"/>
          </a:xfrm>
        </p:grpSpPr>
        <p:sp>
          <p:nvSpPr>
            <p:cNvPr id="112644" name="Rectangle 11"/>
            <p:cNvSpPr>
              <a:spLocks noChangeArrowheads="1"/>
            </p:cNvSpPr>
            <p:nvPr/>
          </p:nvSpPr>
          <p:spPr bwMode="auto">
            <a:xfrm>
              <a:off x="2915817" y="5179188"/>
              <a:ext cx="446449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203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indent="0"/>
              <a:r>
                <a:rPr lang="pt-BR" altLang="zh-CN" sz="2000" dirty="0">
                  <a:latin typeface="+mn-lt"/>
                </a:rPr>
                <a:t>Br· + H</a:t>
              </a:r>
              <a:r>
                <a:rPr lang="pt-BR" altLang="zh-CN" sz="2000" baseline="-30000" dirty="0">
                  <a:latin typeface="+mn-lt"/>
                </a:rPr>
                <a:t>2          </a:t>
              </a:r>
              <a:r>
                <a:rPr lang="pt-BR" altLang="zh-CN" sz="2000" dirty="0">
                  <a:latin typeface="+mn-lt"/>
                  <a:ea typeface="+mj-ea"/>
                  <a:cs typeface="Arial" panose="020B0604020202020204" pitchFamily="34" charset="0"/>
                </a:rPr>
                <a:t>HBr + H·    </a:t>
              </a:r>
              <a:r>
                <a:rPr lang="pt-BR" altLang="zh-CN" sz="2000" i="1" dirty="0">
                  <a:latin typeface="+mn-lt"/>
                  <a:ea typeface="+mj-ea"/>
                  <a:cs typeface="Arial" panose="020B0604020202020204" pitchFamily="34" charset="0"/>
                </a:rPr>
                <a:t>E</a:t>
              </a:r>
              <a:r>
                <a:rPr lang="pt-BR" altLang="zh-CN" sz="2000" dirty="0">
                  <a:latin typeface="+mn-lt"/>
                  <a:ea typeface="+mj-ea"/>
                  <a:cs typeface="Arial" panose="020B0604020202020204" pitchFamily="34" charset="0"/>
                </a:rPr>
                <a:t>=88kJ·mol</a:t>
              </a:r>
              <a:r>
                <a:rPr lang="zh-CN" altLang="pt-BR" sz="2000" baseline="30000" dirty="0">
                  <a:latin typeface="+mn-lt"/>
                  <a:ea typeface="+mj-ea"/>
                  <a:cs typeface="Arial" panose="020B0604020202020204" pitchFamily="34" charset="0"/>
                </a:rPr>
                <a:t>－</a:t>
              </a:r>
              <a:r>
                <a:rPr lang="pt-BR" altLang="zh-CN" sz="2000" baseline="30000" dirty="0">
                  <a:latin typeface="+mn-lt"/>
                  <a:ea typeface="+mj-ea"/>
                  <a:cs typeface="Arial" panose="020B0604020202020204" pitchFamily="34" charset="0"/>
                </a:rPr>
                <a:t>1</a:t>
              </a:r>
              <a:endParaRPr lang="en-US" altLang="zh-CN" sz="2000" dirty="0">
                <a:latin typeface="+mn-lt"/>
                <a:ea typeface="+mj-ea"/>
                <a:cs typeface="Arial" panose="020B0604020202020204" pitchFamily="34" charset="0"/>
              </a:endParaRPr>
            </a:p>
          </p:txBody>
        </p:sp>
        <p:pic>
          <p:nvPicPr>
            <p:cNvPr id="112650" name="Picture 1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0594" y="5293588"/>
              <a:ext cx="333375"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51" name="Rectangle 21"/>
          <p:cNvSpPr>
            <a:spLocks noChangeArrowheads="1"/>
          </p:cNvSpPr>
          <p:nvPr/>
        </p:nvSpPr>
        <p:spPr bwMode="auto">
          <a:xfrm>
            <a:off x="0" y="142875"/>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en-US" altLang="zh-CN" sz="900"/>
              <a:t> </a:t>
            </a:r>
            <a:endParaRPr lang="en-US" altLang="zh-CN"/>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Rectangle 6">
            <a:extLst>
              <a:ext uri="{FF2B5EF4-FFF2-40B4-BE49-F238E27FC236}">
                <a16:creationId xmlns:a16="http://schemas.microsoft.com/office/drawing/2014/main" id="{541ABD5B-5DD2-384D-9BC0-010E29067027}"/>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光化学过程</a:t>
            </a:r>
          </a:p>
        </p:txBody>
      </p:sp>
    </p:spTree>
    <p:extLst>
      <p:ext uri="{BB962C8B-B14F-4D97-AF65-F5344CB8AC3E}">
        <p14:creationId xmlns:p14="http://schemas.microsoft.com/office/powerpoint/2010/main" val="29286562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9102BC3-696C-4EEC-BF19-B042F97CA1BF}" type="slidenum">
              <a:rPr lang="zh-CN" altLang="en-US" sz="1400" smtClean="0"/>
              <a:pPr eaLnBrk="1" hangingPunct="1"/>
              <a:t>66</a:t>
            </a:fld>
            <a:endParaRPr lang="en-US" altLang="zh-CN" sz="1400"/>
          </a:p>
        </p:txBody>
      </p:sp>
      <p:sp>
        <p:nvSpPr>
          <p:cNvPr id="113667" name="矩形 3"/>
          <p:cNvSpPr>
            <a:spLocks noChangeArrowheads="1"/>
          </p:cNvSpPr>
          <p:nvPr/>
        </p:nvSpPr>
        <p:spPr bwMode="auto">
          <a:xfrm>
            <a:off x="500063" y="1173311"/>
            <a:ext cx="279241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solidFill>
                  <a:srgbClr val="000000"/>
                </a:solidFill>
                <a:latin typeface="Arial" panose="020B0604020202020204" pitchFamily="34" charset="0"/>
                <a:ea typeface="+mj-ea"/>
                <a:cs typeface="Arial" panose="020B0604020202020204" pitchFamily="34" charset="0"/>
              </a:rPr>
              <a:t>对于</a:t>
            </a:r>
            <a:r>
              <a:rPr lang="en-US" altLang="zh-CN" dirty="0">
                <a:solidFill>
                  <a:srgbClr val="000000"/>
                </a:solidFill>
                <a:latin typeface="Arial" panose="020B0604020202020204" pitchFamily="34" charset="0"/>
                <a:ea typeface="+mj-ea"/>
                <a:cs typeface="Arial" panose="020B0604020202020204" pitchFamily="34" charset="0"/>
              </a:rPr>
              <a:t>H</a:t>
            </a:r>
            <a:r>
              <a:rPr lang="en-US" altLang="zh-CN" baseline="-30000" dirty="0">
                <a:solidFill>
                  <a:srgbClr val="000000"/>
                </a:solidFill>
                <a:latin typeface="Arial" panose="020B0604020202020204" pitchFamily="34" charset="0"/>
                <a:ea typeface="+mj-ea"/>
                <a:cs typeface="Arial" panose="020B0604020202020204" pitchFamily="34" charset="0"/>
              </a:rPr>
              <a:t>2</a:t>
            </a:r>
            <a:r>
              <a:rPr lang="zh-CN" altLang="en-US" dirty="0">
                <a:solidFill>
                  <a:srgbClr val="000000"/>
                </a:solidFill>
                <a:latin typeface="Arial" panose="020B0604020202020204" pitchFamily="34" charset="0"/>
                <a:ea typeface="+mj-ea"/>
                <a:cs typeface="Arial" panose="020B0604020202020204" pitchFamily="34" charset="0"/>
              </a:rPr>
              <a:t>和</a:t>
            </a:r>
            <a:r>
              <a:rPr lang="en-US" altLang="zh-CN" dirty="0">
                <a:solidFill>
                  <a:srgbClr val="000000"/>
                </a:solidFill>
                <a:latin typeface="Arial" panose="020B0604020202020204" pitchFamily="34" charset="0"/>
                <a:ea typeface="+mj-ea"/>
                <a:cs typeface="Arial" panose="020B0604020202020204" pitchFamily="34" charset="0"/>
              </a:rPr>
              <a:t>Cl</a:t>
            </a:r>
            <a:r>
              <a:rPr lang="en-US" altLang="zh-CN" baseline="-30000" dirty="0">
                <a:solidFill>
                  <a:srgbClr val="000000"/>
                </a:solidFill>
                <a:latin typeface="Arial" panose="020B0604020202020204" pitchFamily="34" charset="0"/>
                <a:ea typeface="+mj-ea"/>
                <a:cs typeface="Arial" panose="020B0604020202020204" pitchFamily="34" charset="0"/>
              </a:rPr>
              <a:t>2</a:t>
            </a:r>
            <a:r>
              <a:rPr lang="zh-CN" altLang="en-US" dirty="0">
                <a:solidFill>
                  <a:srgbClr val="000000"/>
                </a:solidFill>
                <a:latin typeface="Arial" panose="020B0604020202020204" pitchFamily="34" charset="0"/>
                <a:ea typeface="+mj-ea"/>
                <a:cs typeface="Arial" panose="020B0604020202020204" pitchFamily="34" charset="0"/>
              </a:rPr>
              <a:t>的反应</a:t>
            </a:r>
            <a:endParaRPr lang="zh-CN" altLang="en-US" dirty="0">
              <a:latin typeface="Arial" panose="020B0604020202020204" pitchFamily="34" charset="0"/>
              <a:ea typeface="+mj-ea"/>
              <a:cs typeface="Arial" panose="020B0604020202020204" pitchFamily="34" charset="0"/>
            </a:endParaRPr>
          </a:p>
        </p:txBody>
      </p:sp>
      <p:pic>
        <p:nvPicPr>
          <p:cNvPr id="113668" name="Picture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31908" y="1770528"/>
            <a:ext cx="750093" cy="42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Rectangle 3"/>
          <p:cNvSpPr>
            <a:spLocks noChangeArrowheads="1"/>
          </p:cNvSpPr>
          <p:nvPr/>
        </p:nvSpPr>
        <p:spPr bwMode="auto">
          <a:xfrm>
            <a:off x="285750" y="1744811"/>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indent="203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en-US" altLang="zh-CN" sz="2000" dirty="0">
                <a:latin typeface="Arial" panose="020B0604020202020204" pitchFamily="34" charset="0"/>
                <a:ea typeface="+mj-ea"/>
                <a:cs typeface="Arial" panose="020B0604020202020204" pitchFamily="34" charset="0"/>
              </a:rPr>
              <a:t>2HCl</a:t>
            </a:r>
          </a:p>
        </p:txBody>
      </p:sp>
      <p:sp>
        <p:nvSpPr>
          <p:cNvPr id="113670" name="Rectangle 2"/>
          <p:cNvSpPr>
            <a:spLocks noChangeArrowheads="1"/>
          </p:cNvSpPr>
          <p:nvPr/>
        </p:nvSpPr>
        <p:spPr bwMode="auto">
          <a:xfrm>
            <a:off x="2709600" y="1744781"/>
            <a:ext cx="11705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2032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en-US" altLang="zh-CN" sz="2000">
                <a:latin typeface="Arial" panose="020B0604020202020204" pitchFamily="34" charset="0"/>
                <a:ea typeface="+mj-ea"/>
                <a:cs typeface="Arial" panose="020B0604020202020204" pitchFamily="34" charset="0"/>
              </a:rPr>
              <a:t>H</a:t>
            </a:r>
            <a:r>
              <a:rPr lang="en-US" altLang="zh-CN" sz="2000" baseline="-30000">
                <a:latin typeface="Arial" panose="020B0604020202020204" pitchFamily="34" charset="0"/>
                <a:ea typeface="+mj-ea"/>
                <a:cs typeface="Arial" panose="020B0604020202020204" pitchFamily="34" charset="0"/>
              </a:rPr>
              <a:t>2</a:t>
            </a:r>
            <a:r>
              <a:rPr lang="en-US" altLang="zh-CN" sz="2000">
                <a:latin typeface="Arial" panose="020B0604020202020204" pitchFamily="34" charset="0"/>
                <a:ea typeface="+mj-ea"/>
                <a:cs typeface="Arial" panose="020B0604020202020204" pitchFamily="34" charset="0"/>
              </a:rPr>
              <a:t>+Cl</a:t>
            </a:r>
            <a:r>
              <a:rPr lang="en-US" altLang="zh-CN" sz="2000" baseline="-30000">
                <a:latin typeface="Arial" panose="020B0604020202020204" pitchFamily="34" charset="0"/>
                <a:ea typeface="+mj-ea"/>
                <a:cs typeface="Arial" panose="020B0604020202020204" pitchFamily="34" charset="0"/>
              </a:rPr>
              <a:t>2</a:t>
            </a:r>
            <a:endParaRPr lang="en-US" altLang="zh-CN" sz="2000">
              <a:latin typeface="Arial" panose="020B0604020202020204" pitchFamily="34" charset="0"/>
              <a:ea typeface="+mj-ea"/>
              <a:cs typeface="Arial" panose="020B0604020202020204" pitchFamily="34" charset="0"/>
            </a:endParaRPr>
          </a:p>
        </p:txBody>
      </p:sp>
      <p:sp>
        <p:nvSpPr>
          <p:cNvPr id="113671" name="Rectangle 5"/>
          <p:cNvSpPr>
            <a:spLocks noChangeArrowheads="1"/>
          </p:cNvSpPr>
          <p:nvPr/>
        </p:nvSpPr>
        <p:spPr bwMode="auto">
          <a:xfrm>
            <a:off x="388030" y="2459354"/>
            <a:ext cx="573586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zh-CN" altLang="en-US" sz="2000" dirty="0">
                <a:latin typeface="Arial" panose="020B0604020202020204" pitchFamily="34" charset="0"/>
                <a:ea typeface="+mj-ea"/>
                <a:cs typeface="Arial" panose="020B0604020202020204" pitchFamily="34" charset="0"/>
              </a:rPr>
              <a:t>在</a:t>
            </a:r>
            <a:r>
              <a:rPr lang="en-US" altLang="zh-CN" sz="2000" dirty="0">
                <a:latin typeface="Arial" panose="020B0604020202020204" pitchFamily="34" charset="0"/>
                <a:ea typeface="+mj-ea"/>
                <a:cs typeface="Arial" panose="020B0604020202020204" pitchFamily="34" charset="0"/>
              </a:rPr>
              <a:t>400nm</a:t>
            </a:r>
            <a:r>
              <a:rPr lang="zh-CN" altLang="en-US" sz="2000" dirty="0">
                <a:latin typeface="Arial" panose="020B0604020202020204" pitchFamily="34" charset="0"/>
                <a:ea typeface="+mj-ea"/>
                <a:cs typeface="Arial" panose="020B0604020202020204" pitchFamily="34" charset="0"/>
              </a:rPr>
              <a:t>光照下，</a:t>
            </a:r>
            <a:r>
              <a:rPr lang="en-US" altLang="zh-CN" sz="2000" dirty="0">
                <a:latin typeface="Arial" panose="020B0604020202020204" pitchFamily="34" charset="0"/>
                <a:ea typeface="+mj-ea"/>
                <a:cs typeface="Arial" panose="020B0604020202020204" pitchFamily="34" charset="0"/>
              </a:rPr>
              <a:t>Cl</a:t>
            </a:r>
            <a:r>
              <a:rPr lang="en-US" altLang="zh-CN" sz="2000" baseline="-30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吸收光量子亦解离为自由基</a:t>
            </a:r>
            <a:endParaRPr lang="en-US" altLang="zh-CN" sz="2000" dirty="0">
              <a:latin typeface="Arial" panose="020B0604020202020204" pitchFamily="34" charset="0"/>
              <a:ea typeface="+mj-ea"/>
              <a:cs typeface="Arial" panose="020B0604020202020204" pitchFamily="34" charset="0"/>
            </a:endParaRPr>
          </a:p>
          <a:p>
            <a:pPr algn="ctr"/>
            <a:endParaRPr lang="zh-CN" altLang="en-US" sz="2000" dirty="0">
              <a:latin typeface="Arial" panose="020B0604020202020204" pitchFamily="34" charset="0"/>
              <a:ea typeface="+mj-ea"/>
              <a:cs typeface="Arial" panose="020B0604020202020204" pitchFamily="34" charset="0"/>
            </a:endParaRPr>
          </a:p>
          <a:p>
            <a:pPr algn="ctr"/>
            <a:r>
              <a:rPr lang="en-US" altLang="zh-CN" sz="2000" dirty="0">
                <a:latin typeface="Arial" panose="020B0604020202020204" pitchFamily="34" charset="0"/>
                <a:ea typeface="+mj-ea"/>
                <a:cs typeface="Arial" panose="020B0604020202020204" pitchFamily="34" charset="0"/>
              </a:rPr>
              <a:t>Cl</a:t>
            </a:r>
            <a:r>
              <a:rPr lang="en-US" altLang="zh-CN" sz="2000" baseline="-30000" dirty="0">
                <a:latin typeface="Arial" panose="020B0604020202020204" pitchFamily="34" charset="0"/>
                <a:ea typeface="+mj-ea"/>
                <a:cs typeface="Arial" panose="020B0604020202020204" pitchFamily="34" charset="0"/>
              </a:rPr>
              <a:t>2</a:t>
            </a:r>
            <a:endParaRPr lang="en-US" altLang="zh-CN" sz="2000" dirty="0">
              <a:latin typeface="Arial" panose="020B0604020202020204" pitchFamily="34" charset="0"/>
              <a:ea typeface="+mj-ea"/>
              <a:cs typeface="Arial" panose="020B0604020202020204" pitchFamily="34" charset="0"/>
            </a:endParaRPr>
          </a:p>
        </p:txBody>
      </p:sp>
      <p:pic>
        <p:nvPicPr>
          <p:cNvPr id="113672"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8" y="3030686"/>
            <a:ext cx="815975" cy="35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3" name="Rectangle 6"/>
          <p:cNvSpPr>
            <a:spLocks noChangeArrowheads="1"/>
          </p:cNvSpPr>
          <p:nvPr/>
        </p:nvSpPr>
        <p:spPr bwMode="auto">
          <a:xfrm>
            <a:off x="0" y="3059261"/>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en-US" altLang="zh-CN" sz="2000">
                <a:latin typeface="Arial" panose="020B0604020202020204" pitchFamily="34" charset="0"/>
                <a:ea typeface="+mj-ea"/>
                <a:cs typeface="Arial" panose="020B0604020202020204" pitchFamily="34" charset="0"/>
              </a:rPr>
              <a:t>2Cl·</a:t>
            </a:r>
          </a:p>
        </p:txBody>
      </p:sp>
      <p:sp>
        <p:nvSpPr>
          <p:cNvPr id="113674" name="Rectangle 7"/>
          <p:cNvSpPr>
            <a:spLocks noChangeArrowheads="1"/>
          </p:cNvSpPr>
          <p:nvPr/>
        </p:nvSpPr>
        <p:spPr bwMode="auto">
          <a:xfrm>
            <a:off x="500063" y="3745061"/>
            <a:ext cx="1990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a:latin typeface="Arial" panose="020B0604020202020204" pitchFamily="34" charset="0"/>
                <a:ea typeface="+mj-ea"/>
                <a:cs typeface="Arial" panose="020B0604020202020204" pitchFamily="34" charset="0"/>
              </a:rPr>
              <a:t>其两步后续反应</a:t>
            </a:r>
          </a:p>
        </p:txBody>
      </p:sp>
      <p:sp>
        <p:nvSpPr>
          <p:cNvPr id="113675" name="Rectangle 9"/>
          <p:cNvSpPr>
            <a:spLocks noChangeArrowheads="1"/>
          </p:cNvSpPr>
          <p:nvPr/>
        </p:nvSpPr>
        <p:spPr bwMode="auto">
          <a:xfrm>
            <a:off x="1571678" y="4459406"/>
            <a:ext cx="941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pt-BR" altLang="zh-CN" sz="2000">
                <a:latin typeface="Arial" panose="020B0604020202020204" pitchFamily="34" charset="0"/>
                <a:ea typeface="+mj-ea"/>
                <a:cs typeface="Arial" panose="020B0604020202020204" pitchFamily="34" charset="0"/>
              </a:rPr>
              <a:t>Cl·+H</a:t>
            </a:r>
            <a:r>
              <a:rPr lang="pt-BR" altLang="zh-CN" sz="2000" baseline="-30000">
                <a:latin typeface="Arial" panose="020B0604020202020204" pitchFamily="34" charset="0"/>
                <a:ea typeface="+mj-ea"/>
                <a:cs typeface="Arial" panose="020B0604020202020204" pitchFamily="34" charset="0"/>
              </a:rPr>
              <a:t>2</a:t>
            </a:r>
            <a:endParaRPr lang="pt-BR" altLang="zh-CN" sz="2000">
              <a:latin typeface="Arial" panose="020B0604020202020204" pitchFamily="34" charset="0"/>
              <a:ea typeface="+mj-ea"/>
              <a:cs typeface="Arial" panose="020B0604020202020204" pitchFamily="34" charset="0"/>
            </a:endParaRPr>
          </a:p>
        </p:txBody>
      </p:sp>
      <p:pic>
        <p:nvPicPr>
          <p:cNvPr id="11367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76525" y="4594691"/>
            <a:ext cx="381000"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77" name="Rectangle 10"/>
          <p:cNvSpPr>
            <a:spLocks noChangeArrowheads="1"/>
          </p:cNvSpPr>
          <p:nvPr/>
        </p:nvSpPr>
        <p:spPr bwMode="auto">
          <a:xfrm>
            <a:off x="0" y="4459436"/>
            <a:ext cx="91440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pt-BR" altLang="zh-CN" sz="2000" dirty="0">
                <a:latin typeface="Arial" panose="020B0604020202020204" pitchFamily="34" charset="0"/>
                <a:ea typeface="+mj-ea"/>
                <a:cs typeface="Arial" panose="020B0604020202020204" pitchFamily="34" charset="0"/>
              </a:rPr>
              <a:t>HCl+H·   </a:t>
            </a:r>
            <a:r>
              <a:rPr lang="pt-BR" altLang="zh-CN" sz="2000" i="1" dirty="0">
                <a:latin typeface="Arial" panose="020B0604020202020204" pitchFamily="34" charset="0"/>
                <a:ea typeface="+mj-ea"/>
                <a:cs typeface="Arial" panose="020B0604020202020204" pitchFamily="34" charset="0"/>
              </a:rPr>
              <a:t>E </a:t>
            </a:r>
            <a:r>
              <a:rPr lang="pt-BR" altLang="zh-CN" sz="2000" dirty="0">
                <a:latin typeface="Arial" panose="020B0604020202020204" pitchFamily="34" charset="0"/>
                <a:ea typeface="+mj-ea"/>
                <a:cs typeface="Arial" panose="020B0604020202020204" pitchFamily="34" charset="0"/>
              </a:rPr>
              <a:t>= 26kJ·mol</a:t>
            </a:r>
            <a:r>
              <a:rPr lang="zh-CN" altLang="pt-BR" sz="2000" baseline="30000" dirty="0">
                <a:latin typeface="Arial" panose="020B0604020202020204" pitchFamily="34" charset="0"/>
                <a:ea typeface="+mj-ea"/>
                <a:cs typeface="Arial" panose="020B0604020202020204" pitchFamily="34" charset="0"/>
              </a:rPr>
              <a:t>－</a:t>
            </a:r>
            <a:r>
              <a:rPr lang="pt-BR" altLang="zh-CN" sz="2000" baseline="30000" dirty="0">
                <a:latin typeface="Arial" panose="020B0604020202020204" pitchFamily="34" charset="0"/>
                <a:ea typeface="+mj-ea"/>
                <a:cs typeface="Arial" panose="020B0604020202020204" pitchFamily="34" charset="0"/>
              </a:rPr>
              <a:t>1</a:t>
            </a:r>
            <a:endParaRPr lang="pt-BR" altLang="zh-CN" sz="2000" dirty="0">
              <a:latin typeface="Arial" panose="020B0604020202020204" pitchFamily="34" charset="0"/>
              <a:ea typeface="+mj-ea"/>
              <a:cs typeface="Arial" panose="020B0604020202020204" pitchFamily="34" charset="0"/>
            </a:endParaRPr>
          </a:p>
        </p:txBody>
      </p:sp>
      <p:sp>
        <p:nvSpPr>
          <p:cNvPr id="113678" name="Rectangle 12"/>
          <p:cNvSpPr>
            <a:spLocks noChangeArrowheads="1"/>
          </p:cNvSpPr>
          <p:nvPr/>
        </p:nvSpPr>
        <p:spPr bwMode="auto">
          <a:xfrm>
            <a:off x="1571678" y="5102343"/>
            <a:ext cx="94128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pt-BR" altLang="zh-CN" sz="2000">
                <a:latin typeface="Arial" panose="020B0604020202020204" pitchFamily="34" charset="0"/>
                <a:ea typeface="+mj-ea"/>
                <a:cs typeface="Arial" panose="020B0604020202020204" pitchFamily="34" charset="0"/>
              </a:rPr>
              <a:t>H·+Cl</a:t>
            </a:r>
            <a:r>
              <a:rPr lang="pt-BR" altLang="zh-CN" sz="2000" baseline="-30000">
                <a:latin typeface="Arial" panose="020B0604020202020204" pitchFamily="34" charset="0"/>
                <a:ea typeface="+mj-ea"/>
                <a:cs typeface="Arial" panose="020B0604020202020204" pitchFamily="34" charset="0"/>
              </a:rPr>
              <a:t>2</a:t>
            </a:r>
            <a:endParaRPr lang="pt-BR" altLang="zh-CN" sz="2000">
              <a:latin typeface="Arial" panose="020B0604020202020204" pitchFamily="34" charset="0"/>
              <a:ea typeface="+mj-ea"/>
              <a:cs typeface="Arial" panose="020B0604020202020204" pitchFamily="34" charset="0"/>
            </a:endParaRPr>
          </a:p>
        </p:txBody>
      </p:sp>
      <p:pic>
        <p:nvPicPr>
          <p:cNvPr id="113679"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2074" y="5245248"/>
            <a:ext cx="285750" cy="21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80" name="Rectangle 13"/>
          <p:cNvSpPr>
            <a:spLocks noChangeArrowheads="1"/>
          </p:cNvSpPr>
          <p:nvPr/>
        </p:nvSpPr>
        <p:spPr bwMode="auto">
          <a:xfrm>
            <a:off x="-71438" y="5102373"/>
            <a:ext cx="9144001"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pt-BR" altLang="zh-CN" sz="2000" dirty="0">
                <a:latin typeface="Arial" panose="020B0604020202020204" pitchFamily="34" charset="0"/>
                <a:ea typeface="+mj-ea"/>
                <a:cs typeface="Arial" panose="020B0604020202020204" pitchFamily="34" charset="0"/>
              </a:rPr>
              <a:t>    HCl+Cl·   </a:t>
            </a:r>
            <a:r>
              <a:rPr lang="pt-BR" altLang="zh-CN" sz="2000" i="1" dirty="0">
                <a:latin typeface="Arial" panose="020B0604020202020204" pitchFamily="34" charset="0"/>
                <a:ea typeface="+mj-ea"/>
                <a:cs typeface="Arial" panose="020B0604020202020204" pitchFamily="34" charset="0"/>
              </a:rPr>
              <a:t>E </a:t>
            </a:r>
            <a:r>
              <a:rPr lang="pt-BR" altLang="zh-CN" sz="2000" dirty="0">
                <a:latin typeface="Arial" panose="020B0604020202020204" pitchFamily="34" charset="0"/>
                <a:ea typeface="+mj-ea"/>
                <a:cs typeface="Arial" panose="020B0604020202020204" pitchFamily="34" charset="0"/>
              </a:rPr>
              <a:t>= 12kJ·mol</a:t>
            </a:r>
            <a:r>
              <a:rPr lang="zh-CN" altLang="pt-BR" sz="2000" baseline="30000" dirty="0">
                <a:latin typeface="Arial" panose="020B0604020202020204" pitchFamily="34" charset="0"/>
                <a:ea typeface="+mj-ea"/>
                <a:cs typeface="Arial" panose="020B0604020202020204" pitchFamily="34" charset="0"/>
              </a:rPr>
              <a:t>－</a:t>
            </a:r>
            <a:r>
              <a:rPr lang="pt-BR" altLang="zh-CN" sz="2000" baseline="30000" dirty="0">
                <a:latin typeface="Arial" panose="020B0604020202020204" pitchFamily="34" charset="0"/>
                <a:ea typeface="+mj-ea"/>
                <a:cs typeface="Arial" panose="020B0604020202020204" pitchFamily="34" charset="0"/>
              </a:rPr>
              <a:t>1 </a:t>
            </a:r>
            <a:endParaRPr lang="pt-BR" altLang="zh-CN" sz="2000" dirty="0">
              <a:latin typeface="Arial" panose="020B0604020202020204" pitchFamily="34" charset="0"/>
              <a:ea typeface="+mj-ea"/>
              <a:cs typeface="Arial" panose="020B0604020202020204" pitchFamily="34" charset="0"/>
            </a:endParaRPr>
          </a:p>
        </p:txBody>
      </p:sp>
      <p:sp>
        <p:nvSpPr>
          <p:cNvPr id="113681" name="Rectangle 14"/>
          <p:cNvSpPr>
            <a:spLocks noChangeArrowheads="1"/>
          </p:cNvSpPr>
          <p:nvPr/>
        </p:nvSpPr>
        <p:spPr bwMode="auto">
          <a:xfrm>
            <a:off x="357188" y="5591492"/>
            <a:ext cx="86073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50000"/>
              </a:lnSpc>
            </a:pPr>
            <a:r>
              <a:rPr lang="zh-CN" altLang="en-US" sz="2000" dirty="0">
                <a:latin typeface="Arial" panose="020B0604020202020204" pitchFamily="34" charset="0"/>
                <a:ea typeface="+mj-ea"/>
                <a:cs typeface="Arial" panose="020B0604020202020204" pitchFamily="34" charset="0"/>
              </a:rPr>
              <a:t>都是比较快的反应，于是形成边续不断的链反应。该反应的量子效率可高达</a:t>
            </a:r>
            <a:r>
              <a:rPr lang="en-US" altLang="zh-CN" sz="2000" dirty="0">
                <a:latin typeface="Arial" panose="020B0604020202020204" pitchFamily="34" charset="0"/>
                <a:ea typeface="+mj-ea"/>
                <a:cs typeface="Arial" panose="020B0604020202020204" pitchFamily="34" charset="0"/>
              </a:rPr>
              <a:t>10</a:t>
            </a:r>
            <a:r>
              <a:rPr lang="en-US" altLang="zh-CN" sz="2000" baseline="30000" dirty="0">
                <a:latin typeface="Arial" panose="020B0604020202020204" pitchFamily="34" charset="0"/>
                <a:ea typeface="+mj-ea"/>
                <a:cs typeface="Arial" panose="020B0604020202020204" pitchFamily="34" charset="0"/>
              </a:rPr>
              <a:t>5</a:t>
            </a:r>
            <a:r>
              <a:rPr lang="zh-CN" altLang="en-US" sz="2000" dirty="0">
                <a:latin typeface="Arial" panose="020B0604020202020204" pitchFamily="34" charset="0"/>
                <a:ea typeface="+mj-ea"/>
                <a:cs typeface="Arial" panose="020B0604020202020204" pitchFamily="34" charset="0"/>
              </a:rPr>
              <a:t>至</a:t>
            </a:r>
            <a:r>
              <a:rPr lang="en-US" altLang="zh-CN" sz="2000" dirty="0">
                <a:latin typeface="Arial" panose="020B0604020202020204" pitchFamily="34" charset="0"/>
                <a:ea typeface="+mj-ea"/>
                <a:cs typeface="Arial" panose="020B0604020202020204" pitchFamily="34" charset="0"/>
              </a:rPr>
              <a:t>10</a:t>
            </a:r>
            <a:r>
              <a:rPr lang="en-US" altLang="zh-CN" sz="2000" baseline="30000" dirty="0">
                <a:latin typeface="Arial" panose="020B0604020202020204" pitchFamily="34" charset="0"/>
                <a:ea typeface="+mj-ea"/>
                <a:cs typeface="Arial" panose="020B0604020202020204" pitchFamily="34" charset="0"/>
              </a:rPr>
              <a:t>6</a:t>
            </a:r>
            <a:r>
              <a:rPr lang="zh-CN" altLang="en-US" sz="2000" dirty="0">
                <a:latin typeface="Arial" panose="020B0604020202020204" pitchFamily="34" charset="0"/>
                <a:ea typeface="+mj-ea"/>
                <a:cs typeface="Arial" panose="020B0604020202020204" pitchFamily="34" charset="0"/>
              </a:rPr>
              <a:t>。</a:t>
            </a:r>
          </a:p>
        </p:txBody>
      </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0" name="Rectangle 6">
            <a:extLst>
              <a:ext uri="{FF2B5EF4-FFF2-40B4-BE49-F238E27FC236}">
                <a16:creationId xmlns:a16="http://schemas.microsoft.com/office/drawing/2014/main" id="{61EFAEA1-1AF1-9341-BADB-002A91428D4B}"/>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光化学过程</a:t>
            </a:r>
          </a:p>
        </p:txBody>
      </p:sp>
    </p:spTree>
    <p:extLst>
      <p:ext uri="{BB962C8B-B14F-4D97-AF65-F5344CB8AC3E}">
        <p14:creationId xmlns:p14="http://schemas.microsoft.com/office/powerpoint/2010/main" val="301568752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66121ACD-57E3-4947-8A60-CD2961E75AE1}" type="slidenum">
              <a:rPr lang="zh-CN" altLang="en-US" sz="1400" smtClean="0"/>
              <a:pPr eaLnBrk="1" hangingPunct="1"/>
              <a:t>67</a:t>
            </a:fld>
            <a:endParaRPr lang="en-US" altLang="zh-CN" sz="1400"/>
          </a:p>
        </p:txBody>
      </p:sp>
      <p:sp>
        <p:nvSpPr>
          <p:cNvPr id="114692" name="矩形 4"/>
          <p:cNvSpPr>
            <a:spLocks noChangeArrowheads="1"/>
          </p:cNvSpPr>
          <p:nvPr/>
        </p:nvSpPr>
        <p:spPr bwMode="auto">
          <a:xfrm>
            <a:off x="144016" y="1500188"/>
            <a:ext cx="8820472"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064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just">
              <a:lnSpc>
                <a:spcPct val="150000"/>
              </a:lnSpc>
            </a:pPr>
            <a:r>
              <a:rPr lang="en-US" altLang="zh-CN" dirty="0">
                <a:latin typeface="Arial" panose="020B0604020202020204" pitchFamily="34" charset="0"/>
                <a:ea typeface="+mj-ea"/>
                <a:cs typeface="Arial" panose="020B0604020202020204" pitchFamily="34" charset="0"/>
              </a:rPr>
              <a:t>1</a:t>
            </a:r>
            <a:r>
              <a:rPr lang="zh-CN" altLang="en-US" dirty="0">
                <a:latin typeface="Arial" panose="020B0604020202020204" pitchFamily="34" charset="0"/>
                <a:ea typeface="+mj-ea"/>
                <a:cs typeface="Arial" panose="020B0604020202020204" pitchFamily="34" charset="0"/>
              </a:rPr>
              <a:t>、光化学反应的速率</a:t>
            </a:r>
          </a:p>
          <a:p>
            <a:pPr algn="just">
              <a:lnSpc>
                <a:spcPct val="150000"/>
              </a:lnSpc>
            </a:pPr>
            <a:r>
              <a:rPr lang="zh-CN" altLang="en-US" dirty="0">
                <a:latin typeface="Arial" panose="020B0604020202020204" pitchFamily="34" charset="0"/>
                <a:ea typeface="+mj-ea"/>
                <a:cs typeface="Arial" panose="020B0604020202020204" pitchFamily="34" charset="0"/>
              </a:rPr>
              <a:t>在热反应中，反应物分子依赖分子碰撞而活化，因此热反应的速率与</a:t>
            </a:r>
            <a:r>
              <a:rPr lang="zh-CN" altLang="en-US" dirty="0">
                <a:solidFill>
                  <a:srgbClr val="FF0000"/>
                </a:solidFill>
                <a:latin typeface="Arial" panose="020B0604020202020204" pitchFamily="34" charset="0"/>
                <a:ea typeface="+mj-ea"/>
                <a:cs typeface="Arial" panose="020B0604020202020204" pitchFamily="34" charset="0"/>
              </a:rPr>
              <a:t>反应物浓度</a:t>
            </a:r>
            <a:r>
              <a:rPr lang="zh-CN" altLang="en-US" dirty="0">
                <a:latin typeface="Arial" panose="020B0604020202020204" pitchFamily="34" charset="0"/>
                <a:ea typeface="+mj-ea"/>
                <a:cs typeface="Arial" panose="020B0604020202020204" pitchFamily="34" charset="0"/>
              </a:rPr>
              <a:t>有关；在光化学反应中，反应物分子吸收</a:t>
            </a:r>
            <a:r>
              <a:rPr lang="zh-CN" altLang="en-US" dirty="0">
                <a:solidFill>
                  <a:srgbClr val="FF0000"/>
                </a:solidFill>
                <a:latin typeface="Arial" panose="020B0604020202020204" pitchFamily="34" charset="0"/>
                <a:ea typeface="+mj-ea"/>
                <a:cs typeface="Arial" panose="020B0604020202020204" pitchFamily="34" charset="0"/>
              </a:rPr>
              <a:t>光量子</a:t>
            </a:r>
            <a:r>
              <a:rPr lang="zh-CN" altLang="en-US" dirty="0">
                <a:latin typeface="Arial" panose="020B0604020202020204" pitchFamily="34" charset="0"/>
                <a:ea typeface="+mj-ea"/>
                <a:cs typeface="Arial" panose="020B0604020202020204" pitchFamily="34" charset="0"/>
              </a:rPr>
              <a:t>而活化，因此，在反应物量充足条件下，</a:t>
            </a:r>
            <a:r>
              <a:rPr lang="zh-CN" altLang="en-US" dirty="0">
                <a:solidFill>
                  <a:srgbClr val="FF0000"/>
                </a:solidFill>
                <a:latin typeface="Arial" panose="020B0604020202020204" pitchFamily="34" charset="0"/>
                <a:ea typeface="+mj-ea"/>
                <a:cs typeface="Arial" panose="020B0604020202020204" pitchFamily="34" charset="0"/>
              </a:rPr>
              <a:t>光化学反应的速率与吸收光的强度</a:t>
            </a:r>
            <a:r>
              <a:rPr lang="en-US" altLang="zh-CN" i="1" dirty="0" err="1">
                <a:solidFill>
                  <a:srgbClr val="FF0000"/>
                </a:solidFill>
                <a:latin typeface="Arial" panose="020B0604020202020204" pitchFamily="34" charset="0"/>
                <a:ea typeface="+mj-ea"/>
                <a:cs typeface="Arial" panose="020B0604020202020204" pitchFamily="34" charset="0"/>
              </a:rPr>
              <a:t>I</a:t>
            </a:r>
            <a:r>
              <a:rPr lang="en-US" altLang="zh-CN" i="1" baseline="-30000" dirty="0" err="1">
                <a:solidFill>
                  <a:srgbClr val="FF0000"/>
                </a:solidFill>
                <a:latin typeface="Arial" panose="020B0604020202020204" pitchFamily="34" charset="0"/>
                <a:ea typeface="+mj-ea"/>
                <a:cs typeface="Arial" panose="020B0604020202020204" pitchFamily="34" charset="0"/>
              </a:rPr>
              <a:t>a</a:t>
            </a:r>
            <a:r>
              <a:rPr lang="zh-CN" altLang="en-US" dirty="0">
                <a:solidFill>
                  <a:srgbClr val="FF0000"/>
                </a:solidFill>
                <a:latin typeface="Arial" panose="020B0604020202020204" pitchFamily="34" charset="0"/>
                <a:ea typeface="+mj-ea"/>
                <a:cs typeface="Arial" panose="020B0604020202020204" pitchFamily="34" charset="0"/>
              </a:rPr>
              <a:t>成正比</a:t>
            </a:r>
            <a:r>
              <a:rPr lang="zh-CN" altLang="en-US" dirty="0">
                <a:latin typeface="Arial" panose="020B0604020202020204" pitchFamily="34" charset="0"/>
                <a:ea typeface="+mj-ea"/>
                <a:cs typeface="Arial" panose="020B0604020202020204" pitchFamily="34" charset="0"/>
              </a:rPr>
              <a:t>，有时与</a:t>
            </a:r>
            <a:r>
              <a:rPr lang="zh-CN" altLang="en-US" dirty="0">
                <a:solidFill>
                  <a:srgbClr val="FF0000"/>
                </a:solidFill>
                <a:latin typeface="Arial" panose="020B0604020202020204" pitchFamily="34" charset="0"/>
                <a:ea typeface="+mj-ea"/>
                <a:cs typeface="Arial" panose="020B0604020202020204" pitchFamily="34" charset="0"/>
              </a:rPr>
              <a:t>反应物浓度无关</a:t>
            </a:r>
            <a:r>
              <a:rPr lang="zh-CN" altLang="en-US" dirty="0">
                <a:latin typeface="Arial" panose="020B0604020202020204" pitchFamily="34" charset="0"/>
                <a:ea typeface="+mj-ea"/>
                <a:cs typeface="Arial" panose="020B0604020202020204" pitchFamily="34" charset="0"/>
              </a:rPr>
              <a:t>。即</a:t>
            </a:r>
          </a:p>
          <a:p>
            <a:pPr algn="just">
              <a:lnSpc>
                <a:spcPct val="150000"/>
              </a:lnSpc>
            </a:pPr>
            <a:r>
              <a:rPr lang="en-US" altLang="zh-CN" i="1" dirty="0">
                <a:latin typeface="Arial" panose="020B0604020202020204" pitchFamily="34" charset="0"/>
                <a:ea typeface="+mj-ea"/>
                <a:cs typeface="Arial" panose="020B0604020202020204" pitchFamily="34" charset="0"/>
              </a:rPr>
              <a:t>                                                r </a:t>
            </a:r>
            <a:r>
              <a:rPr lang="en-US" altLang="zh-CN" dirty="0">
                <a:latin typeface="Arial" panose="020B0604020202020204" pitchFamily="34" charset="0"/>
                <a:ea typeface="+mj-ea"/>
                <a:cs typeface="Arial" panose="020B0604020202020204" pitchFamily="34" charset="0"/>
              </a:rPr>
              <a:t>=</a:t>
            </a:r>
            <a:r>
              <a:rPr lang="en-US" altLang="zh-CN" i="1" dirty="0" err="1">
                <a:latin typeface="Arial" panose="020B0604020202020204" pitchFamily="34" charset="0"/>
                <a:ea typeface="+mj-ea"/>
                <a:cs typeface="Arial" panose="020B0604020202020204" pitchFamily="34" charset="0"/>
              </a:rPr>
              <a:t>kI</a:t>
            </a:r>
            <a:r>
              <a:rPr lang="en-US" altLang="zh-CN" i="1" baseline="-30000" dirty="0" err="1">
                <a:latin typeface="Arial" panose="020B0604020202020204" pitchFamily="34" charset="0"/>
                <a:ea typeface="+mj-ea"/>
                <a:cs typeface="Arial" panose="020B0604020202020204" pitchFamily="34" charset="0"/>
              </a:rPr>
              <a:t>a</a:t>
            </a:r>
            <a:r>
              <a:rPr lang="en-US" altLang="zh-CN" i="1" dirty="0">
                <a:latin typeface="Arial" panose="020B0604020202020204" pitchFamily="34" charset="0"/>
                <a:ea typeface="+mj-ea"/>
                <a:cs typeface="Arial" panose="020B0604020202020204" pitchFamily="34" charset="0"/>
              </a:rPr>
              <a:t> </a:t>
            </a:r>
            <a:endParaRPr lang="zh-CN" altLang="en-US" dirty="0">
              <a:latin typeface="Arial" panose="020B0604020202020204" pitchFamily="34" charset="0"/>
              <a:ea typeface="+mj-ea"/>
              <a:cs typeface="Arial" panose="020B0604020202020204" pitchFamily="34" charset="0"/>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光化学反应</a:t>
            </a:r>
            <a:endParaRPr lang="zh-CN" altLang="en-US" sz="3200" dirty="0">
              <a:solidFill>
                <a:srgbClr val="FF0000"/>
              </a:solidFill>
              <a:latin typeface="Arial" panose="020B0604020202020204" pitchFamily="34" charset="0"/>
              <a:ea typeface="黑体"/>
              <a:cs typeface="Arial" panose="020B0604020202020204" pitchFamily="34" charset="0"/>
            </a:endParaRPr>
          </a:p>
        </p:txBody>
      </p:sp>
    </p:spTree>
    <p:extLst>
      <p:ext uri="{BB962C8B-B14F-4D97-AF65-F5344CB8AC3E}">
        <p14:creationId xmlns:p14="http://schemas.microsoft.com/office/powerpoint/2010/main" val="2844902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24EC13B0-E4AB-4EE1-9E40-4D7A97520D26}" type="slidenum">
              <a:rPr lang="zh-CN" altLang="en-US" sz="1400" smtClean="0"/>
              <a:pPr eaLnBrk="1" hangingPunct="1"/>
              <a:t>68</a:t>
            </a:fld>
            <a:endParaRPr lang="en-US" altLang="zh-CN" sz="1400"/>
          </a:p>
        </p:txBody>
      </p:sp>
      <p:sp>
        <p:nvSpPr>
          <p:cNvPr id="6" name="矩形 5"/>
          <p:cNvSpPr/>
          <p:nvPr/>
        </p:nvSpPr>
        <p:spPr>
          <a:xfrm>
            <a:off x="142875" y="1006674"/>
            <a:ext cx="8786813" cy="1846262"/>
          </a:xfrm>
          <a:prstGeom prst="rect">
            <a:avLst/>
          </a:prstGeom>
        </p:spPr>
        <p:txBody>
          <a:bodyPr>
            <a:spAutoFit/>
          </a:bodyPr>
          <a:lstStyle/>
          <a:p>
            <a:pPr indent="406400" eaLnBrk="0" hangingPunct="0">
              <a:defRPr/>
            </a:pPr>
            <a:r>
              <a:rPr lang="en-US" altLang="zh-CN" dirty="0">
                <a:latin typeface="+mj-lt"/>
                <a:ea typeface="+mj-ea"/>
              </a:rPr>
              <a:t>2. </a:t>
            </a:r>
            <a:r>
              <a:rPr lang="zh-CN" altLang="en-US" dirty="0">
                <a:latin typeface="+mj-ea"/>
                <a:ea typeface="+mj-ea"/>
              </a:rPr>
              <a:t>光化学反应的平衡</a:t>
            </a:r>
            <a:endParaRPr lang="zh-CN" altLang="en-US" sz="1100" dirty="0">
              <a:latin typeface="+mj-ea"/>
              <a:ea typeface="+mj-ea"/>
            </a:endParaRPr>
          </a:p>
          <a:p>
            <a:pPr indent="406400" eaLnBrk="0" hangingPunct="0">
              <a:lnSpc>
                <a:spcPct val="150000"/>
              </a:lnSpc>
              <a:defRPr/>
            </a:pPr>
            <a:r>
              <a:rPr lang="zh-CN" altLang="en-US" sz="2000" dirty="0">
                <a:latin typeface="黑体" pitchFamily="49" charset="-122"/>
                <a:ea typeface="黑体" pitchFamily="49" charset="-122"/>
              </a:rPr>
              <a:t>对峙反应中，只要有一个方向是光化学反应，则其平衡就称为“光化学平衡”。由于光化学反应的速率关系与热反应不同，故其平衡与热反应亦不相同。例如，苯溶液中蒽（</a:t>
            </a:r>
            <a:r>
              <a:rPr lang="en-US" altLang="zh-CN" sz="2000" dirty="0">
                <a:latin typeface="黑体" pitchFamily="49" charset="-122"/>
                <a:ea typeface="黑体" pitchFamily="49" charset="-122"/>
              </a:rPr>
              <a:t>A</a:t>
            </a:r>
            <a:r>
              <a:rPr lang="zh-CN" altLang="en-US" sz="2000" dirty="0">
                <a:latin typeface="黑体" pitchFamily="49" charset="-122"/>
                <a:ea typeface="黑体" pitchFamily="49" charset="-122"/>
              </a:rPr>
              <a:t>）在紫外光照射下发生二聚的反应：</a:t>
            </a:r>
          </a:p>
        </p:txBody>
      </p:sp>
      <p:grpSp>
        <p:nvGrpSpPr>
          <p:cNvPr id="2" name="组合 1"/>
          <p:cNvGrpSpPr/>
          <p:nvPr/>
        </p:nvGrpSpPr>
        <p:grpSpPr>
          <a:xfrm>
            <a:off x="3592897" y="2743895"/>
            <a:ext cx="1699183" cy="541089"/>
            <a:chOff x="3428721" y="2455863"/>
            <a:chExt cx="1699183" cy="541089"/>
          </a:xfrm>
        </p:grpSpPr>
        <p:sp>
          <p:nvSpPr>
            <p:cNvPr id="115716" name="矩形 9"/>
            <p:cNvSpPr>
              <a:spLocks noChangeArrowheads="1"/>
            </p:cNvSpPr>
            <p:nvPr/>
          </p:nvSpPr>
          <p:spPr bwMode="auto">
            <a:xfrm>
              <a:off x="3428721" y="2535287"/>
              <a:ext cx="169918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r>
                <a:rPr lang="en-US" altLang="zh-CN" dirty="0"/>
                <a:t>2A           A</a:t>
              </a:r>
              <a:r>
                <a:rPr lang="en-US" altLang="zh-CN" baseline="-30000" dirty="0"/>
                <a:t>2</a:t>
              </a:r>
              <a:endParaRPr lang="en-US" altLang="zh-CN" sz="3600" dirty="0"/>
            </a:p>
          </p:txBody>
        </p:sp>
        <p:pic>
          <p:nvPicPr>
            <p:cNvPr id="11571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500" y="2455863"/>
              <a:ext cx="6429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718" name="矩形 12"/>
          <p:cNvSpPr>
            <a:spLocks noChangeArrowheads="1"/>
          </p:cNvSpPr>
          <p:nvPr/>
        </p:nvSpPr>
        <p:spPr bwMode="auto">
          <a:xfrm>
            <a:off x="642938" y="3388990"/>
            <a:ext cx="5429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dirty="0">
                <a:latin typeface="黑体" pitchFamily="2" charset="-122"/>
                <a:ea typeface="黑体" pitchFamily="2" charset="-122"/>
              </a:rPr>
              <a:t>其正向是光化学反应，故其反应速率为</a:t>
            </a:r>
          </a:p>
        </p:txBody>
      </p:sp>
      <p:sp>
        <p:nvSpPr>
          <p:cNvPr id="115719" name="Rectangle 7"/>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pic>
        <p:nvPicPr>
          <p:cNvPr id="1157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00438" y="3784079"/>
            <a:ext cx="14287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21" name="Rectangle 8"/>
          <p:cNvSpPr>
            <a:spLocks noChangeArrowheads="1"/>
          </p:cNvSpPr>
          <p:nvPr/>
        </p:nvSpPr>
        <p:spPr bwMode="auto">
          <a:xfrm>
            <a:off x="627063" y="4397102"/>
            <a:ext cx="50879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sz="2000" dirty="0">
                <a:latin typeface="黑体" pitchFamily="2" charset="-122"/>
                <a:ea typeface="黑体" pitchFamily="2" charset="-122"/>
              </a:rPr>
              <a:t>而其逆向解离是热反应，故其反应速率应为</a:t>
            </a:r>
          </a:p>
        </p:txBody>
      </p:sp>
      <p:sp>
        <p:nvSpPr>
          <p:cNvPr id="115722" name="Rectangle 10"/>
          <p:cNvSpPr>
            <a:spLocks noChangeArrowheads="1"/>
          </p:cNvSpPr>
          <p:nvPr/>
        </p:nvSpPr>
        <p:spPr bwMode="auto">
          <a:xfrm>
            <a:off x="0" y="0"/>
            <a:ext cx="9144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pic>
        <p:nvPicPr>
          <p:cNvPr id="11572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71875" y="4873154"/>
            <a:ext cx="15875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299" name="Rectangle 11"/>
          <p:cNvSpPr>
            <a:spLocks noChangeArrowheads="1"/>
          </p:cNvSpPr>
          <p:nvPr/>
        </p:nvSpPr>
        <p:spPr bwMode="auto">
          <a:xfrm>
            <a:off x="571500" y="5477222"/>
            <a:ext cx="6643688" cy="400050"/>
          </a:xfrm>
          <a:prstGeom prst="rect">
            <a:avLst/>
          </a:prstGeom>
          <a:noFill/>
          <a:ln w="9525">
            <a:noFill/>
            <a:miter lim="800000"/>
            <a:headEnd/>
            <a:tailEnd/>
          </a:ln>
          <a:effectLst/>
        </p:spPr>
        <p:txBody>
          <a:bodyPr anchor="ctr">
            <a:spAutoFit/>
          </a:bodyPr>
          <a:lstStyle/>
          <a:p>
            <a:pPr eaLnBrk="0" hangingPunct="0">
              <a:defRPr/>
            </a:pPr>
            <a:r>
              <a:rPr lang="zh-CN" altLang="en-US" sz="2000" dirty="0">
                <a:latin typeface="+mj-ea"/>
                <a:ea typeface="+mj-ea"/>
              </a:rPr>
              <a:t>当 </a:t>
            </a:r>
            <a:r>
              <a:rPr lang="en-US" altLang="zh-CN" sz="2000" i="1" dirty="0">
                <a:latin typeface="+mj-lt"/>
                <a:ea typeface="+mj-ea"/>
              </a:rPr>
              <a:t>r</a:t>
            </a:r>
            <a:r>
              <a:rPr lang="en-US" altLang="zh-CN" sz="2000" baseline="-30000" dirty="0">
                <a:latin typeface="+mj-lt"/>
                <a:ea typeface="+mj-ea"/>
              </a:rPr>
              <a:t>+</a:t>
            </a:r>
            <a:r>
              <a:rPr lang="en-US" altLang="zh-CN" sz="2000" dirty="0">
                <a:latin typeface="+mj-lt"/>
                <a:ea typeface="+mj-ea"/>
              </a:rPr>
              <a:t>=</a:t>
            </a:r>
            <a:r>
              <a:rPr lang="en-US" altLang="zh-CN" sz="2000" i="1" dirty="0">
                <a:latin typeface="+mj-lt"/>
                <a:ea typeface="+mj-ea"/>
              </a:rPr>
              <a:t>r</a:t>
            </a:r>
            <a:r>
              <a:rPr lang="en-US" altLang="zh-CN" sz="2000" dirty="0">
                <a:latin typeface="+mj-lt"/>
                <a:ea typeface="+mj-ea"/>
              </a:rPr>
              <a:t>­</a:t>
            </a:r>
            <a:r>
              <a:rPr lang="zh-CN" altLang="en-US" sz="2000" baseline="-30000" dirty="0">
                <a:latin typeface="+mj-lt"/>
                <a:ea typeface="+mj-ea"/>
              </a:rPr>
              <a:t>－</a:t>
            </a:r>
            <a:r>
              <a:rPr lang="en-US" altLang="zh-CN" sz="2000" dirty="0">
                <a:latin typeface="+mj-lt"/>
                <a:ea typeface="+mj-ea"/>
              </a:rPr>
              <a:t>,</a:t>
            </a:r>
            <a:r>
              <a:rPr lang="zh-CN" altLang="en-US" sz="2000" dirty="0">
                <a:latin typeface="+mj-ea"/>
                <a:ea typeface="+mj-ea"/>
              </a:rPr>
              <a:t>即 </a:t>
            </a:r>
            <a:r>
              <a:rPr lang="en-US" altLang="zh-CN" sz="2000" i="1" dirty="0" err="1">
                <a:latin typeface="+mj-lt"/>
                <a:ea typeface="+mj-ea"/>
              </a:rPr>
              <a:t>k</a:t>
            </a:r>
            <a:r>
              <a:rPr lang="en-US" altLang="zh-CN" sz="2000" baseline="-30000" dirty="0" err="1">
                <a:latin typeface="+mj-lt"/>
                <a:ea typeface="+mj-ea"/>
              </a:rPr>
              <a:t>+</a:t>
            </a:r>
            <a:r>
              <a:rPr lang="en-US" altLang="zh-CN" sz="2000" dirty="0" err="1">
                <a:latin typeface="+mj-lt"/>
                <a:ea typeface="+mj-ea"/>
              </a:rPr>
              <a:t>I</a:t>
            </a:r>
            <a:r>
              <a:rPr lang="en-US" altLang="zh-CN" sz="2000" baseline="-30000" dirty="0" err="1">
                <a:latin typeface="+mj-lt"/>
                <a:ea typeface="+mj-ea"/>
              </a:rPr>
              <a:t>a</a:t>
            </a:r>
            <a:r>
              <a:rPr lang="en-US" altLang="zh-CN" sz="2000" dirty="0">
                <a:latin typeface="+mj-lt"/>
                <a:ea typeface="+mj-ea"/>
              </a:rPr>
              <a:t>=</a:t>
            </a:r>
            <a:r>
              <a:rPr lang="en-US" altLang="zh-CN" sz="2000" i="1" dirty="0">
                <a:latin typeface="+mj-lt"/>
                <a:ea typeface="+mj-ea"/>
              </a:rPr>
              <a:t>k</a:t>
            </a:r>
            <a:r>
              <a:rPr lang="zh-CN" altLang="en-US" sz="2000" baseline="-30000" dirty="0">
                <a:latin typeface="+mj-lt"/>
                <a:ea typeface="+mj-ea"/>
              </a:rPr>
              <a:t>－</a:t>
            </a:r>
            <a:r>
              <a:rPr lang="en-US" altLang="zh-CN" sz="2000" dirty="0">
                <a:latin typeface="+mj-lt"/>
                <a:ea typeface="+mj-ea"/>
              </a:rPr>
              <a:t>[A</a:t>
            </a:r>
            <a:r>
              <a:rPr lang="en-US" altLang="zh-CN" sz="2000" baseline="-30000" dirty="0">
                <a:latin typeface="+mj-lt"/>
                <a:ea typeface="+mj-ea"/>
              </a:rPr>
              <a:t>2</a:t>
            </a:r>
            <a:r>
              <a:rPr lang="en-US" altLang="zh-CN" sz="2000" dirty="0">
                <a:latin typeface="+mj-lt"/>
                <a:ea typeface="+mj-ea"/>
              </a:rPr>
              <a:t>]</a:t>
            </a:r>
            <a:r>
              <a:rPr lang="zh-CN" altLang="en-US" sz="2000" dirty="0">
                <a:latin typeface="+mj-ea"/>
                <a:ea typeface="+mj-ea"/>
              </a:rPr>
              <a:t>时，反应达到平衡，则</a:t>
            </a:r>
          </a:p>
        </p:txBody>
      </p:sp>
      <p:sp>
        <p:nvSpPr>
          <p:cNvPr id="115725" name="Rectangle 13"/>
          <p:cNvSpPr>
            <a:spLocks noChangeArrowheads="1"/>
          </p:cNvSpPr>
          <p:nvPr/>
        </p:nvSpPr>
        <p:spPr bwMode="auto">
          <a:xfrm>
            <a:off x="0" y="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pic>
        <p:nvPicPr>
          <p:cNvPr id="115726" name="Picture 1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14750" y="5810969"/>
            <a:ext cx="1222375"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302" name="Rectangle 14"/>
          <p:cNvSpPr>
            <a:spLocks noChangeArrowheads="1"/>
          </p:cNvSpPr>
          <p:nvPr/>
        </p:nvSpPr>
        <p:spPr bwMode="auto">
          <a:xfrm>
            <a:off x="571500" y="6457950"/>
            <a:ext cx="4843463" cy="400050"/>
          </a:xfrm>
          <a:prstGeom prst="rect">
            <a:avLst/>
          </a:prstGeom>
          <a:noFill/>
          <a:ln w="9525">
            <a:noFill/>
            <a:miter lim="800000"/>
            <a:headEnd/>
            <a:tailEnd/>
          </a:ln>
          <a:effectLst/>
        </p:spPr>
        <p:txBody>
          <a:bodyPr wrap="none" anchor="ctr">
            <a:spAutoFit/>
          </a:bodyPr>
          <a:lstStyle/>
          <a:p>
            <a:pPr eaLnBrk="0" hangingPunct="0">
              <a:defRPr/>
            </a:pPr>
            <a:r>
              <a:rPr lang="zh-CN" altLang="en-US" sz="2000" dirty="0">
                <a:latin typeface="+mj-ea"/>
                <a:ea typeface="+mj-ea"/>
              </a:rPr>
              <a:t>即</a:t>
            </a:r>
            <a:r>
              <a:rPr lang="en-US" altLang="zh-CN" sz="2000" dirty="0">
                <a:latin typeface="+mj-ea"/>
                <a:ea typeface="+mj-ea"/>
              </a:rPr>
              <a:t>A</a:t>
            </a:r>
            <a:r>
              <a:rPr lang="en-US" altLang="zh-CN" sz="2000" baseline="-30000" dirty="0">
                <a:latin typeface="+mj-ea"/>
                <a:ea typeface="+mj-ea"/>
              </a:rPr>
              <a:t>2</a:t>
            </a:r>
            <a:r>
              <a:rPr lang="zh-CN" altLang="en-US" sz="2000" dirty="0">
                <a:latin typeface="+mj-ea"/>
                <a:ea typeface="+mj-ea"/>
              </a:rPr>
              <a:t>的平衡浓度亦与吸收光强度成正比。</a:t>
            </a: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0" name="Rectangle 6">
            <a:extLst>
              <a:ext uri="{FF2B5EF4-FFF2-40B4-BE49-F238E27FC236}">
                <a16:creationId xmlns:a16="http://schemas.microsoft.com/office/drawing/2014/main" id="{0F4178E5-43D0-454C-8391-5E7487AED90C}"/>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光化学反应</a:t>
            </a:r>
            <a:endParaRPr lang="zh-CN" altLang="en-US" sz="3200" dirty="0">
              <a:solidFill>
                <a:srgbClr val="FF0000"/>
              </a:solidFill>
              <a:latin typeface="Arial" panose="020B0604020202020204" pitchFamily="34" charset="0"/>
              <a:ea typeface="黑体"/>
              <a:cs typeface="Arial" panose="020B0604020202020204" pitchFamily="34" charset="0"/>
            </a:endParaRPr>
          </a:p>
        </p:txBody>
      </p:sp>
    </p:spTree>
    <p:extLst>
      <p:ext uri="{BB962C8B-B14F-4D97-AF65-F5344CB8AC3E}">
        <p14:creationId xmlns:p14="http://schemas.microsoft.com/office/powerpoint/2010/main" val="164880751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C1A38A20-BE8A-4063-B3F5-4500536353BE}" type="slidenum">
              <a:rPr lang="zh-CN" altLang="en-US" sz="1400" smtClean="0"/>
              <a:pPr eaLnBrk="1" hangingPunct="1"/>
              <a:t>69</a:t>
            </a:fld>
            <a:endParaRPr lang="en-US" altLang="zh-CN" sz="1400"/>
          </a:p>
        </p:txBody>
      </p:sp>
      <p:sp>
        <p:nvSpPr>
          <p:cNvPr id="116739" name="Rectangle 1"/>
          <p:cNvSpPr>
            <a:spLocks noChangeArrowheads="1"/>
          </p:cNvSpPr>
          <p:nvPr/>
        </p:nvSpPr>
        <p:spPr bwMode="auto">
          <a:xfrm>
            <a:off x="107379" y="970677"/>
            <a:ext cx="8929117" cy="517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indent="4064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50000"/>
              </a:lnSpc>
            </a:pPr>
            <a:r>
              <a:rPr lang="en-US" altLang="zh-CN" sz="2000" b="0" dirty="0">
                <a:latin typeface="+mn-lt"/>
                <a:ea typeface="+mj-ea"/>
              </a:rPr>
              <a:t>3</a:t>
            </a:r>
            <a:r>
              <a:rPr lang="zh-CN" altLang="en-US" sz="2000" b="0" dirty="0">
                <a:latin typeface="+mn-lt"/>
                <a:ea typeface="+mj-ea"/>
              </a:rPr>
              <a:t>、温度的影响</a:t>
            </a:r>
          </a:p>
          <a:p>
            <a:pPr>
              <a:lnSpc>
                <a:spcPct val="150000"/>
              </a:lnSpc>
            </a:pPr>
            <a:r>
              <a:rPr lang="zh-CN" altLang="en-US" sz="2000" b="0" dirty="0">
                <a:latin typeface="+mn-lt"/>
                <a:ea typeface="+mj-ea"/>
              </a:rPr>
              <a:t>由于光化学反应的速率和平衡主要决定于吸收光强度，因而温度对其影响甚微，通常均可忽略不计。</a:t>
            </a:r>
          </a:p>
          <a:p>
            <a:pPr>
              <a:lnSpc>
                <a:spcPct val="150000"/>
              </a:lnSpc>
            </a:pPr>
            <a:r>
              <a:rPr lang="zh-CN" altLang="en-US" sz="2000" b="0" dirty="0">
                <a:latin typeface="+mn-lt"/>
                <a:ea typeface="+mj-ea"/>
              </a:rPr>
              <a:t>  </a:t>
            </a:r>
            <a:r>
              <a:rPr lang="en-US" altLang="zh-CN" sz="2000" b="0" dirty="0">
                <a:latin typeface="+mn-lt"/>
                <a:ea typeface="+mj-ea"/>
              </a:rPr>
              <a:t>4</a:t>
            </a:r>
            <a:r>
              <a:rPr lang="zh-CN" altLang="en-US" sz="2000" b="0" dirty="0">
                <a:latin typeface="+mn-lt"/>
                <a:ea typeface="+mj-ea"/>
              </a:rPr>
              <a:t>、光敏反应</a:t>
            </a:r>
          </a:p>
          <a:p>
            <a:pPr>
              <a:lnSpc>
                <a:spcPct val="150000"/>
              </a:lnSpc>
            </a:pPr>
            <a:r>
              <a:rPr lang="zh-CN" altLang="en-US" sz="2000" b="0" dirty="0">
                <a:latin typeface="+mn-lt"/>
                <a:ea typeface="+mj-ea"/>
              </a:rPr>
              <a:t>有些物质本身不能直接吸收某些波长的光而发生反应，但是若有适当的其它物质能吸收这些波长的光，然后将能量转移给反应物分子使之活化或反应，而其自身不发生化学变化，则这种物质称为“</a:t>
            </a:r>
            <a:r>
              <a:rPr lang="zh-CN" altLang="en-US" sz="2000" b="0" dirty="0">
                <a:solidFill>
                  <a:srgbClr val="FF0000"/>
                </a:solidFill>
                <a:latin typeface="+mn-lt"/>
                <a:ea typeface="+mj-ea"/>
              </a:rPr>
              <a:t>光敏剂</a:t>
            </a:r>
            <a:r>
              <a:rPr lang="zh-CN" altLang="en-US" sz="2000" b="0" dirty="0">
                <a:latin typeface="+mn-lt"/>
                <a:ea typeface="+mj-ea"/>
              </a:rPr>
              <a:t>”，由光敏剂引发的反应称为“</a:t>
            </a:r>
            <a:r>
              <a:rPr lang="zh-CN" altLang="en-US" sz="2000" b="0" dirty="0">
                <a:solidFill>
                  <a:srgbClr val="FF0000"/>
                </a:solidFill>
                <a:latin typeface="+mn-lt"/>
                <a:ea typeface="+mj-ea"/>
              </a:rPr>
              <a:t>光敏反应</a:t>
            </a:r>
            <a:r>
              <a:rPr lang="zh-CN" altLang="en-US" sz="2000" b="0" dirty="0">
                <a:latin typeface="+mn-lt"/>
                <a:ea typeface="+mj-ea"/>
              </a:rPr>
              <a:t>”。在光敏反应中，有的光敏剂分子吸光后仅靠分子碰撞将能量转移给反应物分子，而在多数情况下是光敏剂分子吸光后参予反应，改变了原来反应的途径，其作用与催化剂类似。例如，</a:t>
            </a:r>
            <a:r>
              <a:rPr lang="en-US" altLang="zh-CN" sz="2000" b="0" dirty="0">
                <a:latin typeface="+mn-lt"/>
                <a:ea typeface="+mj-ea"/>
              </a:rPr>
              <a:t>CO</a:t>
            </a:r>
            <a:r>
              <a:rPr lang="en-US" altLang="zh-CN" sz="2000" b="0" baseline="-30000" dirty="0">
                <a:latin typeface="+mn-lt"/>
                <a:ea typeface="+mj-ea"/>
              </a:rPr>
              <a:t>2</a:t>
            </a:r>
            <a:r>
              <a:rPr lang="zh-CN" altLang="en-US" sz="2000" b="0" dirty="0">
                <a:latin typeface="+mn-lt"/>
                <a:ea typeface="+mj-ea"/>
              </a:rPr>
              <a:t>和</a:t>
            </a:r>
            <a:r>
              <a:rPr lang="en-US" altLang="zh-CN" sz="2000" b="0" dirty="0">
                <a:latin typeface="+mn-lt"/>
                <a:ea typeface="+mj-ea"/>
              </a:rPr>
              <a:t>H</a:t>
            </a:r>
            <a:r>
              <a:rPr lang="en-US" altLang="zh-CN" sz="2000" b="0" baseline="-30000" dirty="0">
                <a:latin typeface="+mn-lt"/>
                <a:ea typeface="+mj-ea"/>
              </a:rPr>
              <a:t>2</a:t>
            </a:r>
            <a:r>
              <a:rPr lang="en-US" altLang="zh-CN" sz="2000" b="0" dirty="0">
                <a:latin typeface="+mn-lt"/>
                <a:ea typeface="+mj-ea"/>
              </a:rPr>
              <a:t>O</a:t>
            </a:r>
            <a:r>
              <a:rPr lang="zh-CN" altLang="en-US" sz="2000" b="0" dirty="0">
                <a:latin typeface="+mn-lt"/>
                <a:ea typeface="+mj-ea"/>
              </a:rPr>
              <a:t>分子均不能直接吸收阳光，必须依赖叶绿素作为光敏剂方可发生光合作用。</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a:extLst>
              <a:ext uri="{FF2B5EF4-FFF2-40B4-BE49-F238E27FC236}">
                <a16:creationId xmlns:a16="http://schemas.microsoft.com/office/drawing/2014/main" id="{672436BE-F59B-2546-B2F0-A270E8356A5E}"/>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光化学反应</a:t>
            </a:r>
            <a:endParaRPr lang="zh-CN" altLang="en-US" sz="3200" dirty="0">
              <a:solidFill>
                <a:srgbClr val="FF0000"/>
              </a:solidFill>
              <a:latin typeface="Arial" panose="020B0604020202020204" pitchFamily="34" charset="0"/>
              <a:ea typeface="黑体"/>
              <a:cs typeface="Arial" panose="020B0604020202020204" pitchFamily="34" charset="0"/>
            </a:endParaRPr>
          </a:p>
        </p:txBody>
      </p:sp>
    </p:spTree>
    <p:extLst>
      <p:ext uri="{BB962C8B-B14F-4D97-AF65-F5344CB8AC3E}">
        <p14:creationId xmlns:p14="http://schemas.microsoft.com/office/powerpoint/2010/main" val="218665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9394" name="直接连接符 12"/>
          <p:cNvCxnSpPr>
            <a:cxnSpLocks noChangeShapeType="1"/>
          </p:cNvCxnSpPr>
          <p:nvPr/>
        </p:nvCxnSpPr>
        <p:spPr bwMode="auto">
          <a:xfrm>
            <a:off x="0" y="0"/>
            <a:ext cx="914400" cy="0"/>
          </a:xfrm>
          <a:prstGeom prst="line">
            <a:avLst/>
          </a:prstGeom>
          <a:noFill/>
          <a:ln w="0" algn="ctr">
            <a:solidFill>
              <a:srgbClr val="FBFFFF"/>
            </a:solidFill>
            <a:round/>
            <a:headEnd/>
            <a:tailEnd/>
          </a:ln>
          <a:extLst>
            <a:ext uri="{909E8E84-426E-40DD-AFC4-6F175D3DCCD1}">
              <a14:hiddenFill xmlns:a14="http://schemas.microsoft.com/office/drawing/2010/main">
                <a:noFill/>
              </a14:hiddenFill>
            </a:ext>
          </a:extLst>
        </p:spPr>
      </p:cxnSp>
      <p:cxnSp>
        <p:nvCxnSpPr>
          <p:cNvPr id="59395" name="直接连接符 6"/>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397" name="直接连接符 8"/>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398" name="直接连接符 9"/>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400" name="直接连接符 10"/>
          <p:cNvCxnSpPr>
            <a:cxnSpLocks noChangeShapeType="1"/>
          </p:cNvCxnSpPr>
          <p:nvPr/>
        </p:nvCxnSpPr>
        <p:spPr bwMode="auto">
          <a:xfrm>
            <a:off x="0" y="0"/>
            <a:ext cx="457200" cy="0"/>
          </a:xfrm>
          <a:prstGeom prst="line">
            <a:avLst/>
          </a:prstGeom>
          <a:noFill/>
          <a:ln w="0" algn="ctr">
            <a:solidFill>
              <a:srgbClr val="FEFFFF"/>
            </a:solidFill>
            <a:round/>
            <a:headEnd/>
            <a:tailEnd/>
          </a:ln>
          <a:extLst>
            <a:ext uri="{909E8E84-426E-40DD-AFC4-6F175D3DCCD1}">
              <a14:hiddenFill xmlns:a14="http://schemas.microsoft.com/office/drawing/2010/main">
                <a:noFill/>
              </a14:hiddenFill>
            </a:ext>
          </a:extLst>
        </p:spPr>
      </p:cxnSp>
      <p:cxnSp>
        <p:nvCxnSpPr>
          <p:cNvPr id="59402" name="直接连接符 11"/>
          <p:cNvCxnSpPr>
            <a:cxnSpLocks noChangeShapeType="1"/>
          </p:cNvCxnSpPr>
          <p:nvPr/>
        </p:nvCxnSpPr>
        <p:spPr bwMode="auto">
          <a:xfrm>
            <a:off x="0" y="0"/>
            <a:ext cx="0" cy="457200"/>
          </a:xfrm>
          <a:prstGeom prst="line">
            <a:avLst/>
          </a:prstGeom>
          <a:noFill/>
          <a:ln w="0" algn="ctr">
            <a:solidFill>
              <a:srgbClr val="FDFFFF"/>
            </a:solidFill>
            <a:round/>
            <a:headEnd/>
            <a:tailEnd/>
          </a:ln>
          <a:extLst>
            <a:ext uri="{909E8E84-426E-40DD-AFC4-6F175D3DCCD1}">
              <a14:hiddenFill xmlns:a14="http://schemas.microsoft.com/office/drawing/2010/main">
                <a:noFill/>
              </a14:hiddenFill>
            </a:ext>
          </a:extLst>
        </p:spPr>
      </p:cxn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过渡态的结构和能量</a:t>
            </a: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7</a:t>
            </a:fld>
            <a:endParaRPr lang="en-US" altLang="zh-CN" dirty="0">
              <a:solidFill>
                <a:srgbClr val="000000"/>
              </a:solidFill>
            </a:endParaRPr>
          </a:p>
        </p:txBody>
      </p:sp>
      <p:grpSp>
        <p:nvGrpSpPr>
          <p:cNvPr id="6" name="组合 5">
            <a:extLst>
              <a:ext uri="{FF2B5EF4-FFF2-40B4-BE49-F238E27FC236}">
                <a16:creationId xmlns:a16="http://schemas.microsoft.com/office/drawing/2014/main" id="{023BA29C-F54A-2D44-9B2D-5DDB2B5F12DF}"/>
              </a:ext>
            </a:extLst>
          </p:cNvPr>
          <p:cNvGrpSpPr/>
          <p:nvPr/>
        </p:nvGrpSpPr>
        <p:grpSpPr>
          <a:xfrm>
            <a:off x="457200" y="2844403"/>
            <a:ext cx="5843419" cy="3307109"/>
            <a:chOff x="323528" y="1052736"/>
            <a:chExt cx="6160492" cy="3885040"/>
          </a:xfrm>
        </p:grpSpPr>
        <p:pic>
          <p:nvPicPr>
            <p:cNvPr id="3" name="图片 2">
              <a:extLst>
                <a:ext uri="{FF2B5EF4-FFF2-40B4-BE49-F238E27FC236}">
                  <a16:creationId xmlns:a16="http://schemas.microsoft.com/office/drawing/2014/main" id="{86C7B7FC-F589-C649-8F13-AED44C2AB1C5}"/>
                </a:ext>
              </a:extLst>
            </p:cNvPr>
            <p:cNvPicPr>
              <a:picLocks noChangeAspect="1"/>
            </p:cNvPicPr>
            <p:nvPr/>
          </p:nvPicPr>
          <p:blipFill>
            <a:blip r:embed="rId2"/>
            <a:stretch>
              <a:fillRect/>
            </a:stretch>
          </p:blipFill>
          <p:spPr>
            <a:xfrm>
              <a:off x="323528" y="1052736"/>
              <a:ext cx="6160492" cy="3492973"/>
            </a:xfrm>
            <a:prstGeom prst="rect">
              <a:avLst/>
            </a:prstGeom>
          </p:spPr>
        </p:pic>
        <p:sp>
          <p:nvSpPr>
            <p:cNvPr id="4" name="文本框 3">
              <a:extLst>
                <a:ext uri="{FF2B5EF4-FFF2-40B4-BE49-F238E27FC236}">
                  <a16:creationId xmlns:a16="http://schemas.microsoft.com/office/drawing/2014/main" id="{C3E6060B-445F-244E-AC62-FAC0C11F26CB}"/>
                </a:ext>
              </a:extLst>
            </p:cNvPr>
            <p:cNvSpPr txBox="1"/>
            <p:nvPr/>
          </p:nvSpPr>
          <p:spPr>
            <a:xfrm>
              <a:off x="525332" y="3644319"/>
              <a:ext cx="954107" cy="400110"/>
            </a:xfrm>
            <a:prstGeom prst="rect">
              <a:avLst/>
            </a:prstGeom>
            <a:noFill/>
          </p:spPr>
          <p:txBody>
            <a:bodyPr wrap="none" rtlCol="0">
              <a:spAutoFit/>
            </a:bodyPr>
            <a:lstStyle/>
            <a:p>
              <a:r>
                <a:rPr kumimoji="1" lang="zh-CN" altLang="en-US" sz="2000" b="0" dirty="0">
                  <a:latin typeface="+mj-ea"/>
                  <a:ea typeface="+mj-ea"/>
                </a:rPr>
                <a:t>反应物</a:t>
              </a:r>
            </a:p>
          </p:txBody>
        </p:sp>
        <p:sp>
          <p:nvSpPr>
            <p:cNvPr id="16" name="文本框 15">
              <a:extLst>
                <a:ext uri="{FF2B5EF4-FFF2-40B4-BE49-F238E27FC236}">
                  <a16:creationId xmlns:a16="http://schemas.microsoft.com/office/drawing/2014/main" id="{E4670C98-21A7-DC46-BCB1-4E197EE02F4B}"/>
                </a:ext>
              </a:extLst>
            </p:cNvPr>
            <p:cNvSpPr txBox="1"/>
            <p:nvPr/>
          </p:nvSpPr>
          <p:spPr>
            <a:xfrm>
              <a:off x="4296185" y="1191947"/>
              <a:ext cx="954107" cy="400110"/>
            </a:xfrm>
            <a:prstGeom prst="rect">
              <a:avLst/>
            </a:prstGeom>
            <a:noFill/>
          </p:spPr>
          <p:txBody>
            <a:bodyPr wrap="none" rtlCol="0">
              <a:spAutoFit/>
            </a:bodyPr>
            <a:lstStyle/>
            <a:p>
              <a:r>
                <a:rPr kumimoji="1" lang="zh-CN" altLang="en-US" sz="2000" b="0" dirty="0">
                  <a:latin typeface="+mj-ea"/>
                  <a:ea typeface="+mj-ea"/>
                </a:rPr>
                <a:t>过渡态</a:t>
              </a:r>
            </a:p>
          </p:txBody>
        </p:sp>
        <p:sp>
          <p:nvSpPr>
            <p:cNvPr id="17" name="文本框 16">
              <a:extLst>
                <a:ext uri="{FF2B5EF4-FFF2-40B4-BE49-F238E27FC236}">
                  <a16:creationId xmlns:a16="http://schemas.microsoft.com/office/drawing/2014/main" id="{2C2A97D7-D68E-F04E-A95E-86BBCEF432B0}"/>
                </a:ext>
              </a:extLst>
            </p:cNvPr>
            <p:cNvSpPr txBox="1"/>
            <p:nvPr/>
          </p:nvSpPr>
          <p:spPr>
            <a:xfrm>
              <a:off x="5595953" y="4393079"/>
              <a:ext cx="697627" cy="400110"/>
            </a:xfrm>
            <a:prstGeom prst="rect">
              <a:avLst/>
            </a:prstGeom>
            <a:noFill/>
          </p:spPr>
          <p:txBody>
            <a:bodyPr wrap="none" rtlCol="0">
              <a:spAutoFit/>
            </a:bodyPr>
            <a:lstStyle/>
            <a:p>
              <a:r>
                <a:rPr kumimoji="1" lang="zh-CN" altLang="en-US" sz="2000" b="0" dirty="0">
                  <a:latin typeface="+mj-ea"/>
                  <a:ea typeface="+mj-ea"/>
                </a:rPr>
                <a:t>产物</a:t>
              </a:r>
            </a:p>
          </p:txBody>
        </p:sp>
        <p:sp>
          <p:nvSpPr>
            <p:cNvPr id="5" name="文本框 4">
              <a:extLst>
                <a:ext uri="{FF2B5EF4-FFF2-40B4-BE49-F238E27FC236}">
                  <a16:creationId xmlns:a16="http://schemas.microsoft.com/office/drawing/2014/main" id="{3920F071-4E5D-7245-B3DB-91CF5A4844E2}"/>
                </a:ext>
              </a:extLst>
            </p:cNvPr>
            <p:cNvSpPr txBox="1"/>
            <p:nvPr/>
          </p:nvSpPr>
          <p:spPr>
            <a:xfrm>
              <a:off x="1739901" y="2376855"/>
              <a:ext cx="1215397" cy="307777"/>
            </a:xfrm>
            <a:prstGeom prst="rect">
              <a:avLst/>
            </a:prstGeom>
            <a:noFill/>
          </p:spPr>
          <p:txBody>
            <a:bodyPr wrap="none" rtlCol="0">
              <a:spAutoFit/>
            </a:bodyPr>
            <a:lstStyle/>
            <a:p>
              <a:r>
                <a:rPr kumimoji="1" lang="en-US" altLang="zh-CN" sz="1400" i="1" dirty="0" err="1"/>
                <a:t>E</a:t>
              </a:r>
              <a:r>
                <a:rPr kumimoji="1" lang="en-US" altLang="zh-CN" sz="1400" baseline="-25000" dirty="0" err="1"/>
                <a:t>a</a:t>
              </a:r>
              <a:r>
                <a:rPr kumimoji="1" lang="en-US" altLang="zh-CN" sz="1400" baseline="-25000" dirty="0"/>
                <a:t>(</a:t>
              </a:r>
              <a:r>
                <a:rPr kumimoji="1" lang="zh-CN" altLang="en-US" sz="1400" baseline="-25000" dirty="0"/>
                <a:t>正</a:t>
              </a:r>
              <a:r>
                <a:rPr kumimoji="1" lang="en-US" altLang="zh-CN" sz="1400" baseline="-25000" dirty="0"/>
                <a:t>)</a:t>
              </a:r>
              <a:r>
                <a:rPr kumimoji="1" lang="en-US" altLang="zh-CN" sz="1400" dirty="0"/>
                <a:t>=209 kJ </a:t>
              </a:r>
              <a:endParaRPr kumimoji="1" lang="zh-CN" altLang="en-US" sz="1400" baseline="-25000" dirty="0"/>
            </a:p>
          </p:txBody>
        </p:sp>
        <p:sp>
          <p:nvSpPr>
            <p:cNvPr id="19" name="文本框 18">
              <a:extLst>
                <a:ext uri="{FF2B5EF4-FFF2-40B4-BE49-F238E27FC236}">
                  <a16:creationId xmlns:a16="http://schemas.microsoft.com/office/drawing/2014/main" id="{CCE7F671-91FC-474B-A793-2F6B67B2FAB7}"/>
                </a:ext>
              </a:extLst>
            </p:cNvPr>
            <p:cNvSpPr txBox="1"/>
            <p:nvPr/>
          </p:nvSpPr>
          <p:spPr>
            <a:xfrm>
              <a:off x="4157981" y="2844215"/>
              <a:ext cx="1215397" cy="307777"/>
            </a:xfrm>
            <a:prstGeom prst="rect">
              <a:avLst/>
            </a:prstGeom>
            <a:noFill/>
          </p:spPr>
          <p:txBody>
            <a:bodyPr wrap="none" rtlCol="0">
              <a:spAutoFit/>
            </a:bodyPr>
            <a:lstStyle/>
            <a:p>
              <a:r>
                <a:rPr kumimoji="1" lang="en-US" altLang="zh-CN" sz="1400" i="1" dirty="0" err="1"/>
                <a:t>E</a:t>
              </a:r>
              <a:r>
                <a:rPr kumimoji="1" lang="en-US" altLang="zh-CN" sz="1400" baseline="-25000" dirty="0" err="1"/>
                <a:t>a</a:t>
              </a:r>
              <a:r>
                <a:rPr kumimoji="1" lang="en-US" altLang="zh-CN" sz="1400" baseline="-25000" dirty="0"/>
                <a:t>(</a:t>
              </a:r>
              <a:r>
                <a:rPr lang="zh-CN" altLang="en-GB" sz="1400" baseline="-25000" dirty="0"/>
                <a:t>逆</a:t>
              </a:r>
              <a:r>
                <a:rPr kumimoji="1" lang="en-US" altLang="zh-CN" sz="1400" baseline="-25000" dirty="0"/>
                <a:t>)</a:t>
              </a:r>
              <a:r>
                <a:rPr kumimoji="1" lang="en-US" altLang="zh-CN" sz="1400" dirty="0"/>
                <a:t>=348 kJ </a:t>
              </a:r>
              <a:endParaRPr kumimoji="1" lang="zh-CN" altLang="en-US" sz="1400" baseline="-25000" dirty="0"/>
            </a:p>
          </p:txBody>
        </p:sp>
        <p:sp>
          <p:nvSpPr>
            <p:cNvPr id="20" name="文本框 19">
              <a:extLst>
                <a:ext uri="{FF2B5EF4-FFF2-40B4-BE49-F238E27FC236}">
                  <a16:creationId xmlns:a16="http://schemas.microsoft.com/office/drawing/2014/main" id="{B328F568-57C4-4043-BABA-D5BFB65B2772}"/>
                </a:ext>
              </a:extLst>
            </p:cNvPr>
            <p:cNvSpPr txBox="1"/>
            <p:nvPr/>
          </p:nvSpPr>
          <p:spPr>
            <a:xfrm>
              <a:off x="2974425" y="4476111"/>
              <a:ext cx="1415772" cy="461665"/>
            </a:xfrm>
            <a:prstGeom prst="rect">
              <a:avLst/>
            </a:prstGeom>
            <a:noFill/>
          </p:spPr>
          <p:txBody>
            <a:bodyPr wrap="none" rtlCol="0">
              <a:spAutoFit/>
            </a:bodyPr>
            <a:lstStyle/>
            <a:p>
              <a:r>
                <a:rPr kumimoji="1" lang="zh-CN" altLang="en-US" b="0" dirty="0">
                  <a:latin typeface="Kaiti SC" panose="02010600040101010101" pitchFamily="2" charset="-122"/>
                  <a:ea typeface="Kaiti SC" panose="02010600040101010101" pitchFamily="2" charset="-122"/>
                </a:rPr>
                <a:t>反应进程</a:t>
              </a:r>
            </a:p>
          </p:txBody>
        </p:sp>
        <p:sp>
          <p:nvSpPr>
            <p:cNvPr id="21" name="文本框 20">
              <a:extLst>
                <a:ext uri="{FF2B5EF4-FFF2-40B4-BE49-F238E27FC236}">
                  <a16:creationId xmlns:a16="http://schemas.microsoft.com/office/drawing/2014/main" id="{063A2F01-9AE8-A14D-B1A1-F737E14F97B1}"/>
                </a:ext>
              </a:extLst>
            </p:cNvPr>
            <p:cNvSpPr txBox="1"/>
            <p:nvPr/>
          </p:nvSpPr>
          <p:spPr>
            <a:xfrm>
              <a:off x="805536" y="1415797"/>
              <a:ext cx="954106" cy="542343"/>
            </a:xfrm>
            <a:prstGeom prst="rect">
              <a:avLst/>
            </a:prstGeom>
            <a:noFill/>
          </p:spPr>
          <p:txBody>
            <a:bodyPr vert="horz" wrap="square" rtlCol="0">
              <a:spAutoFit/>
            </a:bodyPr>
            <a:lstStyle/>
            <a:p>
              <a:r>
                <a:rPr lang="zh-CN" altLang="en-US" b="0" dirty="0">
                  <a:latin typeface="Kaiti SC" panose="02010600040101010101" pitchFamily="2" charset="-122"/>
                  <a:ea typeface="Kaiti SC" panose="02010600040101010101" pitchFamily="2" charset="-122"/>
                </a:rPr>
                <a:t>势能</a:t>
              </a:r>
              <a:endParaRPr kumimoji="1" lang="zh-CN" altLang="en-US" b="0" dirty="0">
                <a:latin typeface="Kaiti SC" panose="02010600040101010101" pitchFamily="2" charset="-122"/>
                <a:ea typeface="Kaiti SC" panose="02010600040101010101" pitchFamily="2" charset="-122"/>
              </a:endParaRPr>
            </a:p>
          </p:txBody>
        </p:sp>
      </p:grpSp>
      <p:sp>
        <p:nvSpPr>
          <p:cNvPr id="7" name="文本框 6">
            <a:extLst>
              <a:ext uri="{FF2B5EF4-FFF2-40B4-BE49-F238E27FC236}">
                <a16:creationId xmlns:a16="http://schemas.microsoft.com/office/drawing/2014/main" id="{9633ACD5-585F-B340-B0CE-657C9E529CFB}"/>
              </a:ext>
            </a:extLst>
          </p:cNvPr>
          <p:cNvSpPr txBox="1"/>
          <p:nvPr/>
        </p:nvSpPr>
        <p:spPr>
          <a:xfrm>
            <a:off x="2112049" y="6178123"/>
            <a:ext cx="2954655" cy="461665"/>
          </a:xfrm>
          <a:prstGeom prst="rect">
            <a:avLst/>
          </a:prstGeom>
          <a:noFill/>
        </p:spPr>
        <p:txBody>
          <a:bodyPr wrap="none" rtlCol="0">
            <a:spAutoFit/>
          </a:bodyPr>
          <a:lstStyle/>
          <a:p>
            <a:r>
              <a:rPr lang="zh-CN" altLang="en-GB" b="0" dirty="0">
                <a:solidFill>
                  <a:srgbClr val="3333FF"/>
                </a:solidFill>
                <a:latin typeface="+mj-ea"/>
                <a:ea typeface="+mj-ea"/>
              </a:rPr>
              <a:t>反应</a:t>
            </a:r>
            <a:r>
              <a:rPr lang="zh-CN" altLang="en-US" b="0" dirty="0">
                <a:solidFill>
                  <a:srgbClr val="3333FF"/>
                </a:solidFill>
                <a:latin typeface="+mj-ea"/>
                <a:ea typeface="+mj-ea"/>
              </a:rPr>
              <a:t>过程的能量变化</a:t>
            </a:r>
            <a:endParaRPr kumimoji="1" lang="zh-CN" altLang="en-US" b="0" dirty="0">
              <a:solidFill>
                <a:srgbClr val="3333FF"/>
              </a:solidFill>
              <a:latin typeface="+mj-ea"/>
              <a:ea typeface="+mj-ea"/>
            </a:endParaRPr>
          </a:p>
        </p:txBody>
      </p:sp>
      <p:pic>
        <p:nvPicPr>
          <p:cNvPr id="59401" name="Picture 4" descr="FG15_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624" y="1443347"/>
            <a:ext cx="2895699" cy="217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0892222-91C6-2A4B-B465-8CD8393694BD}"/>
              </a:ext>
            </a:extLst>
          </p:cNvPr>
          <p:cNvPicPr>
            <a:picLocks noChangeAspect="1"/>
          </p:cNvPicPr>
          <p:nvPr/>
        </p:nvPicPr>
        <p:blipFill>
          <a:blip r:embed="rId4"/>
          <a:stretch>
            <a:fillRect/>
          </a:stretch>
        </p:blipFill>
        <p:spPr>
          <a:xfrm>
            <a:off x="6654245" y="3893669"/>
            <a:ext cx="2344078" cy="2128770"/>
          </a:xfrm>
          <a:prstGeom prst="rect">
            <a:avLst/>
          </a:prstGeom>
        </p:spPr>
      </p:pic>
      <p:sp>
        <p:nvSpPr>
          <p:cNvPr id="8" name="矩形 7">
            <a:extLst>
              <a:ext uri="{FF2B5EF4-FFF2-40B4-BE49-F238E27FC236}">
                <a16:creationId xmlns:a16="http://schemas.microsoft.com/office/drawing/2014/main" id="{1EFADDC5-C74C-A74C-96B1-FAC679BCA4BB}"/>
              </a:ext>
            </a:extLst>
          </p:cNvPr>
          <p:cNvSpPr/>
          <p:nvPr/>
        </p:nvSpPr>
        <p:spPr>
          <a:xfrm>
            <a:off x="1040527" y="3519206"/>
            <a:ext cx="652743" cy="461665"/>
          </a:xfrm>
          <a:prstGeom prst="rect">
            <a:avLst/>
          </a:prstGeom>
        </p:spPr>
        <p:txBody>
          <a:bodyPr wrap="none">
            <a:spAutoFit/>
          </a:bodyPr>
          <a:lstStyle/>
          <a:p>
            <a:r>
              <a:rPr lang="en-US" altLang="zh-CN" b="0" dirty="0">
                <a:latin typeface="Kaiti SC" panose="02010600040101010101" pitchFamily="2" charset="-122"/>
                <a:ea typeface="Kaiti SC" panose="02010600040101010101" pitchFamily="2" charset="-122"/>
              </a:rPr>
              <a:t>(kJ)</a:t>
            </a:r>
            <a:endParaRPr lang="zh-CN" altLang="en-US" dirty="0"/>
          </a:p>
        </p:txBody>
      </p:sp>
      <p:sp>
        <p:nvSpPr>
          <p:cNvPr id="9" name="矩形 8">
            <a:extLst>
              <a:ext uri="{FF2B5EF4-FFF2-40B4-BE49-F238E27FC236}">
                <a16:creationId xmlns:a16="http://schemas.microsoft.com/office/drawing/2014/main" id="{D243B24A-7A89-7B47-B001-6D9007C988DA}"/>
              </a:ext>
            </a:extLst>
          </p:cNvPr>
          <p:cNvSpPr/>
          <p:nvPr/>
        </p:nvSpPr>
        <p:spPr>
          <a:xfrm>
            <a:off x="7289542" y="6091535"/>
            <a:ext cx="800219" cy="461665"/>
          </a:xfrm>
          <a:prstGeom prst="rect">
            <a:avLst/>
          </a:prstGeom>
        </p:spPr>
        <p:txBody>
          <a:bodyPr wrap="none">
            <a:spAutoFit/>
          </a:bodyPr>
          <a:lstStyle/>
          <a:p>
            <a:r>
              <a:rPr lang="zh-CN" altLang="en-US" b="0" dirty="0">
                <a:solidFill>
                  <a:srgbClr val="3333FF"/>
                </a:solidFill>
                <a:latin typeface="+mj-ea"/>
                <a:ea typeface="+mj-ea"/>
              </a:rPr>
              <a:t>鞍点</a:t>
            </a:r>
            <a:endParaRPr lang="zh-CN" altLang="en-US" dirty="0"/>
          </a:p>
        </p:txBody>
      </p:sp>
      <p:sp>
        <p:nvSpPr>
          <p:cNvPr id="10" name="Text Box 1030">
            <a:extLst>
              <a:ext uri="{FF2B5EF4-FFF2-40B4-BE49-F238E27FC236}">
                <a16:creationId xmlns:a16="http://schemas.microsoft.com/office/drawing/2014/main" id="{37D4C61F-4406-B883-D320-0C35F22F77DB}"/>
              </a:ext>
            </a:extLst>
          </p:cNvPr>
          <p:cNvSpPr txBox="1">
            <a:spLocks noChangeArrowheads="1"/>
          </p:cNvSpPr>
          <p:nvPr/>
        </p:nvSpPr>
        <p:spPr bwMode="auto">
          <a:xfrm>
            <a:off x="206702" y="1205431"/>
            <a:ext cx="4365298" cy="461665"/>
          </a:xfrm>
          <a:prstGeom prst="rect">
            <a:avLst/>
          </a:prstGeom>
          <a:noFill/>
          <a:ln w="9525" algn="ctr">
            <a:noFill/>
            <a:miter lim="800000"/>
            <a:headEnd/>
            <a:tailEnd/>
          </a:ln>
          <a:effectLst/>
        </p:spPr>
        <p:txBody>
          <a:bodyPr wrap="none">
            <a:spAutoFit/>
          </a:bodyPr>
          <a:lstStyle/>
          <a:p>
            <a:pPr>
              <a:defRPr/>
            </a:pPr>
            <a:r>
              <a:rPr kumimoji="0" lang="en-US" altLang="zh-CN" dirty="0">
                <a:solidFill>
                  <a:srgbClr val="3333FF"/>
                </a:solidFill>
                <a:latin typeface="Arial" panose="020B0604020202020204" pitchFamily="34" charset="0"/>
                <a:ea typeface="+mj-ea"/>
                <a:cs typeface="Arial" panose="020B0604020202020204" pitchFamily="34" charset="0"/>
              </a:rPr>
              <a:t>A + BC </a:t>
            </a:r>
            <a:r>
              <a:rPr kumimoji="0" lang="en-US" altLang="zh-CN" dirty="0">
                <a:solidFill>
                  <a:srgbClr val="3333FF"/>
                </a:solidFill>
                <a:latin typeface="Arial" panose="020B0604020202020204" pitchFamily="34" charset="0"/>
                <a:ea typeface="+mj-ea"/>
                <a:cs typeface="Arial" panose="020B0604020202020204" pitchFamily="34" charset="0"/>
                <a:sym typeface="Symbol" pitchFamily="18" charset="2"/>
              </a:rPr>
              <a:t> </a:t>
            </a:r>
            <a:r>
              <a:rPr kumimoji="0" lang="en-US" altLang="zh-CN" dirty="0">
                <a:solidFill>
                  <a:srgbClr val="3333FF"/>
                </a:solidFill>
                <a:latin typeface="Arial" panose="020B0604020202020204" pitchFamily="34" charset="0"/>
                <a:ea typeface="+mj-ea"/>
                <a:cs typeface="Arial" panose="020B0604020202020204" pitchFamily="34" charset="0"/>
                <a:sym typeface="Wingdings" pitchFamily="2" charset="2"/>
              </a:rPr>
              <a:t>A</a:t>
            </a:r>
            <a:r>
              <a:rPr kumimoji="0" lang="en-US" altLang="zh-CN" dirty="0">
                <a:solidFill>
                  <a:srgbClr val="3333FF"/>
                </a:solidFill>
                <a:latin typeface="Arial" panose="020B0604020202020204" pitchFamily="34" charset="0"/>
                <a:ea typeface="+mj-ea"/>
                <a:cs typeface="Arial" panose="020B0604020202020204" pitchFamily="34" charset="0"/>
                <a:sym typeface="Symbol" pitchFamily="18" charset="2"/>
              </a:rPr>
              <a:t>B C  </a:t>
            </a:r>
            <a:r>
              <a:rPr kumimoji="0" lang="en-US" altLang="zh-CN" dirty="0">
                <a:solidFill>
                  <a:srgbClr val="3333FF"/>
                </a:solidFill>
                <a:latin typeface="Arial" panose="020B0604020202020204" pitchFamily="34" charset="0"/>
                <a:ea typeface="+mj-ea"/>
                <a:cs typeface="Arial" panose="020B0604020202020204" pitchFamily="34" charset="0"/>
                <a:sym typeface="Wingdings" pitchFamily="2" charset="2"/>
              </a:rPr>
              <a:t>AB + C</a:t>
            </a:r>
          </a:p>
        </p:txBody>
      </p:sp>
      <p:grpSp>
        <p:nvGrpSpPr>
          <p:cNvPr id="14" name="Group 1034">
            <a:extLst>
              <a:ext uri="{FF2B5EF4-FFF2-40B4-BE49-F238E27FC236}">
                <a16:creationId xmlns:a16="http://schemas.microsoft.com/office/drawing/2014/main" id="{143E1C61-4488-EACA-E795-2C7A737A7A73}"/>
              </a:ext>
            </a:extLst>
          </p:cNvPr>
          <p:cNvGrpSpPr>
            <a:grpSpLocks/>
          </p:cNvGrpSpPr>
          <p:nvPr/>
        </p:nvGrpSpPr>
        <p:grpSpPr bwMode="auto">
          <a:xfrm>
            <a:off x="212486" y="1734690"/>
            <a:ext cx="3763963" cy="725487"/>
            <a:chOff x="649" y="3566"/>
            <a:chExt cx="2569" cy="457"/>
          </a:xfrm>
        </p:grpSpPr>
        <p:sp>
          <p:nvSpPr>
            <p:cNvPr id="15" name="Text Box 1031">
              <a:extLst>
                <a:ext uri="{FF2B5EF4-FFF2-40B4-BE49-F238E27FC236}">
                  <a16:creationId xmlns:a16="http://schemas.microsoft.com/office/drawing/2014/main" id="{D547E369-4273-2B90-B8A0-3C26DD4DEC6E}"/>
                </a:ext>
              </a:extLst>
            </p:cNvPr>
            <p:cNvSpPr txBox="1">
              <a:spLocks noChangeArrowheads="1"/>
            </p:cNvSpPr>
            <p:nvPr/>
          </p:nvSpPr>
          <p:spPr bwMode="auto">
            <a:xfrm>
              <a:off x="649" y="3566"/>
              <a:ext cx="654" cy="446"/>
            </a:xfrm>
            <a:prstGeom prst="rect">
              <a:avLst/>
            </a:prstGeom>
            <a:noFill/>
            <a:ln w="9525" algn="ctr">
              <a:noFill/>
              <a:miter lim="800000"/>
              <a:headEnd/>
              <a:tailEnd/>
            </a:ln>
            <a:effectLst/>
          </p:spPr>
          <p:txBody>
            <a:bodyPr wrap="none">
              <a:spAutoFit/>
            </a:bodyPr>
            <a:lstStyle/>
            <a:p>
              <a:pPr algn="ctr">
                <a:defRPr/>
              </a:pPr>
              <a:r>
                <a:rPr kumimoji="0" lang="zh-CN" altLang="en-US" sz="2000" dirty="0">
                  <a:solidFill>
                    <a:srgbClr val="3333FF"/>
                  </a:solidFill>
                  <a:latin typeface="Arial" panose="020B0604020202020204" pitchFamily="34" charset="0"/>
                  <a:ea typeface="+mj-ea"/>
                  <a:cs typeface="Arial" panose="020B0604020202020204" pitchFamily="34" charset="0"/>
                </a:rPr>
                <a:t>反应物</a:t>
              </a:r>
            </a:p>
            <a:p>
              <a:pPr algn="ctr">
                <a:defRPr/>
              </a:pPr>
              <a:r>
                <a:rPr kumimoji="0" lang="en-US" altLang="zh-CN" sz="2000" dirty="0">
                  <a:solidFill>
                    <a:srgbClr val="3333FF"/>
                  </a:solidFill>
                  <a:latin typeface="Arial" panose="020B0604020202020204" pitchFamily="34" charset="0"/>
                  <a:ea typeface="+mj-ea"/>
                  <a:cs typeface="Arial" panose="020B0604020202020204" pitchFamily="34" charset="0"/>
                </a:rPr>
                <a:t>(</a:t>
              </a:r>
              <a:r>
                <a:rPr kumimoji="0" lang="zh-CN" altLang="en-US" sz="2000" dirty="0">
                  <a:solidFill>
                    <a:srgbClr val="3333FF"/>
                  </a:solidFill>
                  <a:latin typeface="Arial" panose="020B0604020202020204" pitchFamily="34" charset="0"/>
                  <a:ea typeface="+mj-ea"/>
                  <a:cs typeface="Arial" panose="020B0604020202020204" pitchFamily="34" charset="0"/>
                </a:rPr>
                <a:t>始态</a:t>
              </a:r>
              <a:r>
                <a:rPr kumimoji="0" lang="en-US" altLang="zh-CN" sz="2000" dirty="0">
                  <a:solidFill>
                    <a:srgbClr val="3333FF"/>
                  </a:solidFill>
                  <a:latin typeface="Arial" panose="020B0604020202020204" pitchFamily="34" charset="0"/>
                  <a:ea typeface="+mj-ea"/>
                  <a:cs typeface="Arial" panose="020B0604020202020204" pitchFamily="34" charset="0"/>
                </a:rPr>
                <a:t>)</a:t>
              </a:r>
            </a:p>
          </p:txBody>
        </p:sp>
        <p:sp>
          <p:nvSpPr>
            <p:cNvPr id="18" name="Text Box 1032">
              <a:extLst>
                <a:ext uri="{FF2B5EF4-FFF2-40B4-BE49-F238E27FC236}">
                  <a16:creationId xmlns:a16="http://schemas.microsoft.com/office/drawing/2014/main" id="{BDDB28A7-A08E-61C9-FCCA-29294AD0A95A}"/>
                </a:ext>
              </a:extLst>
            </p:cNvPr>
            <p:cNvSpPr txBox="1">
              <a:spLocks noChangeArrowheads="1"/>
            </p:cNvSpPr>
            <p:nvPr/>
          </p:nvSpPr>
          <p:spPr bwMode="auto">
            <a:xfrm>
              <a:off x="1394" y="3577"/>
              <a:ext cx="1103" cy="446"/>
            </a:xfrm>
            <a:prstGeom prst="rect">
              <a:avLst/>
            </a:prstGeom>
            <a:noFill/>
            <a:ln w="9525" algn="ctr">
              <a:noFill/>
              <a:miter lim="800000"/>
              <a:headEnd/>
              <a:tailEnd/>
            </a:ln>
            <a:effectLst/>
          </p:spPr>
          <p:txBody>
            <a:bodyPr wrap="none">
              <a:spAutoFit/>
            </a:bodyPr>
            <a:lstStyle/>
            <a:p>
              <a:pPr algn="ctr">
                <a:defRPr/>
              </a:pPr>
              <a:r>
                <a:rPr kumimoji="0" lang="en-US" altLang="zh-CN" sz="2000">
                  <a:solidFill>
                    <a:srgbClr val="3333FF"/>
                  </a:solidFill>
                  <a:latin typeface="Arial" panose="020B0604020202020204" pitchFamily="34" charset="0"/>
                  <a:ea typeface="+mj-ea"/>
                  <a:cs typeface="Arial" panose="020B0604020202020204" pitchFamily="34" charset="0"/>
                </a:rPr>
                <a:t>  </a:t>
              </a:r>
              <a:r>
                <a:rPr kumimoji="0" lang="zh-CN" altLang="en-US" sz="2000">
                  <a:solidFill>
                    <a:srgbClr val="3333FF"/>
                  </a:solidFill>
                  <a:latin typeface="Arial" panose="020B0604020202020204" pitchFamily="34" charset="0"/>
                  <a:ea typeface="+mj-ea"/>
                  <a:cs typeface="Arial" panose="020B0604020202020204" pitchFamily="34" charset="0"/>
                </a:rPr>
                <a:t>活化络合物</a:t>
              </a:r>
            </a:p>
            <a:p>
              <a:pPr algn="ctr">
                <a:defRPr/>
              </a:pPr>
              <a:r>
                <a:rPr kumimoji="0" lang="zh-CN" altLang="en-US" sz="2000">
                  <a:solidFill>
                    <a:srgbClr val="3333FF"/>
                  </a:solidFill>
                  <a:latin typeface="Arial" panose="020B0604020202020204" pitchFamily="34" charset="0"/>
                  <a:ea typeface="+mj-ea"/>
                  <a:cs typeface="Arial" panose="020B0604020202020204" pitchFamily="34" charset="0"/>
                </a:rPr>
                <a:t>  </a:t>
              </a:r>
              <a:r>
                <a:rPr kumimoji="0" lang="en-US" altLang="zh-CN" sz="2000">
                  <a:solidFill>
                    <a:srgbClr val="3333FF"/>
                  </a:solidFill>
                  <a:latin typeface="Arial" panose="020B0604020202020204" pitchFamily="34" charset="0"/>
                  <a:ea typeface="+mj-ea"/>
                  <a:cs typeface="Arial" panose="020B0604020202020204" pitchFamily="34" charset="0"/>
                </a:rPr>
                <a:t>(</a:t>
              </a:r>
              <a:r>
                <a:rPr kumimoji="0" lang="zh-CN" altLang="en-US" sz="2000">
                  <a:solidFill>
                    <a:srgbClr val="3333FF"/>
                  </a:solidFill>
                  <a:latin typeface="Arial" panose="020B0604020202020204" pitchFamily="34" charset="0"/>
                  <a:ea typeface="+mj-ea"/>
                  <a:cs typeface="Arial" panose="020B0604020202020204" pitchFamily="34" charset="0"/>
                </a:rPr>
                <a:t>过渡态</a:t>
              </a:r>
              <a:r>
                <a:rPr kumimoji="0" lang="en-US" altLang="zh-CN" sz="2000">
                  <a:solidFill>
                    <a:srgbClr val="3333FF"/>
                  </a:solidFill>
                  <a:latin typeface="Arial" panose="020B0604020202020204" pitchFamily="34" charset="0"/>
                  <a:ea typeface="+mj-ea"/>
                  <a:cs typeface="Arial" panose="020B0604020202020204" pitchFamily="34" charset="0"/>
                </a:rPr>
                <a:t>)</a:t>
              </a:r>
            </a:p>
          </p:txBody>
        </p:sp>
        <p:sp>
          <p:nvSpPr>
            <p:cNvPr id="22" name="Text Box 1033">
              <a:extLst>
                <a:ext uri="{FF2B5EF4-FFF2-40B4-BE49-F238E27FC236}">
                  <a16:creationId xmlns:a16="http://schemas.microsoft.com/office/drawing/2014/main" id="{8DB314B6-0894-84CD-DB1A-C9191FACD9D3}"/>
                </a:ext>
              </a:extLst>
            </p:cNvPr>
            <p:cNvSpPr txBox="1">
              <a:spLocks noChangeArrowheads="1"/>
            </p:cNvSpPr>
            <p:nvPr/>
          </p:nvSpPr>
          <p:spPr bwMode="auto">
            <a:xfrm>
              <a:off x="2624" y="3577"/>
              <a:ext cx="594" cy="446"/>
            </a:xfrm>
            <a:prstGeom prst="rect">
              <a:avLst/>
            </a:prstGeom>
            <a:noFill/>
            <a:ln w="9525" algn="ctr">
              <a:noFill/>
              <a:miter lim="800000"/>
              <a:headEnd/>
              <a:tailEnd/>
            </a:ln>
            <a:effectLst/>
          </p:spPr>
          <p:txBody>
            <a:bodyPr wrap="none">
              <a:spAutoFit/>
            </a:bodyPr>
            <a:lstStyle/>
            <a:p>
              <a:pPr algn="ctr">
                <a:defRPr/>
              </a:pPr>
              <a:r>
                <a:rPr kumimoji="0" lang="zh-CN" altLang="en-US" sz="2000" dirty="0">
                  <a:solidFill>
                    <a:srgbClr val="3333FF"/>
                  </a:solidFill>
                  <a:latin typeface="Arial" panose="020B0604020202020204" pitchFamily="34" charset="0"/>
                  <a:ea typeface="+mj-ea"/>
                  <a:cs typeface="Arial" panose="020B0604020202020204" pitchFamily="34" charset="0"/>
                </a:rPr>
                <a:t>产 物</a:t>
              </a:r>
            </a:p>
            <a:p>
              <a:pPr algn="ctr">
                <a:defRPr/>
              </a:pPr>
              <a:r>
                <a:rPr kumimoji="0" lang="en-US" altLang="zh-CN" sz="2000" dirty="0">
                  <a:solidFill>
                    <a:srgbClr val="3333FF"/>
                  </a:solidFill>
                  <a:latin typeface="Arial" panose="020B0604020202020204" pitchFamily="34" charset="0"/>
                  <a:ea typeface="+mj-ea"/>
                  <a:cs typeface="Arial" panose="020B0604020202020204" pitchFamily="34" charset="0"/>
                </a:rPr>
                <a:t>(</a:t>
              </a:r>
              <a:r>
                <a:rPr kumimoji="0" lang="zh-CN" altLang="en-US" sz="2000" dirty="0">
                  <a:solidFill>
                    <a:srgbClr val="3333FF"/>
                  </a:solidFill>
                  <a:latin typeface="Arial" panose="020B0604020202020204" pitchFamily="34" charset="0"/>
                  <a:ea typeface="+mj-ea"/>
                  <a:cs typeface="Arial" panose="020B0604020202020204" pitchFamily="34" charset="0"/>
                </a:rPr>
                <a:t>终态</a:t>
              </a:r>
              <a:r>
                <a:rPr kumimoji="0" lang="en-US" altLang="zh-CN" sz="2000" dirty="0">
                  <a:solidFill>
                    <a:srgbClr val="3333FF"/>
                  </a:solidFill>
                  <a:latin typeface="Arial" panose="020B0604020202020204" pitchFamily="34" charset="0"/>
                  <a:ea typeface="+mj-ea"/>
                  <a:cs typeface="Arial" panose="020B0604020202020204" pitchFamily="34" charset="0"/>
                </a:rPr>
                <a:t>)</a:t>
              </a:r>
            </a:p>
          </p:txBody>
        </p:sp>
      </p:grpSp>
    </p:spTree>
    <p:extLst>
      <p:ext uri="{BB962C8B-B14F-4D97-AF65-F5344CB8AC3E}">
        <p14:creationId xmlns:p14="http://schemas.microsoft.com/office/powerpoint/2010/main" val="20867891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F1592708-4002-44FA-92F4-34F00D07D4C0}" type="slidenum">
              <a:rPr lang="zh-CN" altLang="en-US" sz="1400" smtClean="0"/>
              <a:pPr eaLnBrk="1" hangingPunct="1"/>
              <a:t>70</a:t>
            </a:fld>
            <a:endParaRPr lang="en-US" altLang="zh-CN" sz="1400"/>
          </a:p>
        </p:txBody>
      </p:sp>
      <p:sp>
        <p:nvSpPr>
          <p:cNvPr id="117764" name="Rectangle 2"/>
          <p:cNvSpPr>
            <a:spLocks noChangeArrowheads="1"/>
          </p:cNvSpPr>
          <p:nvPr/>
        </p:nvSpPr>
        <p:spPr bwMode="auto">
          <a:xfrm>
            <a:off x="0" y="1143000"/>
            <a:ext cx="86391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indent="4064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r>
              <a:rPr lang="zh-CN" altLang="en-US">
                <a:latin typeface="黑体" pitchFamily="2" charset="-122"/>
                <a:ea typeface="黑体" pitchFamily="2" charset="-122"/>
              </a:rPr>
              <a:t>简单归纳，相对于热反应，光化学反应主要具有以下特点：</a:t>
            </a:r>
          </a:p>
        </p:txBody>
      </p:sp>
      <p:sp>
        <p:nvSpPr>
          <p:cNvPr id="117765" name="矩形 6"/>
          <p:cNvSpPr>
            <a:spLocks noChangeArrowheads="1"/>
          </p:cNvSpPr>
          <p:nvPr/>
        </p:nvSpPr>
        <p:spPr bwMode="auto">
          <a:xfrm>
            <a:off x="72008" y="1714500"/>
            <a:ext cx="89644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406400"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50000"/>
              </a:lnSpc>
            </a:pPr>
            <a:r>
              <a:rPr lang="en-US" altLang="zh-CN" sz="2000" dirty="0">
                <a:latin typeface="Arial" panose="020B0604020202020204" pitchFamily="34" charset="0"/>
                <a:ea typeface="+mj-ea"/>
                <a:cs typeface="Arial" panose="020B0604020202020204" pitchFamily="34" charset="0"/>
              </a:rPr>
              <a:t>1</a:t>
            </a:r>
            <a:r>
              <a:rPr lang="zh-CN" altLang="en-US" sz="2000" dirty="0">
                <a:latin typeface="Arial" panose="020B0604020202020204" pitchFamily="34" charset="0"/>
                <a:ea typeface="+mj-ea"/>
                <a:cs typeface="Arial" panose="020B0604020202020204" pitchFamily="34" charset="0"/>
              </a:rPr>
              <a:t>、光化学反应中，反应物分子的活化是通过吸收光子而实现的；</a:t>
            </a:r>
          </a:p>
          <a:p>
            <a:pPr>
              <a:lnSpc>
                <a:spcPct val="150000"/>
              </a:lnSpc>
            </a:pPr>
            <a:r>
              <a:rPr lang="en-US" altLang="zh-CN" sz="2000" dirty="0">
                <a:latin typeface="Arial" panose="020B0604020202020204" pitchFamily="34" charset="0"/>
                <a:ea typeface="+mj-ea"/>
                <a:cs typeface="Arial" panose="020B0604020202020204" pitchFamily="34" charset="0"/>
              </a:rPr>
              <a:t>2</a:t>
            </a:r>
            <a:r>
              <a:rPr lang="zh-CN" altLang="en-US" sz="2000" dirty="0">
                <a:latin typeface="Arial" panose="020B0604020202020204" pitchFamily="34" charset="0"/>
                <a:ea typeface="+mj-ea"/>
                <a:cs typeface="Arial" panose="020B0604020202020204" pitchFamily="34" charset="0"/>
              </a:rPr>
              <a:t>、光化学反应的速率及平衡组成与吸收光强度有关，与反应物浓度无关；</a:t>
            </a:r>
          </a:p>
          <a:p>
            <a:pPr>
              <a:lnSpc>
                <a:spcPct val="150000"/>
              </a:lnSpc>
            </a:pPr>
            <a:r>
              <a:rPr lang="en-US" altLang="zh-CN" sz="2000" dirty="0">
                <a:latin typeface="Arial" panose="020B0604020202020204" pitchFamily="34" charset="0"/>
                <a:ea typeface="+mj-ea"/>
                <a:cs typeface="Arial" panose="020B0604020202020204" pitchFamily="34" charset="0"/>
              </a:rPr>
              <a:t>3</a:t>
            </a:r>
            <a:r>
              <a:rPr lang="zh-CN" altLang="en-US" sz="2000" dirty="0">
                <a:latin typeface="Arial" panose="020B0604020202020204" pitchFamily="34" charset="0"/>
                <a:ea typeface="+mj-ea"/>
                <a:cs typeface="Arial" panose="020B0604020202020204" pitchFamily="34" charset="0"/>
              </a:rPr>
              <a:t>、温度对光化学反应几乎没有影响；</a:t>
            </a:r>
          </a:p>
          <a:p>
            <a:pPr>
              <a:lnSpc>
                <a:spcPct val="150000"/>
              </a:lnSpc>
            </a:pPr>
            <a:r>
              <a:rPr lang="en-US" altLang="zh-CN" sz="2000" dirty="0">
                <a:latin typeface="Arial" panose="020B0604020202020204" pitchFamily="34" charset="0"/>
                <a:ea typeface="+mj-ea"/>
                <a:cs typeface="Arial" panose="020B0604020202020204" pitchFamily="34" charset="0"/>
              </a:rPr>
              <a:t>4</a:t>
            </a:r>
            <a:r>
              <a:rPr lang="zh-CN" altLang="en-US" sz="2000" dirty="0">
                <a:latin typeface="Arial" panose="020B0604020202020204" pitchFamily="34" charset="0"/>
                <a:ea typeface="+mj-ea"/>
                <a:cs typeface="Arial" panose="020B0604020202020204" pitchFamily="34" charset="0"/>
              </a:rPr>
              <a:t>、</a:t>
            </a:r>
            <a:r>
              <a:rPr lang="zh-CN" altLang="en-US" sz="2000" dirty="0">
                <a:solidFill>
                  <a:srgbClr val="FF0000"/>
                </a:solidFill>
                <a:latin typeface="Arial" panose="020B0604020202020204" pitchFamily="34" charset="0"/>
                <a:ea typeface="+mj-ea"/>
                <a:cs typeface="Arial" panose="020B0604020202020204" pitchFamily="34" charset="0"/>
              </a:rPr>
              <a:t>许多光化学反应系统的吉布斯自由能可以增加，即△</a:t>
            </a:r>
            <a:r>
              <a:rPr lang="en-US" altLang="zh-CN" sz="2000" baseline="-30000" dirty="0" err="1">
                <a:solidFill>
                  <a:srgbClr val="FF0000"/>
                </a:solidFill>
                <a:latin typeface="Arial" panose="020B0604020202020204" pitchFamily="34" charset="0"/>
                <a:ea typeface="+mj-ea"/>
                <a:cs typeface="Arial" panose="020B0604020202020204" pitchFamily="34" charset="0"/>
              </a:rPr>
              <a:t>r</a:t>
            </a:r>
            <a:r>
              <a:rPr lang="en-US" altLang="zh-CN" sz="2000" dirty="0" err="1">
                <a:solidFill>
                  <a:srgbClr val="FF0000"/>
                </a:solidFill>
                <a:latin typeface="Arial" panose="020B0604020202020204" pitchFamily="34" charset="0"/>
                <a:ea typeface="+mj-ea"/>
                <a:cs typeface="Arial" panose="020B0604020202020204" pitchFamily="34" charset="0"/>
              </a:rPr>
              <a:t>G</a:t>
            </a:r>
            <a:r>
              <a:rPr lang="en-US" altLang="zh-CN" sz="2000" baseline="-30000" dirty="0" err="1">
                <a:solidFill>
                  <a:srgbClr val="FF0000"/>
                </a:solidFill>
                <a:latin typeface="Arial" panose="020B0604020202020204" pitchFamily="34" charset="0"/>
                <a:ea typeface="+mj-ea"/>
                <a:cs typeface="Arial" panose="020B0604020202020204" pitchFamily="34" charset="0"/>
              </a:rPr>
              <a:t>m</a:t>
            </a:r>
            <a:r>
              <a:rPr lang="en-US" altLang="zh-CN" sz="2000" dirty="0">
                <a:solidFill>
                  <a:srgbClr val="FF0000"/>
                </a:solidFill>
                <a:latin typeface="Arial" panose="020B0604020202020204" pitchFamily="34" charset="0"/>
                <a:ea typeface="+mj-ea"/>
                <a:cs typeface="Arial" panose="020B0604020202020204" pitchFamily="34" charset="0"/>
              </a:rPr>
              <a:t>&gt;0</a:t>
            </a:r>
            <a:r>
              <a:rPr lang="zh-CN" altLang="en-US" sz="2000" dirty="0">
                <a:solidFill>
                  <a:srgbClr val="FF0000"/>
                </a:solidFill>
                <a:latin typeface="Arial" panose="020B0604020202020204" pitchFamily="34" charset="0"/>
                <a:ea typeface="+mj-ea"/>
                <a:cs typeface="Arial" panose="020B0604020202020204" pitchFamily="34" charset="0"/>
              </a:rPr>
              <a:t>。如果没有光照，这些反应是不可能自发进行的，这正是研究光化学反应的特殊意义所在</a:t>
            </a:r>
            <a:endParaRPr lang="en-US" altLang="zh-CN" sz="2000" dirty="0">
              <a:solidFill>
                <a:srgbClr val="FF0000"/>
              </a:solidFill>
              <a:latin typeface="Arial" panose="020B0604020202020204" pitchFamily="34" charset="0"/>
              <a:ea typeface="+mj-ea"/>
              <a:cs typeface="Arial" panose="020B0604020202020204" pitchFamily="34" charset="0"/>
            </a:endParaRPr>
          </a:p>
          <a:p>
            <a:pPr>
              <a:lnSpc>
                <a:spcPct val="150000"/>
              </a:lnSpc>
            </a:pPr>
            <a:endParaRPr lang="en-US" altLang="zh-CN" sz="2000" dirty="0">
              <a:latin typeface="Arial" panose="020B0604020202020204" pitchFamily="34" charset="0"/>
              <a:ea typeface="+mj-ea"/>
              <a:cs typeface="Arial" panose="020B0604020202020204" pitchFamily="34" charset="0"/>
            </a:endParaRPr>
          </a:p>
          <a:p>
            <a:pPr>
              <a:lnSpc>
                <a:spcPct val="150000"/>
              </a:lnSpc>
            </a:pPr>
            <a:r>
              <a:rPr lang="zh-CN" altLang="en-US" sz="2000" dirty="0">
                <a:solidFill>
                  <a:srgbClr val="002060"/>
                </a:solidFill>
                <a:latin typeface="Arial" panose="020B0604020202020204" pitchFamily="34" charset="0"/>
                <a:ea typeface="+mj-ea"/>
                <a:cs typeface="Arial" panose="020B0604020202020204" pitchFamily="34" charset="0"/>
              </a:rPr>
              <a:t>值得注意的是，这里说的是：“许多”而不是“全部”，有些自发反应，即△</a:t>
            </a:r>
            <a:r>
              <a:rPr lang="en-US" altLang="zh-CN" sz="2000" baseline="-30000" dirty="0" err="1">
                <a:solidFill>
                  <a:srgbClr val="002060"/>
                </a:solidFill>
                <a:latin typeface="Arial" panose="020B0604020202020204" pitchFamily="34" charset="0"/>
                <a:ea typeface="+mj-ea"/>
                <a:cs typeface="Arial" panose="020B0604020202020204" pitchFamily="34" charset="0"/>
              </a:rPr>
              <a:t>r</a:t>
            </a:r>
            <a:r>
              <a:rPr lang="en-US" altLang="zh-CN" sz="2000" dirty="0" err="1">
                <a:solidFill>
                  <a:srgbClr val="002060"/>
                </a:solidFill>
                <a:latin typeface="Arial" panose="020B0604020202020204" pitchFamily="34" charset="0"/>
                <a:ea typeface="+mj-ea"/>
                <a:cs typeface="Arial" panose="020B0604020202020204" pitchFamily="34" charset="0"/>
              </a:rPr>
              <a:t>G</a:t>
            </a:r>
            <a:r>
              <a:rPr lang="en-US" altLang="zh-CN" sz="2000" baseline="-30000" dirty="0" err="1">
                <a:solidFill>
                  <a:srgbClr val="002060"/>
                </a:solidFill>
                <a:latin typeface="Arial" panose="020B0604020202020204" pitchFamily="34" charset="0"/>
                <a:ea typeface="+mj-ea"/>
                <a:cs typeface="Arial" panose="020B0604020202020204" pitchFamily="34" charset="0"/>
              </a:rPr>
              <a:t>m</a:t>
            </a:r>
            <a:r>
              <a:rPr lang="en-US" altLang="zh-CN" sz="2000" dirty="0">
                <a:solidFill>
                  <a:srgbClr val="002060"/>
                </a:solidFill>
                <a:latin typeface="Arial" panose="020B0604020202020204" pitchFamily="34" charset="0"/>
                <a:ea typeface="+mj-ea"/>
                <a:cs typeface="Arial" panose="020B0604020202020204" pitchFamily="34" charset="0"/>
              </a:rPr>
              <a:t>&lt;0</a:t>
            </a:r>
            <a:r>
              <a:rPr lang="zh-CN" altLang="en-US" sz="2000" dirty="0">
                <a:solidFill>
                  <a:srgbClr val="002060"/>
                </a:solidFill>
                <a:latin typeface="Arial" panose="020B0604020202020204" pitchFamily="34" charset="0"/>
                <a:ea typeface="+mj-ea"/>
                <a:cs typeface="Arial" panose="020B0604020202020204" pitchFamily="34" charset="0"/>
              </a:rPr>
              <a:t>的反应在光照下能显著加快反应速率，如前面提到</a:t>
            </a:r>
            <a:r>
              <a:rPr lang="en-US" altLang="zh-CN" sz="2000" dirty="0">
                <a:solidFill>
                  <a:srgbClr val="002060"/>
                </a:solidFill>
                <a:latin typeface="Arial" panose="020B0604020202020204" pitchFamily="34" charset="0"/>
                <a:ea typeface="+mj-ea"/>
                <a:cs typeface="Arial" panose="020B0604020202020204" pitchFamily="34" charset="0"/>
              </a:rPr>
              <a:t>H</a:t>
            </a:r>
            <a:r>
              <a:rPr lang="en-US" altLang="zh-CN" sz="2000" baseline="-30000" dirty="0">
                <a:solidFill>
                  <a:srgbClr val="002060"/>
                </a:solidFill>
                <a:latin typeface="Arial" panose="020B0604020202020204" pitchFamily="34" charset="0"/>
                <a:ea typeface="+mj-ea"/>
                <a:cs typeface="Arial" panose="020B0604020202020204" pitchFamily="34" charset="0"/>
              </a:rPr>
              <a:t>2</a:t>
            </a:r>
            <a:r>
              <a:rPr lang="zh-CN" altLang="en-US" sz="2000" dirty="0">
                <a:solidFill>
                  <a:srgbClr val="002060"/>
                </a:solidFill>
                <a:latin typeface="Arial" panose="020B0604020202020204" pitchFamily="34" charset="0"/>
                <a:ea typeface="+mj-ea"/>
                <a:cs typeface="Arial" panose="020B0604020202020204" pitchFamily="34" charset="0"/>
              </a:rPr>
              <a:t>与</a:t>
            </a:r>
            <a:r>
              <a:rPr lang="en-US" altLang="zh-CN" sz="2000" dirty="0">
                <a:solidFill>
                  <a:srgbClr val="002060"/>
                </a:solidFill>
                <a:latin typeface="Arial" panose="020B0604020202020204" pitchFamily="34" charset="0"/>
                <a:ea typeface="+mj-ea"/>
                <a:cs typeface="Arial" panose="020B0604020202020204" pitchFamily="34" charset="0"/>
              </a:rPr>
              <a:t>Cl</a:t>
            </a:r>
            <a:r>
              <a:rPr lang="en-US" altLang="zh-CN" sz="2000" baseline="-30000" dirty="0">
                <a:solidFill>
                  <a:srgbClr val="002060"/>
                </a:solidFill>
                <a:latin typeface="Arial" panose="020B0604020202020204" pitchFamily="34" charset="0"/>
                <a:ea typeface="+mj-ea"/>
                <a:cs typeface="Arial" panose="020B0604020202020204" pitchFamily="34" charset="0"/>
              </a:rPr>
              <a:t>2</a:t>
            </a:r>
            <a:r>
              <a:rPr lang="zh-CN" altLang="en-US" sz="2000" dirty="0">
                <a:solidFill>
                  <a:srgbClr val="002060"/>
                </a:solidFill>
                <a:latin typeface="Arial" panose="020B0604020202020204" pitchFamily="34" charset="0"/>
                <a:ea typeface="+mj-ea"/>
                <a:cs typeface="Arial" panose="020B0604020202020204" pitchFamily="34" charset="0"/>
              </a:rPr>
              <a:t>的反应，研究这一类光化学反应也有一定的意义。</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a:extLst>
              <a:ext uri="{FF2B5EF4-FFF2-40B4-BE49-F238E27FC236}">
                <a16:creationId xmlns:a16="http://schemas.microsoft.com/office/drawing/2014/main" id="{74F7EF58-6679-574A-B677-98899C1C8F1A}"/>
              </a:ext>
            </a:extLst>
          </p:cNvPr>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光化学反应</a:t>
            </a:r>
            <a:endParaRPr lang="zh-CN" altLang="en-US" sz="3200" dirty="0">
              <a:solidFill>
                <a:srgbClr val="FF0000"/>
              </a:solidFill>
              <a:latin typeface="Arial" panose="020B0604020202020204" pitchFamily="34" charset="0"/>
              <a:ea typeface="黑体"/>
              <a:cs typeface="Arial" panose="020B0604020202020204" pitchFamily="34" charset="0"/>
            </a:endParaRPr>
          </a:p>
        </p:txBody>
      </p:sp>
    </p:spTree>
    <p:extLst>
      <p:ext uri="{BB962C8B-B14F-4D97-AF65-F5344CB8AC3E}">
        <p14:creationId xmlns:p14="http://schemas.microsoft.com/office/powerpoint/2010/main" val="25367365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页脚占位符 1"/>
          <p:cNvSpPr>
            <a:spLocks noGrp="1"/>
          </p:cNvSpPr>
          <p:nvPr>
            <p:ph type="ftr"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C59A6AA2-8A4F-4138-9FD1-C16F156732D2}" type="slidenum">
              <a:rPr lang="zh-CN" altLang="en-US" sz="1400" smtClean="0"/>
              <a:pPr eaLnBrk="1" hangingPunct="1"/>
              <a:t>71</a:t>
            </a:fld>
            <a:endParaRPr lang="en-US" altLang="zh-CN" sz="1400"/>
          </a:p>
        </p:txBody>
      </p:sp>
      <p:sp>
        <p:nvSpPr>
          <p:cNvPr id="118787" name="TextBox 2"/>
          <p:cNvSpPr txBox="1">
            <a:spLocks noChangeArrowheads="1"/>
          </p:cNvSpPr>
          <p:nvPr/>
        </p:nvSpPr>
        <p:spPr bwMode="auto">
          <a:xfrm>
            <a:off x="2636832" y="1288886"/>
            <a:ext cx="477085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latin typeface="Arial" panose="020B0604020202020204" pitchFamily="34" charset="0"/>
                <a:ea typeface="+mj-ea"/>
                <a:cs typeface="Arial" panose="020B0604020202020204" pitchFamily="34" charset="0"/>
              </a:rPr>
              <a:t>化学热力学  与 化学动力学的区别</a:t>
            </a:r>
          </a:p>
        </p:txBody>
      </p:sp>
      <p:sp>
        <p:nvSpPr>
          <p:cNvPr id="4" name="下箭头 3"/>
          <p:cNvSpPr/>
          <p:nvPr/>
        </p:nvSpPr>
        <p:spPr bwMode="auto">
          <a:xfrm>
            <a:off x="3422645" y="1788056"/>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5" name="下箭头 4"/>
          <p:cNvSpPr/>
          <p:nvPr/>
        </p:nvSpPr>
        <p:spPr bwMode="auto">
          <a:xfrm>
            <a:off x="5280020" y="1795676"/>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18790" name="圆角矩形 5"/>
          <p:cNvSpPr>
            <a:spLocks noChangeArrowheads="1"/>
          </p:cNvSpPr>
          <p:nvPr/>
        </p:nvSpPr>
        <p:spPr bwMode="auto">
          <a:xfrm>
            <a:off x="2669206" y="1250211"/>
            <a:ext cx="1643062" cy="512762"/>
          </a:xfrm>
          <a:prstGeom prst="roundRect">
            <a:avLst>
              <a:gd name="adj" fmla="val 16667"/>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18791" name="圆角矩形 6"/>
          <p:cNvSpPr>
            <a:spLocks noChangeArrowheads="1"/>
          </p:cNvSpPr>
          <p:nvPr/>
        </p:nvSpPr>
        <p:spPr bwMode="auto">
          <a:xfrm>
            <a:off x="4774332" y="1250211"/>
            <a:ext cx="1571625" cy="512762"/>
          </a:xfrm>
          <a:prstGeom prst="roundRect">
            <a:avLst>
              <a:gd name="adj" fmla="val 16667"/>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18792" name="TextBox 7"/>
          <p:cNvSpPr txBox="1">
            <a:spLocks noChangeArrowheads="1"/>
          </p:cNvSpPr>
          <p:nvPr/>
        </p:nvSpPr>
        <p:spPr bwMode="auto">
          <a:xfrm>
            <a:off x="3203848" y="2390973"/>
            <a:ext cx="2659062" cy="461963"/>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latin typeface="Arial" panose="020B0604020202020204" pitchFamily="34" charset="0"/>
                <a:ea typeface="+mj-ea"/>
                <a:cs typeface="Arial" panose="020B0604020202020204" pitchFamily="34" charset="0"/>
              </a:rPr>
              <a:t>目的与解决的问题</a:t>
            </a:r>
          </a:p>
        </p:txBody>
      </p:sp>
      <p:sp>
        <p:nvSpPr>
          <p:cNvPr id="9" name="下箭头 8"/>
          <p:cNvSpPr/>
          <p:nvPr/>
        </p:nvSpPr>
        <p:spPr bwMode="auto">
          <a:xfrm>
            <a:off x="3465592" y="2954809"/>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0" name="下箭头 9"/>
          <p:cNvSpPr/>
          <p:nvPr/>
        </p:nvSpPr>
        <p:spPr bwMode="auto">
          <a:xfrm>
            <a:off x="5355325" y="2962429"/>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18795" name="TextBox 10"/>
          <p:cNvSpPr txBox="1">
            <a:spLocks noChangeArrowheads="1"/>
          </p:cNvSpPr>
          <p:nvPr/>
        </p:nvSpPr>
        <p:spPr bwMode="auto">
          <a:xfrm>
            <a:off x="3456284" y="3624114"/>
            <a:ext cx="4074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i="1" dirty="0">
                <a:latin typeface="Arial" panose="020B0604020202020204" pitchFamily="34" charset="0"/>
                <a:ea typeface="+mj-ea"/>
                <a:cs typeface="Arial" panose="020B0604020202020204" pitchFamily="34" charset="0"/>
              </a:rPr>
              <a:t>K</a:t>
            </a:r>
            <a:endParaRPr lang="zh-CN" altLang="en-US" i="1" dirty="0">
              <a:latin typeface="Arial" panose="020B0604020202020204" pitchFamily="34" charset="0"/>
              <a:ea typeface="+mj-ea"/>
              <a:cs typeface="Arial" panose="020B0604020202020204" pitchFamily="34" charset="0"/>
            </a:endParaRPr>
          </a:p>
        </p:txBody>
      </p:sp>
      <p:sp>
        <p:nvSpPr>
          <p:cNvPr id="118796" name="TextBox 11"/>
          <p:cNvSpPr txBox="1">
            <a:spLocks noChangeArrowheads="1"/>
          </p:cNvSpPr>
          <p:nvPr/>
        </p:nvSpPr>
        <p:spPr bwMode="auto">
          <a:xfrm>
            <a:off x="5313659" y="3624114"/>
            <a:ext cx="91403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i="1" dirty="0">
                <a:latin typeface="Arial" panose="020B0604020202020204" pitchFamily="34" charset="0"/>
                <a:ea typeface="+mj-ea"/>
                <a:cs typeface="Arial" panose="020B0604020202020204" pitchFamily="34" charset="0"/>
              </a:rPr>
              <a:t>k</a:t>
            </a:r>
            <a:r>
              <a:rPr lang="en-US" altLang="zh-CN" dirty="0">
                <a:latin typeface="Arial" panose="020B0604020202020204" pitchFamily="34" charset="0"/>
                <a:ea typeface="+mj-ea"/>
                <a:cs typeface="Arial" panose="020B0604020202020204" pitchFamily="34" charset="0"/>
              </a:rPr>
              <a:t>, </a:t>
            </a:r>
            <a:r>
              <a:rPr lang="en-US" altLang="zh-CN" i="1" dirty="0">
                <a:latin typeface="Arial" panose="020B0604020202020204" pitchFamily="34" charset="0"/>
                <a:ea typeface="+mj-ea"/>
                <a:cs typeface="Arial" panose="020B0604020202020204" pitchFamily="34" charset="0"/>
              </a:rPr>
              <a:t>t</a:t>
            </a:r>
            <a:r>
              <a:rPr lang="en-US" altLang="zh-CN" baseline="-25000" dirty="0">
                <a:latin typeface="Arial" panose="020B0604020202020204" pitchFamily="34" charset="0"/>
                <a:ea typeface="+mj-ea"/>
                <a:cs typeface="Arial" panose="020B0604020202020204" pitchFamily="34" charset="0"/>
              </a:rPr>
              <a:t>1/2</a:t>
            </a:r>
            <a:endParaRPr lang="zh-CN" altLang="en-US" baseline="-25000" dirty="0">
              <a:latin typeface="Arial" panose="020B0604020202020204" pitchFamily="34" charset="0"/>
              <a:ea typeface="+mj-ea"/>
              <a:cs typeface="Arial" panose="020B0604020202020204" pitchFamily="34" charset="0"/>
            </a:endParaRPr>
          </a:p>
        </p:txBody>
      </p:sp>
      <p:sp>
        <p:nvSpPr>
          <p:cNvPr id="118797" name="TextBox 12"/>
          <p:cNvSpPr txBox="1">
            <a:spLocks noChangeArrowheads="1"/>
          </p:cNvSpPr>
          <p:nvPr/>
        </p:nvSpPr>
        <p:spPr bwMode="auto">
          <a:xfrm>
            <a:off x="57795" y="2580501"/>
            <a:ext cx="296412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latin typeface="Arial" panose="020B0604020202020204" pitchFamily="34" charset="0"/>
                <a:ea typeface="+mj-ea"/>
                <a:cs typeface="Arial" panose="020B0604020202020204" pitchFamily="34" charset="0"/>
              </a:rPr>
              <a:t>两个常数，表示，意义，计算方法，量纲</a:t>
            </a:r>
          </a:p>
        </p:txBody>
      </p:sp>
      <p:sp>
        <p:nvSpPr>
          <p:cNvPr id="118798" name="圆角矩形 13"/>
          <p:cNvSpPr>
            <a:spLocks noChangeArrowheads="1"/>
          </p:cNvSpPr>
          <p:nvPr/>
        </p:nvSpPr>
        <p:spPr bwMode="auto">
          <a:xfrm>
            <a:off x="3015208" y="3573016"/>
            <a:ext cx="3429000" cy="512763"/>
          </a:xfrm>
          <a:prstGeom prst="roundRect">
            <a:avLst>
              <a:gd name="adj" fmla="val 16667"/>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5" name="下箭头 14"/>
          <p:cNvSpPr/>
          <p:nvPr/>
        </p:nvSpPr>
        <p:spPr bwMode="auto">
          <a:xfrm>
            <a:off x="3490737" y="4176065"/>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18800" name="TextBox 15"/>
          <p:cNvSpPr txBox="1">
            <a:spLocks noChangeArrowheads="1"/>
          </p:cNvSpPr>
          <p:nvPr/>
        </p:nvSpPr>
        <p:spPr bwMode="auto">
          <a:xfrm>
            <a:off x="3428900" y="4839543"/>
            <a:ext cx="42351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i="1" dirty="0">
                <a:latin typeface="Arial" panose="020B0604020202020204" pitchFamily="34" charset="0"/>
                <a:ea typeface="+mj-ea"/>
                <a:cs typeface="Arial" panose="020B0604020202020204" pitchFamily="34" charset="0"/>
              </a:rPr>
              <a:t>G</a:t>
            </a:r>
            <a:endParaRPr lang="zh-CN" altLang="en-US" i="1" dirty="0">
              <a:latin typeface="Arial" panose="020B0604020202020204" pitchFamily="34" charset="0"/>
              <a:ea typeface="+mj-ea"/>
              <a:cs typeface="Arial" panose="020B0604020202020204" pitchFamily="34" charset="0"/>
            </a:endParaRPr>
          </a:p>
        </p:txBody>
      </p:sp>
      <p:sp>
        <p:nvSpPr>
          <p:cNvPr id="118801" name="TextBox 16"/>
          <p:cNvSpPr txBox="1">
            <a:spLocks noChangeArrowheads="1"/>
          </p:cNvSpPr>
          <p:nvPr/>
        </p:nvSpPr>
        <p:spPr bwMode="auto">
          <a:xfrm>
            <a:off x="5357713" y="4768106"/>
            <a:ext cx="50366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i="1" dirty="0" err="1">
                <a:latin typeface="Arial" panose="020B0604020202020204" pitchFamily="34" charset="0"/>
                <a:ea typeface="+mj-ea"/>
                <a:cs typeface="Arial" panose="020B0604020202020204" pitchFamily="34" charset="0"/>
              </a:rPr>
              <a:t>E</a:t>
            </a:r>
            <a:r>
              <a:rPr lang="en-US" altLang="zh-CN" baseline="-25000" dirty="0" err="1">
                <a:latin typeface="Arial" panose="020B0604020202020204" pitchFamily="34" charset="0"/>
                <a:ea typeface="+mj-ea"/>
                <a:cs typeface="Arial" panose="020B0604020202020204" pitchFamily="34" charset="0"/>
              </a:rPr>
              <a:t>a</a:t>
            </a:r>
            <a:endParaRPr lang="zh-CN" altLang="en-US" baseline="-25000" dirty="0">
              <a:latin typeface="Arial" panose="020B0604020202020204" pitchFamily="34" charset="0"/>
              <a:ea typeface="+mj-ea"/>
              <a:cs typeface="Arial" panose="020B0604020202020204" pitchFamily="34" charset="0"/>
            </a:endParaRPr>
          </a:p>
        </p:txBody>
      </p:sp>
      <p:sp>
        <p:nvSpPr>
          <p:cNvPr id="18" name="下箭头 17"/>
          <p:cNvSpPr/>
          <p:nvPr/>
        </p:nvSpPr>
        <p:spPr bwMode="auto">
          <a:xfrm>
            <a:off x="5362945" y="4176065"/>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18803" name="圆角矩形 18"/>
          <p:cNvSpPr>
            <a:spLocks noChangeArrowheads="1"/>
          </p:cNvSpPr>
          <p:nvPr/>
        </p:nvSpPr>
        <p:spPr bwMode="auto">
          <a:xfrm>
            <a:off x="3059832" y="4768106"/>
            <a:ext cx="3429000" cy="512762"/>
          </a:xfrm>
          <a:prstGeom prst="roundRect">
            <a:avLst>
              <a:gd name="adj" fmla="val 16667"/>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20" name="下箭头 19"/>
          <p:cNvSpPr/>
          <p:nvPr/>
        </p:nvSpPr>
        <p:spPr bwMode="auto">
          <a:xfrm>
            <a:off x="3506557" y="5373216"/>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21" name="下箭头 20"/>
          <p:cNvSpPr/>
          <p:nvPr/>
        </p:nvSpPr>
        <p:spPr bwMode="auto">
          <a:xfrm>
            <a:off x="5390924" y="5373216"/>
            <a:ext cx="361183" cy="549079"/>
          </a:xfrm>
          <a:prstGeom prst="downArrow">
            <a:avLst/>
          </a:prstGeom>
          <a:solidFill>
            <a:schemeClr val="accent1">
              <a:lumMod val="60000"/>
              <a:lumOff val="40000"/>
            </a:schemeClr>
          </a:solidFill>
          <a:ln w="9525" cap="flat" cmpd="sng" algn="ctr">
            <a:noFill/>
            <a:prstDash val="solid"/>
            <a:round/>
            <a:headEnd type="none" w="med" len="med"/>
            <a:tailEnd type="none" w="med" len="med"/>
          </a:ln>
          <a:effectLst/>
        </p:spPr>
        <p:txBody>
          <a:bodyPr wrap="none" lIns="90000" tIns="46800" rIns="90000" bIns="46800">
            <a:spAutoFit/>
          </a:bodyPr>
          <a:lstStyle/>
          <a:p>
            <a:pPr>
              <a:defRPr/>
            </a:pPr>
            <a:endParaRPr lang="zh-CN" altLang="en-US">
              <a:latin typeface="Arial" panose="020B0604020202020204" pitchFamily="34" charset="0"/>
              <a:ea typeface="+mj-ea"/>
              <a:cs typeface="Arial" panose="020B0604020202020204" pitchFamily="34" charset="0"/>
            </a:endParaRPr>
          </a:p>
        </p:txBody>
      </p:sp>
      <p:sp>
        <p:nvSpPr>
          <p:cNvPr id="118806" name="圆角矩形 21"/>
          <p:cNvSpPr>
            <a:spLocks noChangeArrowheads="1"/>
          </p:cNvSpPr>
          <p:nvPr/>
        </p:nvSpPr>
        <p:spPr bwMode="auto">
          <a:xfrm>
            <a:off x="3087216" y="5985596"/>
            <a:ext cx="3429000" cy="512763"/>
          </a:xfrm>
          <a:prstGeom prst="roundRect">
            <a:avLst>
              <a:gd name="adj" fmla="val 16667"/>
            </a:avLst>
          </a:prstGeom>
          <a:noFill/>
          <a:ln w="28575" algn="ctr">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18807" name="TextBox 22"/>
          <p:cNvSpPr txBox="1">
            <a:spLocks noChangeArrowheads="1"/>
          </p:cNvSpPr>
          <p:nvPr/>
        </p:nvSpPr>
        <p:spPr bwMode="auto">
          <a:xfrm>
            <a:off x="3158654" y="6027690"/>
            <a:ext cx="330891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latin typeface="Arial" panose="020B0604020202020204" pitchFamily="34" charset="0"/>
                <a:ea typeface="+mj-ea"/>
                <a:cs typeface="Arial" panose="020B0604020202020204" pitchFamily="34" charset="0"/>
              </a:rPr>
              <a:t>影响因素</a:t>
            </a:r>
            <a:r>
              <a:rPr lang="en-US" altLang="zh-CN" dirty="0">
                <a:latin typeface="Arial" panose="020B0604020202020204" pitchFamily="34" charset="0"/>
                <a:ea typeface="+mj-ea"/>
                <a:cs typeface="Arial" panose="020B0604020202020204" pitchFamily="34" charset="0"/>
              </a:rPr>
              <a:t>   </a:t>
            </a:r>
            <a:r>
              <a:rPr lang="zh-CN" altLang="en-US" dirty="0">
                <a:latin typeface="Arial" panose="020B0604020202020204" pitchFamily="34" charset="0"/>
                <a:ea typeface="+mj-ea"/>
                <a:cs typeface="Arial" panose="020B0604020202020204" pitchFamily="34" charset="0"/>
              </a:rPr>
              <a:t>浓度，温度</a:t>
            </a:r>
          </a:p>
        </p:txBody>
      </p:sp>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5" name="Rectangle 6"/>
          <p:cNvSpPr>
            <a:spLocks noChangeArrowheads="1"/>
          </p:cNvSpPr>
          <p:nvPr/>
        </p:nvSpPr>
        <p:spPr bwMode="auto">
          <a:xfrm>
            <a:off x="1691680" y="122531"/>
            <a:ext cx="5976664"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小结</a:t>
            </a:r>
          </a:p>
        </p:txBody>
      </p:sp>
    </p:spTree>
    <p:extLst>
      <p:ext uri="{BB962C8B-B14F-4D97-AF65-F5344CB8AC3E}">
        <p14:creationId xmlns:p14="http://schemas.microsoft.com/office/powerpoint/2010/main" val="331615240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DF0A6764-F8AE-4256-B866-94C26512E199}" type="slidenum">
              <a:rPr lang="zh-CN" altLang="en-US" smtClean="0"/>
              <a:pPr>
                <a:defRPr/>
              </a:pPr>
              <a:t>72</a:t>
            </a:fld>
            <a:endParaRPr lang="en-US" altLang="zh-CN"/>
          </a:p>
        </p:txBody>
      </p:sp>
      <p:sp>
        <p:nvSpPr>
          <p:cNvPr id="3" name="矩形 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6"/>
          <p:cNvSpPr>
            <a:spLocks noChangeArrowheads="1"/>
          </p:cNvSpPr>
          <p:nvPr/>
        </p:nvSpPr>
        <p:spPr bwMode="auto">
          <a:xfrm>
            <a:off x="1691680" y="122531"/>
            <a:ext cx="561349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黑体"/>
                <a:ea typeface="黑体"/>
              </a:rPr>
              <a:t>小结</a:t>
            </a:r>
          </a:p>
        </p:txBody>
      </p:sp>
      <p:sp>
        <p:nvSpPr>
          <p:cNvPr id="5" name="TextBox 4"/>
          <p:cNvSpPr txBox="1"/>
          <p:nvPr/>
        </p:nvSpPr>
        <p:spPr>
          <a:xfrm>
            <a:off x="1187624" y="1854174"/>
            <a:ext cx="4137671" cy="3222998"/>
          </a:xfrm>
          <a:prstGeom prst="rect">
            <a:avLst/>
          </a:prstGeom>
          <a:noFill/>
        </p:spPr>
        <p:txBody>
          <a:bodyPr wrap="none" rtlCol="0">
            <a:spAutoFit/>
          </a:bodyPr>
          <a:lstStyle/>
          <a:p>
            <a:pPr marL="342900" indent="-342900">
              <a:lnSpc>
                <a:spcPct val="150000"/>
              </a:lnSpc>
              <a:buFont typeface="Wingdings" panose="05000000000000000000" pitchFamily="2" charset="2"/>
              <a:buChar char="ü"/>
            </a:pPr>
            <a:r>
              <a:rPr lang="zh-CN" altLang="en-US" sz="2800" dirty="0">
                <a:latin typeface="+mj-ea"/>
                <a:ea typeface="+mj-ea"/>
              </a:rPr>
              <a:t>反应速度的定义与计算</a:t>
            </a:r>
            <a:endParaRPr lang="en-US" altLang="zh-CN" sz="2800" dirty="0">
              <a:latin typeface="+mj-ea"/>
              <a:ea typeface="+mj-ea"/>
            </a:endParaRPr>
          </a:p>
          <a:p>
            <a:pPr marL="342900" indent="-342900">
              <a:lnSpc>
                <a:spcPct val="150000"/>
              </a:lnSpc>
              <a:buFont typeface="Wingdings" panose="05000000000000000000" pitchFamily="2" charset="2"/>
              <a:buChar char="ü"/>
            </a:pPr>
            <a:r>
              <a:rPr lang="zh-CN" altLang="en-US" sz="2800" dirty="0">
                <a:latin typeface="+mj-ea"/>
                <a:ea typeface="+mj-ea"/>
              </a:rPr>
              <a:t>反应速度与浓度的关系</a:t>
            </a:r>
            <a:endParaRPr lang="en-US" altLang="zh-CN" sz="2800" dirty="0">
              <a:latin typeface="+mj-ea"/>
              <a:ea typeface="+mj-ea"/>
            </a:endParaRPr>
          </a:p>
          <a:p>
            <a:pPr marL="342900" indent="-342900">
              <a:lnSpc>
                <a:spcPct val="150000"/>
              </a:lnSpc>
              <a:buFont typeface="Wingdings" panose="05000000000000000000" pitchFamily="2" charset="2"/>
              <a:buChar char="ü"/>
            </a:pPr>
            <a:r>
              <a:rPr lang="zh-CN" altLang="en-US" sz="2800" dirty="0">
                <a:latin typeface="+mj-ea"/>
                <a:ea typeface="+mj-ea"/>
              </a:rPr>
              <a:t>反应速率与温度的关系</a:t>
            </a:r>
            <a:endParaRPr lang="en-US" altLang="zh-CN" sz="2800" dirty="0">
              <a:latin typeface="+mj-ea"/>
              <a:ea typeface="+mj-ea"/>
            </a:endParaRPr>
          </a:p>
          <a:p>
            <a:pPr>
              <a:lnSpc>
                <a:spcPct val="150000"/>
              </a:lnSpc>
            </a:pPr>
            <a:r>
              <a:rPr lang="en-US" altLang="zh-CN" sz="2800" dirty="0">
                <a:latin typeface="+mj-ea"/>
                <a:ea typeface="+mj-ea"/>
              </a:rPr>
              <a:t>	</a:t>
            </a:r>
            <a:r>
              <a:rPr lang="zh-CN" altLang="en-US" sz="2800" b="0" dirty="0">
                <a:latin typeface="+mj-ea"/>
                <a:ea typeface="+mj-ea"/>
              </a:rPr>
              <a:t>碰撞理论</a:t>
            </a:r>
            <a:endParaRPr lang="en-US" altLang="zh-CN" sz="2800" b="0" dirty="0">
              <a:latin typeface="+mj-ea"/>
              <a:ea typeface="+mj-ea"/>
            </a:endParaRPr>
          </a:p>
          <a:p>
            <a:pPr>
              <a:lnSpc>
                <a:spcPct val="150000"/>
              </a:lnSpc>
            </a:pPr>
            <a:r>
              <a:rPr lang="en-US" altLang="zh-CN" sz="2800" b="0" dirty="0">
                <a:latin typeface="+mj-ea"/>
                <a:ea typeface="+mj-ea"/>
              </a:rPr>
              <a:t>	</a:t>
            </a:r>
            <a:r>
              <a:rPr lang="zh-Hans" altLang="en-US" sz="2800" b="0" dirty="0">
                <a:latin typeface="+mj-ea"/>
                <a:ea typeface="+mj-ea"/>
              </a:rPr>
              <a:t>过渡态理论</a:t>
            </a:r>
            <a:endParaRPr lang="en-US" altLang="zh-Hans" sz="2800" b="0" dirty="0">
              <a:latin typeface="+mj-ea"/>
              <a:ea typeface="+mj-ea"/>
            </a:endParaRPr>
          </a:p>
        </p:txBody>
      </p:sp>
      <p:sp>
        <p:nvSpPr>
          <p:cNvPr id="6" name="文本框 5">
            <a:extLst>
              <a:ext uri="{FF2B5EF4-FFF2-40B4-BE49-F238E27FC236}">
                <a16:creationId xmlns:a16="http://schemas.microsoft.com/office/drawing/2014/main" id="{540F5699-63D9-8EC9-8797-68A85CB8D811}"/>
              </a:ext>
            </a:extLst>
          </p:cNvPr>
          <p:cNvSpPr txBox="1"/>
          <p:nvPr/>
        </p:nvSpPr>
        <p:spPr>
          <a:xfrm>
            <a:off x="827584" y="1111919"/>
            <a:ext cx="1008609" cy="584775"/>
          </a:xfrm>
          <a:prstGeom prst="rect">
            <a:avLst/>
          </a:prstGeom>
          <a:noFill/>
        </p:spPr>
        <p:txBody>
          <a:bodyPr wrap="none" rtlCol="0">
            <a:spAutoFit/>
          </a:bodyPr>
          <a:lstStyle/>
          <a:p>
            <a:r>
              <a:rPr kumimoji="1" lang="zh-CN" altLang="en-US" sz="3200" b="0" dirty="0">
                <a:solidFill>
                  <a:srgbClr val="3333FF"/>
                </a:solidFill>
                <a:latin typeface="+mj-ea"/>
                <a:ea typeface="+mj-ea"/>
              </a:rPr>
              <a:t>掌握</a:t>
            </a:r>
          </a:p>
        </p:txBody>
      </p:sp>
      <p:sp>
        <p:nvSpPr>
          <p:cNvPr id="8" name="文本框 7">
            <a:extLst>
              <a:ext uri="{FF2B5EF4-FFF2-40B4-BE49-F238E27FC236}">
                <a16:creationId xmlns:a16="http://schemas.microsoft.com/office/drawing/2014/main" id="{8DCE9300-4C55-63BF-FB21-C8890EDD53EC}"/>
              </a:ext>
            </a:extLst>
          </p:cNvPr>
          <p:cNvSpPr txBox="1"/>
          <p:nvPr/>
        </p:nvSpPr>
        <p:spPr>
          <a:xfrm>
            <a:off x="4344746" y="4097509"/>
            <a:ext cx="4248472" cy="559769"/>
          </a:xfrm>
          <a:prstGeom prst="rect">
            <a:avLst/>
          </a:prstGeom>
          <a:noFill/>
        </p:spPr>
        <p:txBody>
          <a:bodyPr wrap="square">
            <a:spAutoFit/>
          </a:bodyPr>
          <a:lstStyle/>
          <a:p>
            <a:pPr algn="ctr">
              <a:lnSpc>
                <a:spcPct val="150000"/>
              </a:lnSpc>
            </a:pPr>
            <a:r>
              <a:rPr lang="zh-CN" altLang="en-US" sz="2400" b="0" dirty="0">
                <a:latin typeface="+mj-ea"/>
                <a:ea typeface="+mj-ea"/>
              </a:rPr>
              <a:t>通过理论理解一些实验现象</a:t>
            </a:r>
          </a:p>
        </p:txBody>
      </p:sp>
      <p:sp>
        <p:nvSpPr>
          <p:cNvPr id="9" name="右大括号 8">
            <a:extLst>
              <a:ext uri="{FF2B5EF4-FFF2-40B4-BE49-F238E27FC236}">
                <a16:creationId xmlns:a16="http://schemas.microsoft.com/office/drawing/2014/main" id="{FC94398B-ACC8-3EAE-1E99-2FB258D64FFF}"/>
              </a:ext>
            </a:extLst>
          </p:cNvPr>
          <p:cNvSpPr/>
          <p:nvPr/>
        </p:nvSpPr>
        <p:spPr bwMode="auto">
          <a:xfrm>
            <a:off x="4139952" y="4135616"/>
            <a:ext cx="360040" cy="661536"/>
          </a:xfrm>
          <a:prstGeom prst="rightBrace">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6457217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99592" y="2433098"/>
            <a:ext cx="7315200" cy="70787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4000" dirty="0">
                <a:solidFill>
                  <a:srgbClr val="3333CC">
                    <a:lumMod val="50000"/>
                  </a:srgbClr>
                </a:solidFill>
                <a:latin typeface="黑体"/>
                <a:ea typeface="黑体"/>
              </a:rPr>
              <a:t>谢谢大家，欢迎讨论</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73</a:t>
            </a:fld>
            <a:endParaRPr lang="en-US" altLang="zh-CN" dirty="0">
              <a:solidFill>
                <a:srgbClr val="000000"/>
              </a:solidFill>
            </a:endParaRPr>
          </a:p>
        </p:txBody>
      </p:sp>
    </p:spTree>
    <p:extLst>
      <p:ext uri="{BB962C8B-B14F-4D97-AF65-F5344CB8AC3E}">
        <p14:creationId xmlns:p14="http://schemas.microsoft.com/office/powerpoint/2010/main" val="19103146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7379" name="Text Box 1027"/>
          <p:cNvSpPr txBox="1">
            <a:spLocks noChangeArrowheads="1"/>
          </p:cNvSpPr>
          <p:nvPr/>
        </p:nvSpPr>
        <p:spPr bwMode="auto">
          <a:xfrm>
            <a:off x="344685" y="1340768"/>
            <a:ext cx="8475787" cy="3822700"/>
          </a:xfrm>
          <a:prstGeom prst="rect">
            <a:avLst/>
          </a:prstGeom>
          <a:noFill/>
          <a:ln w="9525" algn="ctr">
            <a:noFill/>
            <a:miter lim="800000"/>
            <a:headEnd/>
            <a:tailEnd/>
          </a:ln>
          <a:effectLst/>
        </p:spPr>
        <p:txBody>
          <a:bodyPr wrap="square">
            <a:spAutoFit/>
          </a:bodyPr>
          <a:lstStyle/>
          <a:p>
            <a:pPr>
              <a:lnSpc>
                <a:spcPct val="130000"/>
              </a:lnSpc>
              <a:spcBef>
                <a:spcPct val="50000"/>
              </a:spcBef>
              <a:defRPr/>
            </a:pPr>
            <a:r>
              <a:rPr kumimoji="0" lang="zh-CN" altLang="en-US" sz="2800" dirty="0">
                <a:solidFill>
                  <a:schemeClr val="accent2">
                    <a:lumMod val="50000"/>
                  </a:schemeClr>
                </a:solidFill>
                <a:latin typeface="+mj-ea"/>
                <a:ea typeface="+mj-ea"/>
              </a:rPr>
              <a:t>反应机理</a:t>
            </a:r>
          </a:p>
          <a:p>
            <a:pPr>
              <a:lnSpc>
                <a:spcPct val="130000"/>
              </a:lnSpc>
              <a:spcBef>
                <a:spcPct val="50000"/>
              </a:spcBef>
              <a:defRPr/>
            </a:pPr>
            <a:r>
              <a:rPr kumimoji="0" lang="zh-CN" altLang="en-US" dirty="0">
                <a:solidFill>
                  <a:schemeClr val="bg1"/>
                </a:solidFill>
                <a:latin typeface="+mj-ea"/>
                <a:ea typeface="+mj-ea"/>
              </a:rPr>
              <a:t>    </a:t>
            </a:r>
            <a:r>
              <a:rPr kumimoji="0" lang="zh-CN" altLang="en-US" dirty="0">
                <a:latin typeface="+mj-ea"/>
                <a:ea typeface="+mj-ea"/>
              </a:rPr>
              <a:t>所谓反应机理就是对反应历程的描述，研究参与反应的分子是如何转化为生成物分子的。</a:t>
            </a:r>
          </a:p>
          <a:p>
            <a:pPr>
              <a:lnSpc>
                <a:spcPct val="130000"/>
              </a:lnSpc>
              <a:spcBef>
                <a:spcPct val="50000"/>
              </a:spcBef>
              <a:defRPr/>
            </a:pPr>
            <a:r>
              <a:rPr kumimoji="0" lang="zh-CN" altLang="en-US" dirty="0">
                <a:latin typeface="+mj-ea"/>
                <a:ea typeface="+mj-ea"/>
              </a:rPr>
              <a:t>    化学反应可分为基元反应和非基元反应两大类。基元反应是一步完成的反应，它也是构成非基元反应历程的各基本步骤。反应机理研究即是将一个非基元反应分解为数个由基元反应构成的基本反应步骤。</a:t>
            </a:r>
            <a:r>
              <a:rPr kumimoji="0" lang="zh-CN" altLang="en-US" dirty="0">
                <a:solidFill>
                  <a:schemeClr val="bg1"/>
                </a:solidFill>
                <a:latin typeface="+mj-ea"/>
                <a:ea typeface="+mj-ea"/>
              </a:rPr>
              <a:t>     </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Arial" panose="020B0604020202020204" pitchFamily="34" charset="0"/>
                <a:ea typeface="黑体"/>
                <a:cs typeface="Arial" panose="020B0604020202020204" pitchFamily="34" charset="0"/>
              </a:rPr>
              <a:t>9.5  </a:t>
            </a:r>
            <a:r>
              <a:rPr lang="zh-CN" altLang="en-US" sz="3200" dirty="0">
                <a:solidFill>
                  <a:srgbClr val="C00000"/>
                </a:solidFill>
                <a:latin typeface="Arial" panose="020B0604020202020204" pitchFamily="34" charset="0"/>
                <a:ea typeface="黑体"/>
                <a:cs typeface="Arial" panose="020B0604020202020204" pitchFamily="34" charset="0"/>
              </a:rPr>
              <a:t>反应机理</a:t>
            </a: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8</a:t>
            </a:fld>
            <a:endParaRPr lang="en-US" altLang="zh-CN" dirty="0">
              <a:solidFill>
                <a:srgbClr val="000000"/>
              </a:solidFill>
            </a:endParaRPr>
          </a:p>
        </p:txBody>
      </p:sp>
    </p:spTree>
    <p:extLst>
      <p:ext uri="{BB962C8B-B14F-4D97-AF65-F5344CB8AC3E}">
        <p14:creationId xmlns:p14="http://schemas.microsoft.com/office/powerpoint/2010/main" val="11166567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3" name="Group 2076"/>
          <p:cNvGrpSpPr>
            <a:grpSpLocks/>
          </p:cNvGrpSpPr>
          <p:nvPr/>
        </p:nvGrpSpPr>
        <p:grpSpPr bwMode="auto">
          <a:xfrm>
            <a:off x="5652120" y="1039405"/>
            <a:ext cx="3096344" cy="5413931"/>
            <a:chOff x="3583" y="210"/>
            <a:chExt cx="2657" cy="3901"/>
          </a:xfrm>
        </p:grpSpPr>
        <p:pic>
          <p:nvPicPr>
            <p:cNvPr id="66584" name="Picture 2051"/>
            <p:cNvPicPr>
              <a:picLocks noChangeAspect="1" noChangeArrowheads="1"/>
            </p:cNvPicPr>
            <p:nvPr/>
          </p:nvPicPr>
          <p:blipFill>
            <a:blip r:embed="rId2">
              <a:lum bright="-18000" contrast="36000"/>
              <a:extLst>
                <a:ext uri="{28A0092B-C50C-407E-A947-70E740481C1C}">
                  <a14:useLocalDpi xmlns:a14="http://schemas.microsoft.com/office/drawing/2010/main" val="0"/>
                </a:ext>
              </a:extLst>
            </a:blip>
            <a:srcRect/>
            <a:stretch>
              <a:fillRect/>
            </a:stretch>
          </p:blipFill>
          <p:spPr bwMode="auto">
            <a:xfrm>
              <a:off x="3583" y="346"/>
              <a:ext cx="2657" cy="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85" name="Rectangle 2054"/>
            <p:cNvSpPr>
              <a:spLocks noChangeArrowheads="1"/>
            </p:cNvSpPr>
            <p:nvPr/>
          </p:nvSpPr>
          <p:spPr bwMode="auto">
            <a:xfrm rot="-5400000">
              <a:off x="4831" y="2638"/>
              <a:ext cx="1051"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kumimoji="0" lang="en-US" altLang="zh-CN" sz="2000">
                  <a:solidFill>
                    <a:srgbClr val="0000FF"/>
                  </a:solidFill>
                  <a:sym typeface="Symbol" pitchFamily="18" charset="2"/>
                </a:rPr>
                <a:t></a:t>
              </a:r>
              <a:r>
                <a:rPr kumimoji="0" lang="en-US" altLang="zh-CN" sz="2000" i="1">
                  <a:solidFill>
                    <a:srgbClr val="0000FF"/>
                  </a:solidFill>
                </a:rPr>
                <a:t>H</a:t>
              </a:r>
              <a:r>
                <a:rPr kumimoji="0" lang="en-US" altLang="zh-CN" sz="2000">
                  <a:solidFill>
                    <a:srgbClr val="0000FF"/>
                  </a:solidFill>
                </a:rPr>
                <a:t> = </a:t>
              </a:r>
              <a:r>
                <a:rPr kumimoji="0" lang="en-US" altLang="zh-CN" sz="2000" i="1">
                  <a:solidFill>
                    <a:srgbClr val="0000FF"/>
                  </a:solidFill>
                </a:rPr>
                <a:t>E</a:t>
              </a:r>
              <a:r>
                <a:rPr kumimoji="0" lang="en-US" altLang="zh-CN" sz="2000" baseline="-25000">
                  <a:solidFill>
                    <a:srgbClr val="0000FF"/>
                  </a:solidFill>
                </a:rPr>
                <a:t>a</a:t>
              </a:r>
              <a:r>
                <a:rPr kumimoji="0" lang="en-US" altLang="zh-CN" sz="2000">
                  <a:solidFill>
                    <a:srgbClr val="0000FF"/>
                  </a:solidFill>
                </a:rPr>
                <a:t> – </a:t>
              </a:r>
              <a:r>
                <a:rPr kumimoji="0" lang="en-US" altLang="zh-CN" sz="2000" i="1">
                  <a:solidFill>
                    <a:srgbClr val="0000FF"/>
                  </a:solidFill>
                </a:rPr>
                <a:t>E</a:t>
              </a:r>
              <a:r>
                <a:rPr kumimoji="0" lang="en-US" altLang="zh-CN" sz="2000" baseline="-25000">
                  <a:solidFill>
                    <a:srgbClr val="0000FF"/>
                  </a:solidFill>
                </a:rPr>
                <a:t>a</a:t>
              </a:r>
              <a:r>
                <a:rPr kumimoji="0" lang="en-US" altLang="zh-CN" sz="2000">
                  <a:solidFill>
                    <a:srgbClr val="0000FF"/>
                  </a:solidFill>
                </a:rPr>
                <a:t>’</a:t>
              </a:r>
            </a:p>
          </p:txBody>
        </p:sp>
        <p:sp>
          <p:nvSpPr>
            <p:cNvPr id="66586" name="Text Box 2055"/>
            <p:cNvSpPr txBox="1">
              <a:spLocks noChangeArrowheads="1"/>
            </p:cNvSpPr>
            <p:nvPr/>
          </p:nvSpPr>
          <p:spPr bwMode="auto">
            <a:xfrm>
              <a:off x="4201" y="210"/>
              <a:ext cx="186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r>
                <a:rPr kumimoji="0" lang="zh-CN" altLang="en-US" sz="2000" dirty="0">
                  <a:solidFill>
                    <a:srgbClr val="0000FF"/>
                  </a:solidFill>
                </a:rPr>
                <a:t>活化复合物</a:t>
              </a:r>
              <a:endParaRPr kumimoji="0" lang="en-US" altLang="zh-CN" sz="2000" dirty="0">
                <a:solidFill>
                  <a:srgbClr val="0000FF"/>
                </a:solidFill>
              </a:endParaRPr>
            </a:p>
          </p:txBody>
        </p:sp>
      </p:grpSp>
      <p:sp>
        <p:nvSpPr>
          <p:cNvPr id="998410" name="Text Box 2058"/>
          <p:cNvSpPr txBox="1">
            <a:spLocks noChangeArrowheads="1"/>
          </p:cNvSpPr>
          <p:nvPr/>
        </p:nvSpPr>
        <p:spPr bwMode="auto">
          <a:xfrm>
            <a:off x="107305" y="1255400"/>
            <a:ext cx="5616823" cy="2677656"/>
          </a:xfrm>
          <a:prstGeom prst="rect">
            <a:avLst/>
          </a:prstGeom>
          <a:noFill/>
          <a:ln w="9525" algn="ctr">
            <a:noFill/>
            <a:miter lim="800000"/>
            <a:headEnd/>
            <a:tailEnd/>
          </a:ln>
          <a:effectLst/>
        </p:spPr>
        <p:txBody>
          <a:bodyPr wrap="square">
            <a:spAutoFit/>
          </a:bodyPr>
          <a:lstStyle/>
          <a:p>
            <a:pPr marL="457200" indent="-457200">
              <a:lnSpc>
                <a:spcPct val="120000"/>
              </a:lnSpc>
              <a:spcBef>
                <a:spcPct val="50000"/>
              </a:spcBef>
              <a:buAutoNum type="arabicParenBoth"/>
              <a:defRPr/>
            </a:pPr>
            <a:r>
              <a:rPr kumimoji="0" lang="zh-CN" altLang="en-US" dirty="0">
                <a:latin typeface="Arial" panose="020B0604020202020204" pitchFamily="34" charset="0"/>
                <a:ea typeface="+mj-ea"/>
                <a:cs typeface="Arial" panose="020B0604020202020204" pitchFamily="34" charset="0"/>
              </a:rPr>
              <a:t>若正向反应是基元反应，其逆向反应也是基元反应，并且中间活化体也是相同的，该反应的</a:t>
            </a:r>
            <a:r>
              <a:rPr kumimoji="0" lang="zh-CN" altLang="en-US" dirty="0">
                <a:latin typeface="Arial" panose="020B0604020202020204" pitchFamily="34" charset="0"/>
                <a:ea typeface="+mj-ea"/>
                <a:cs typeface="Arial" panose="020B0604020202020204" pitchFamily="34" charset="0"/>
                <a:sym typeface="Symbol" pitchFamily="18" charset="2"/>
              </a:rPr>
              <a:t></a:t>
            </a:r>
            <a:r>
              <a:rPr kumimoji="0" lang="en-US" altLang="zh-CN" i="1" dirty="0">
                <a:latin typeface="Arial" panose="020B0604020202020204" pitchFamily="34" charset="0"/>
                <a:ea typeface="+mj-ea"/>
                <a:cs typeface="Arial" panose="020B0604020202020204" pitchFamily="34" charset="0"/>
              </a:rPr>
              <a:t>H</a:t>
            </a:r>
            <a:r>
              <a:rPr kumimoji="0" lang="en-US" altLang="zh-CN" dirty="0">
                <a:latin typeface="Arial" panose="020B0604020202020204" pitchFamily="34" charset="0"/>
                <a:ea typeface="+mj-ea"/>
                <a:cs typeface="Arial" panose="020B0604020202020204" pitchFamily="34" charset="0"/>
              </a:rPr>
              <a:t> = </a:t>
            </a:r>
            <a:r>
              <a:rPr kumimoji="0" lang="en-US" altLang="zh-CN" i="1" dirty="0">
                <a:latin typeface="Arial" panose="020B0604020202020204" pitchFamily="34" charset="0"/>
                <a:ea typeface="+mj-ea"/>
                <a:cs typeface="Arial" panose="020B0604020202020204" pitchFamily="34" charset="0"/>
              </a:rPr>
              <a:t>E</a:t>
            </a:r>
            <a:r>
              <a:rPr kumimoji="0" lang="en-US" altLang="zh-CN" baseline="-25000" dirty="0">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 – </a:t>
            </a:r>
            <a:r>
              <a:rPr kumimoji="0" lang="en-US" altLang="zh-CN" i="1" dirty="0">
                <a:latin typeface="Arial" panose="020B0604020202020204" pitchFamily="34" charset="0"/>
                <a:ea typeface="+mj-ea"/>
                <a:cs typeface="Arial" panose="020B0604020202020204" pitchFamily="34" charset="0"/>
              </a:rPr>
              <a:t>E</a:t>
            </a:r>
            <a:r>
              <a:rPr kumimoji="0" lang="en-US" altLang="zh-CN" baseline="-25000" dirty="0">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a:t>
            </a:r>
            <a:r>
              <a:rPr kumimoji="0" lang="zh-CN" altLang="en-US" dirty="0">
                <a:latin typeface="Arial" panose="020B0604020202020204" pitchFamily="34" charset="0"/>
                <a:ea typeface="+mj-ea"/>
                <a:cs typeface="Arial" panose="020B0604020202020204" pitchFamily="34" charset="0"/>
              </a:rPr>
              <a:t>。</a:t>
            </a:r>
            <a:endParaRPr kumimoji="0" lang="en-US" altLang="zh-CN" dirty="0">
              <a:latin typeface="Arial" panose="020B0604020202020204" pitchFamily="34" charset="0"/>
              <a:ea typeface="+mj-ea"/>
              <a:cs typeface="Arial" panose="020B0604020202020204" pitchFamily="34" charset="0"/>
            </a:endParaRPr>
          </a:p>
          <a:p>
            <a:pPr marL="457200" indent="-457200">
              <a:lnSpc>
                <a:spcPct val="120000"/>
              </a:lnSpc>
              <a:spcBef>
                <a:spcPct val="50000"/>
              </a:spcBef>
              <a:buAutoNum type="arabicParenBoth"/>
              <a:defRPr/>
            </a:pPr>
            <a:r>
              <a:rPr kumimoji="0" lang="zh-CN" altLang="en-US" dirty="0">
                <a:latin typeface="Arial" panose="020B0604020202020204" pitchFamily="34" charset="0"/>
                <a:ea typeface="+mj-ea"/>
                <a:cs typeface="Arial" panose="020B0604020202020204" pitchFamily="34" charset="0"/>
              </a:rPr>
              <a:t>基元反应的速率服从质量作用定律</a:t>
            </a:r>
            <a:endParaRPr kumimoji="0" lang="en-US" altLang="zh-CN" dirty="0">
              <a:latin typeface="Arial" panose="020B0604020202020204" pitchFamily="34" charset="0"/>
              <a:ea typeface="+mj-ea"/>
              <a:cs typeface="Arial" panose="020B0604020202020204" pitchFamily="34" charset="0"/>
            </a:endParaRPr>
          </a:p>
          <a:p>
            <a:pPr marL="457200" indent="-457200">
              <a:lnSpc>
                <a:spcPct val="120000"/>
              </a:lnSpc>
              <a:spcBef>
                <a:spcPct val="50000"/>
              </a:spcBef>
              <a:buFontTx/>
              <a:buAutoNum type="arabicParenBoth"/>
              <a:defRPr/>
            </a:pPr>
            <a:r>
              <a:rPr kumimoji="0" lang="zh-CN" altLang="en-US" dirty="0">
                <a:latin typeface="Arial" panose="020B0604020202020204" pitchFamily="34" charset="0"/>
                <a:ea typeface="+mj-ea"/>
                <a:cs typeface="Arial" panose="020B0604020202020204" pitchFamily="34" charset="0"/>
              </a:rPr>
              <a:t>基元反应的平衡常数</a:t>
            </a:r>
            <a:r>
              <a:rPr kumimoji="0" lang="en-US" altLang="zh-CN" i="1" dirty="0">
                <a:latin typeface="Arial" panose="020B0604020202020204" pitchFamily="34" charset="0"/>
                <a:ea typeface="+mj-ea"/>
                <a:cs typeface="Arial" panose="020B0604020202020204" pitchFamily="34" charset="0"/>
              </a:rPr>
              <a:t>K </a:t>
            </a:r>
            <a:r>
              <a:rPr kumimoji="0" lang="en-US" altLang="zh-CN"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k</a:t>
            </a:r>
            <a:r>
              <a:rPr kumimoji="0" lang="zh-CN" altLang="en-US" baseline="-25000" dirty="0">
                <a:latin typeface="Arial" panose="020B0604020202020204" pitchFamily="34" charset="0"/>
                <a:ea typeface="+mj-ea"/>
                <a:cs typeface="Arial" panose="020B0604020202020204" pitchFamily="34" charset="0"/>
              </a:rPr>
              <a:t>正</a:t>
            </a:r>
            <a:r>
              <a:rPr kumimoji="0" lang="en-US" altLang="zh-CN" dirty="0">
                <a:latin typeface="Arial" panose="020B0604020202020204" pitchFamily="34" charset="0"/>
                <a:ea typeface="+mj-ea"/>
                <a:cs typeface="Arial" panose="020B0604020202020204" pitchFamily="34" charset="0"/>
              </a:rPr>
              <a:t>/</a:t>
            </a:r>
            <a:r>
              <a:rPr kumimoji="0" lang="en-US" altLang="zh-CN" i="1" dirty="0">
                <a:latin typeface="Arial" panose="020B0604020202020204" pitchFamily="34" charset="0"/>
                <a:ea typeface="+mj-ea"/>
                <a:cs typeface="Arial" panose="020B0604020202020204" pitchFamily="34" charset="0"/>
              </a:rPr>
              <a:t>k</a:t>
            </a:r>
            <a:r>
              <a:rPr kumimoji="0" lang="zh-CN" altLang="en-US" baseline="-25000" dirty="0">
                <a:latin typeface="Arial" panose="020B0604020202020204" pitchFamily="34" charset="0"/>
                <a:ea typeface="+mj-ea"/>
                <a:cs typeface="Arial" panose="020B0604020202020204" pitchFamily="34" charset="0"/>
              </a:rPr>
              <a:t>逆</a:t>
            </a:r>
            <a:endParaRPr kumimoji="0" lang="zh-CN" altLang="en-US" dirty="0">
              <a:latin typeface="Arial" panose="020B0604020202020204" pitchFamily="34" charset="0"/>
              <a:ea typeface="+mj-ea"/>
              <a:cs typeface="Arial" panose="020B0604020202020204" pitchFamily="34" charset="0"/>
            </a:endParaRPr>
          </a:p>
        </p:txBody>
      </p:sp>
      <p:sp>
        <p:nvSpPr>
          <p:cNvPr id="998423" name="Text Box 2071"/>
          <p:cNvSpPr txBox="1">
            <a:spLocks noChangeArrowheads="1"/>
          </p:cNvSpPr>
          <p:nvPr/>
        </p:nvSpPr>
        <p:spPr bwMode="auto">
          <a:xfrm>
            <a:off x="755576" y="6083672"/>
            <a:ext cx="4268788" cy="461962"/>
          </a:xfrm>
          <a:prstGeom prst="rect">
            <a:avLst/>
          </a:prstGeom>
          <a:noFill/>
          <a:ln w="9525" algn="ctr">
            <a:noFill/>
            <a:miter lim="800000"/>
            <a:headEnd/>
            <a:tailEnd/>
          </a:ln>
          <a:effectLst/>
        </p:spPr>
        <p:txBody>
          <a:bodyPr>
            <a:spAutoFit/>
          </a:bodyPr>
          <a:lstStyle/>
          <a:p>
            <a:pPr>
              <a:spcBef>
                <a:spcPct val="50000"/>
              </a:spcBef>
              <a:defRPr/>
            </a:pPr>
            <a:r>
              <a:rPr kumimoji="0" lang="zh-CN" altLang="en-US" dirty="0"/>
              <a:t>平衡时</a:t>
            </a:r>
            <a:r>
              <a:rPr kumimoji="0" lang="en-US" altLang="zh-CN" i="1" dirty="0"/>
              <a:t>v</a:t>
            </a:r>
            <a:r>
              <a:rPr kumimoji="0" lang="zh-CN" altLang="en-US" sz="1600" baseline="-25000" dirty="0"/>
              <a:t>正 </a:t>
            </a:r>
            <a:r>
              <a:rPr kumimoji="0" lang="en-US" altLang="zh-CN" dirty="0"/>
              <a:t>= </a:t>
            </a:r>
            <a:r>
              <a:rPr kumimoji="0" lang="en-US" altLang="zh-CN" i="1" dirty="0"/>
              <a:t>v</a:t>
            </a:r>
            <a:r>
              <a:rPr kumimoji="0" lang="zh-CN" altLang="en-US" sz="1600" baseline="-25000" dirty="0"/>
              <a:t>逆</a:t>
            </a:r>
            <a:r>
              <a:rPr kumimoji="0" lang="zh-CN" altLang="en-US" dirty="0"/>
              <a:t>，所以 </a:t>
            </a:r>
            <a:r>
              <a:rPr kumimoji="0" lang="en-US" altLang="zh-CN" i="1" dirty="0"/>
              <a:t>K</a:t>
            </a:r>
            <a:r>
              <a:rPr kumimoji="0" lang="en-US" altLang="zh-CN" dirty="0"/>
              <a:t> = </a:t>
            </a:r>
            <a:r>
              <a:rPr kumimoji="0" lang="en-US" altLang="zh-CN" i="1" dirty="0"/>
              <a:t>k</a:t>
            </a:r>
            <a:r>
              <a:rPr kumimoji="0" lang="zh-CN" altLang="en-US" sz="1800" baseline="-25000" dirty="0"/>
              <a:t>正</a:t>
            </a:r>
            <a:r>
              <a:rPr kumimoji="0" lang="en-US" altLang="zh-CN" dirty="0"/>
              <a:t>/</a:t>
            </a:r>
            <a:r>
              <a:rPr kumimoji="0" lang="en-US" altLang="zh-CN" i="1" dirty="0"/>
              <a:t>k</a:t>
            </a:r>
            <a:r>
              <a:rPr kumimoji="0" lang="zh-CN" altLang="en-US" sz="1800" baseline="-25000" dirty="0"/>
              <a:t>逆</a:t>
            </a:r>
          </a:p>
        </p:txBody>
      </p:sp>
      <p:grpSp>
        <p:nvGrpSpPr>
          <p:cNvPr id="66568" name="Group 2079"/>
          <p:cNvGrpSpPr>
            <a:grpSpLocks/>
          </p:cNvGrpSpPr>
          <p:nvPr/>
        </p:nvGrpSpPr>
        <p:grpSpPr bwMode="auto">
          <a:xfrm>
            <a:off x="947738" y="4077072"/>
            <a:ext cx="4056062" cy="1970087"/>
            <a:chOff x="647" y="2643"/>
            <a:chExt cx="2425" cy="1241"/>
          </a:xfrm>
        </p:grpSpPr>
        <p:sp>
          <p:nvSpPr>
            <p:cNvPr id="998413" name="Text Box 2061"/>
            <p:cNvSpPr txBox="1">
              <a:spLocks noChangeArrowheads="1"/>
            </p:cNvSpPr>
            <p:nvPr/>
          </p:nvSpPr>
          <p:spPr bwMode="auto">
            <a:xfrm>
              <a:off x="648" y="3085"/>
              <a:ext cx="684" cy="250"/>
            </a:xfrm>
            <a:prstGeom prst="rect">
              <a:avLst/>
            </a:prstGeom>
            <a:noFill/>
            <a:ln w="9525">
              <a:noFill/>
              <a:miter lim="800000"/>
              <a:headEnd/>
              <a:tailEnd/>
            </a:ln>
            <a:effectLst/>
          </p:spPr>
          <p:txBody>
            <a:bodyPr>
              <a:spAutoFit/>
            </a:bodyPr>
            <a:lstStyle/>
            <a:p>
              <a:pPr>
                <a:defRPr/>
              </a:pPr>
              <a:r>
                <a:rPr kumimoji="0" lang="en-US" altLang="zh-CN" sz="2000" i="1"/>
                <a:t>v</a:t>
              </a:r>
              <a:r>
                <a:rPr kumimoji="0" lang="zh-CN" altLang="en-US" sz="1600" baseline="-25000"/>
                <a:t>正</a:t>
              </a:r>
              <a:r>
                <a:rPr kumimoji="0" lang="zh-CN" altLang="en-US" sz="2000"/>
                <a:t> </a:t>
              </a:r>
              <a:r>
                <a:rPr kumimoji="0" lang="en-US" altLang="zh-CN" sz="2000"/>
                <a:t>= </a:t>
              </a:r>
              <a:r>
                <a:rPr kumimoji="0" lang="zh-CN" altLang="en-US" sz="2000"/>
                <a:t>－</a:t>
              </a:r>
            </a:p>
          </p:txBody>
        </p:sp>
        <p:sp>
          <p:nvSpPr>
            <p:cNvPr id="998414" name="Text Box 2062"/>
            <p:cNvSpPr txBox="1">
              <a:spLocks noChangeArrowheads="1"/>
            </p:cNvSpPr>
            <p:nvPr/>
          </p:nvSpPr>
          <p:spPr bwMode="auto">
            <a:xfrm>
              <a:off x="1204" y="2961"/>
              <a:ext cx="572" cy="250"/>
            </a:xfrm>
            <a:prstGeom prst="rect">
              <a:avLst/>
            </a:prstGeom>
            <a:noFill/>
            <a:ln w="9525">
              <a:noFill/>
              <a:miter lim="800000"/>
              <a:headEnd/>
              <a:tailEnd/>
            </a:ln>
            <a:effectLst/>
          </p:spPr>
          <p:txBody>
            <a:bodyPr>
              <a:spAutoFit/>
            </a:bodyPr>
            <a:lstStyle/>
            <a:p>
              <a:pPr>
                <a:spcBef>
                  <a:spcPct val="50000"/>
                </a:spcBef>
                <a:defRPr/>
              </a:pPr>
              <a:r>
                <a:rPr kumimoji="0" lang="en-US" altLang="zh-CN" sz="2000">
                  <a:sym typeface="Symbol" pitchFamily="18" charset="2"/>
                </a:rPr>
                <a:t>d(CO)</a:t>
              </a:r>
              <a:endParaRPr kumimoji="0" lang="en-US" altLang="zh-CN" sz="2000" i="1" baseline="30000"/>
            </a:p>
          </p:txBody>
        </p:sp>
        <p:sp>
          <p:nvSpPr>
            <p:cNvPr id="998415" name="Text Box 2063"/>
            <p:cNvSpPr txBox="1">
              <a:spLocks noChangeArrowheads="1"/>
            </p:cNvSpPr>
            <p:nvPr/>
          </p:nvSpPr>
          <p:spPr bwMode="auto">
            <a:xfrm>
              <a:off x="1252" y="3180"/>
              <a:ext cx="738" cy="250"/>
            </a:xfrm>
            <a:prstGeom prst="rect">
              <a:avLst/>
            </a:prstGeom>
            <a:noFill/>
            <a:ln w="9525">
              <a:noFill/>
              <a:miter lim="800000"/>
              <a:headEnd/>
              <a:tailEnd/>
            </a:ln>
            <a:effectLst/>
          </p:spPr>
          <p:txBody>
            <a:bodyPr>
              <a:spAutoFit/>
            </a:bodyPr>
            <a:lstStyle/>
            <a:p>
              <a:pPr>
                <a:spcBef>
                  <a:spcPct val="50000"/>
                </a:spcBef>
                <a:defRPr/>
              </a:pPr>
              <a:r>
                <a:rPr kumimoji="0" lang="en-US" altLang="zh-CN" sz="2000">
                  <a:sym typeface="Symbol" pitchFamily="18" charset="2"/>
                </a:rPr>
                <a:t>  d</a:t>
              </a:r>
              <a:r>
                <a:rPr kumimoji="0" lang="en-US" altLang="zh-CN" sz="2000" i="1">
                  <a:sym typeface="Symbol" pitchFamily="18" charset="2"/>
                </a:rPr>
                <a:t>t</a:t>
              </a:r>
              <a:endParaRPr kumimoji="0" lang="en-US" altLang="zh-CN" sz="2000" i="1"/>
            </a:p>
          </p:txBody>
        </p:sp>
        <p:sp>
          <p:nvSpPr>
            <p:cNvPr id="66572" name="Line 2064"/>
            <p:cNvSpPr>
              <a:spLocks noChangeShapeType="1"/>
            </p:cNvSpPr>
            <p:nvPr/>
          </p:nvSpPr>
          <p:spPr bwMode="auto">
            <a:xfrm>
              <a:off x="1204" y="3203"/>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8417" name="Text Box 2065"/>
            <p:cNvSpPr txBox="1">
              <a:spLocks noChangeArrowheads="1"/>
            </p:cNvSpPr>
            <p:nvPr/>
          </p:nvSpPr>
          <p:spPr bwMode="auto">
            <a:xfrm>
              <a:off x="1695" y="3067"/>
              <a:ext cx="1233" cy="252"/>
            </a:xfrm>
            <a:prstGeom prst="rect">
              <a:avLst/>
            </a:prstGeom>
            <a:noFill/>
            <a:ln w="9525">
              <a:noFill/>
              <a:miter lim="800000"/>
              <a:headEnd/>
              <a:tailEnd/>
            </a:ln>
            <a:effectLst/>
          </p:spPr>
          <p:txBody>
            <a:bodyPr>
              <a:spAutoFit/>
            </a:bodyPr>
            <a:lstStyle/>
            <a:p>
              <a:pPr>
                <a:defRPr/>
              </a:pPr>
              <a:r>
                <a:rPr kumimoji="0" lang="en-US" altLang="zh-CN" sz="2000"/>
                <a:t>  = </a:t>
              </a:r>
              <a:r>
                <a:rPr kumimoji="0" lang="en-US" altLang="zh-CN" sz="2000" i="1"/>
                <a:t>k</a:t>
              </a:r>
              <a:r>
                <a:rPr kumimoji="0" lang="zh-CN" altLang="en-US" sz="1400" baseline="-25000"/>
                <a:t>正</a:t>
              </a:r>
              <a:r>
                <a:rPr kumimoji="0" lang="zh-CN" altLang="en-US" sz="2000"/>
                <a:t> </a:t>
              </a:r>
              <a:r>
                <a:rPr kumimoji="0" lang="en-US" altLang="zh-CN" sz="2000"/>
                <a:t>(CO)(NO</a:t>
              </a:r>
              <a:r>
                <a:rPr kumimoji="0" lang="en-US" altLang="zh-CN" sz="2000" baseline="-25000"/>
                <a:t>2</a:t>
              </a:r>
              <a:r>
                <a:rPr kumimoji="0" lang="en-US" altLang="zh-CN" sz="2000"/>
                <a:t>)</a:t>
              </a:r>
              <a:endParaRPr kumimoji="0" lang="en-US" altLang="zh-CN" sz="2000" baseline="30000"/>
            </a:p>
          </p:txBody>
        </p:sp>
        <p:sp>
          <p:nvSpPr>
            <p:cNvPr id="998418" name="Text Box 2066"/>
            <p:cNvSpPr txBox="1">
              <a:spLocks noChangeArrowheads="1"/>
            </p:cNvSpPr>
            <p:nvPr/>
          </p:nvSpPr>
          <p:spPr bwMode="auto">
            <a:xfrm>
              <a:off x="647" y="3548"/>
              <a:ext cx="634" cy="252"/>
            </a:xfrm>
            <a:prstGeom prst="rect">
              <a:avLst/>
            </a:prstGeom>
            <a:noFill/>
            <a:ln w="9525">
              <a:noFill/>
              <a:miter lim="800000"/>
              <a:headEnd/>
              <a:tailEnd/>
            </a:ln>
            <a:effectLst/>
          </p:spPr>
          <p:txBody>
            <a:bodyPr>
              <a:spAutoFit/>
            </a:bodyPr>
            <a:lstStyle/>
            <a:p>
              <a:pPr>
                <a:defRPr/>
              </a:pPr>
              <a:r>
                <a:rPr kumimoji="0" lang="en-US" altLang="zh-CN" sz="2000" i="1"/>
                <a:t>v</a:t>
              </a:r>
              <a:r>
                <a:rPr kumimoji="0" lang="zh-CN" altLang="en-US" sz="1600" baseline="-25000"/>
                <a:t>逆</a:t>
              </a:r>
              <a:r>
                <a:rPr kumimoji="0" lang="zh-CN" altLang="en-US" sz="2000"/>
                <a:t> </a:t>
              </a:r>
              <a:r>
                <a:rPr kumimoji="0" lang="en-US" altLang="zh-CN" sz="2000"/>
                <a:t>= </a:t>
              </a:r>
              <a:r>
                <a:rPr kumimoji="0" lang="zh-CN" altLang="en-US" sz="2000"/>
                <a:t>－</a:t>
              </a:r>
            </a:p>
          </p:txBody>
        </p:sp>
        <p:sp>
          <p:nvSpPr>
            <p:cNvPr id="998419" name="Text Box 2067"/>
            <p:cNvSpPr txBox="1">
              <a:spLocks noChangeArrowheads="1"/>
            </p:cNvSpPr>
            <p:nvPr/>
          </p:nvSpPr>
          <p:spPr bwMode="auto">
            <a:xfrm>
              <a:off x="1252" y="3634"/>
              <a:ext cx="738" cy="250"/>
            </a:xfrm>
            <a:prstGeom prst="rect">
              <a:avLst/>
            </a:prstGeom>
            <a:noFill/>
            <a:ln w="9525">
              <a:noFill/>
              <a:miter lim="800000"/>
              <a:headEnd/>
              <a:tailEnd/>
            </a:ln>
            <a:effectLst/>
          </p:spPr>
          <p:txBody>
            <a:bodyPr>
              <a:spAutoFit/>
            </a:bodyPr>
            <a:lstStyle/>
            <a:p>
              <a:pPr>
                <a:spcBef>
                  <a:spcPct val="50000"/>
                </a:spcBef>
                <a:defRPr/>
              </a:pPr>
              <a:r>
                <a:rPr kumimoji="0" lang="en-US" altLang="zh-CN" sz="2000">
                  <a:sym typeface="Symbol" pitchFamily="18" charset="2"/>
                </a:rPr>
                <a:t>  d</a:t>
              </a:r>
              <a:r>
                <a:rPr kumimoji="0" lang="en-US" altLang="zh-CN" sz="2000" i="1">
                  <a:sym typeface="Symbol" pitchFamily="18" charset="2"/>
                </a:rPr>
                <a:t>t</a:t>
              </a:r>
              <a:endParaRPr kumimoji="0" lang="en-US" altLang="zh-CN" sz="2000" i="1"/>
            </a:p>
          </p:txBody>
        </p:sp>
        <p:sp>
          <p:nvSpPr>
            <p:cNvPr id="66576" name="Line 2068"/>
            <p:cNvSpPr>
              <a:spLocks noChangeShapeType="1"/>
            </p:cNvSpPr>
            <p:nvPr/>
          </p:nvSpPr>
          <p:spPr bwMode="auto">
            <a:xfrm>
              <a:off x="1204" y="3658"/>
              <a:ext cx="590" cy="0"/>
            </a:xfrm>
            <a:prstGeom prst="line">
              <a:avLst/>
            </a:prstGeom>
            <a:noFill/>
            <a:ln w="190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8421" name="Text Box 2069"/>
            <p:cNvSpPr txBox="1">
              <a:spLocks noChangeArrowheads="1"/>
            </p:cNvSpPr>
            <p:nvPr/>
          </p:nvSpPr>
          <p:spPr bwMode="auto">
            <a:xfrm>
              <a:off x="1695" y="3521"/>
              <a:ext cx="1377" cy="250"/>
            </a:xfrm>
            <a:prstGeom prst="rect">
              <a:avLst/>
            </a:prstGeom>
            <a:noFill/>
            <a:ln w="9525">
              <a:noFill/>
              <a:miter lim="800000"/>
              <a:headEnd/>
              <a:tailEnd/>
            </a:ln>
            <a:effectLst/>
          </p:spPr>
          <p:txBody>
            <a:bodyPr>
              <a:spAutoFit/>
            </a:bodyPr>
            <a:lstStyle/>
            <a:p>
              <a:pPr>
                <a:defRPr/>
              </a:pPr>
              <a:r>
                <a:rPr kumimoji="0" lang="en-US" altLang="zh-CN" sz="2000"/>
                <a:t>  = </a:t>
              </a:r>
              <a:r>
                <a:rPr kumimoji="0" lang="en-US" altLang="zh-CN" sz="2000" i="1"/>
                <a:t>k</a:t>
              </a:r>
              <a:r>
                <a:rPr kumimoji="0" lang="zh-CN" altLang="en-US" sz="1400" baseline="-25000"/>
                <a:t>逆</a:t>
              </a:r>
              <a:r>
                <a:rPr kumimoji="0" lang="zh-CN" altLang="en-US" sz="2000"/>
                <a:t> </a:t>
              </a:r>
              <a:r>
                <a:rPr kumimoji="0" lang="en-US" altLang="zh-CN" sz="2000"/>
                <a:t>(NO)(CO</a:t>
              </a:r>
              <a:r>
                <a:rPr kumimoji="0" lang="en-US" altLang="zh-CN" sz="2000" baseline="-25000"/>
                <a:t>2</a:t>
              </a:r>
              <a:r>
                <a:rPr kumimoji="0" lang="en-US" altLang="zh-CN" sz="2000"/>
                <a:t>)</a:t>
              </a:r>
              <a:endParaRPr kumimoji="0" lang="en-US" altLang="zh-CN" sz="2000" baseline="30000"/>
            </a:p>
          </p:txBody>
        </p:sp>
        <p:sp>
          <p:nvSpPr>
            <p:cNvPr id="998422" name="Text Box 2070"/>
            <p:cNvSpPr txBox="1">
              <a:spLocks noChangeArrowheads="1"/>
            </p:cNvSpPr>
            <p:nvPr/>
          </p:nvSpPr>
          <p:spPr bwMode="auto">
            <a:xfrm>
              <a:off x="1204" y="3414"/>
              <a:ext cx="572" cy="250"/>
            </a:xfrm>
            <a:prstGeom prst="rect">
              <a:avLst/>
            </a:prstGeom>
            <a:noFill/>
            <a:ln w="9525">
              <a:noFill/>
              <a:miter lim="800000"/>
              <a:headEnd/>
              <a:tailEnd/>
            </a:ln>
            <a:effectLst/>
          </p:spPr>
          <p:txBody>
            <a:bodyPr>
              <a:spAutoFit/>
            </a:bodyPr>
            <a:lstStyle/>
            <a:p>
              <a:pPr>
                <a:spcBef>
                  <a:spcPct val="50000"/>
                </a:spcBef>
                <a:defRPr/>
              </a:pPr>
              <a:r>
                <a:rPr kumimoji="0" lang="en-US" altLang="zh-CN" sz="2000">
                  <a:sym typeface="Symbol" pitchFamily="18" charset="2"/>
                </a:rPr>
                <a:t>d(NO)</a:t>
              </a:r>
              <a:endParaRPr kumimoji="0" lang="en-US" altLang="zh-CN" sz="2000" i="1" baseline="30000"/>
            </a:p>
          </p:txBody>
        </p:sp>
        <p:grpSp>
          <p:nvGrpSpPr>
            <p:cNvPr id="66579" name="Group 2078"/>
            <p:cNvGrpSpPr>
              <a:grpSpLocks/>
            </p:cNvGrpSpPr>
            <p:nvPr/>
          </p:nvGrpSpPr>
          <p:grpSpPr bwMode="auto">
            <a:xfrm>
              <a:off x="859" y="2643"/>
              <a:ext cx="1931" cy="252"/>
              <a:chOff x="859" y="2643"/>
              <a:chExt cx="1931" cy="252"/>
            </a:xfrm>
          </p:grpSpPr>
          <p:sp>
            <p:nvSpPr>
              <p:cNvPr id="998425" name="Text Box 2073"/>
              <p:cNvSpPr txBox="1">
                <a:spLocks noChangeArrowheads="1"/>
              </p:cNvSpPr>
              <p:nvPr/>
            </p:nvSpPr>
            <p:spPr bwMode="auto">
              <a:xfrm>
                <a:off x="859" y="2643"/>
                <a:ext cx="1931" cy="252"/>
              </a:xfrm>
              <a:prstGeom prst="rect">
                <a:avLst/>
              </a:prstGeom>
              <a:noFill/>
              <a:ln w="9525">
                <a:noFill/>
                <a:miter lim="800000"/>
                <a:headEnd/>
                <a:tailEnd/>
              </a:ln>
              <a:effectLst/>
            </p:spPr>
            <p:txBody>
              <a:bodyPr>
                <a:spAutoFit/>
              </a:bodyPr>
              <a:lstStyle/>
              <a:p>
                <a:pPr>
                  <a:defRPr/>
                </a:pPr>
                <a:r>
                  <a:rPr kumimoji="0" lang="en-US" altLang="zh-CN" sz="2000" dirty="0"/>
                  <a:t>CO + </a:t>
                </a:r>
                <a:r>
                  <a:rPr kumimoji="0" lang="en-US" altLang="zh-CN" sz="2000" dirty="0" err="1"/>
                  <a:t>NO</a:t>
                </a:r>
                <a:r>
                  <a:rPr kumimoji="0" lang="en-US" altLang="zh-CN" sz="2000" baseline="-25000" dirty="0" err="1"/>
                  <a:t>2</a:t>
                </a:r>
                <a:r>
                  <a:rPr kumimoji="0" lang="en-US" altLang="zh-CN" sz="2000" baseline="-25000" dirty="0"/>
                  <a:t>              </a:t>
                </a:r>
                <a:r>
                  <a:rPr kumimoji="0" lang="en-US" altLang="zh-CN" sz="2000" dirty="0">
                    <a:sym typeface="Symbol" pitchFamily="18" charset="2"/>
                  </a:rPr>
                  <a:t>NO + CO</a:t>
                </a:r>
                <a:r>
                  <a:rPr kumimoji="0" lang="en-US" altLang="zh-CN" sz="2000" baseline="-25000" dirty="0">
                    <a:sym typeface="Symbol" pitchFamily="18" charset="2"/>
                  </a:rPr>
                  <a:t>2</a:t>
                </a:r>
                <a:endParaRPr kumimoji="0" lang="en-US" altLang="zh-CN" sz="2000" dirty="0">
                  <a:sym typeface="Symbol" pitchFamily="18" charset="2"/>
                </a:endParaRPr>
              </a:p>
            </p:txBody>
          </p:sp>
          <p:grpSp>
            <p:nvGrpSpPr>
              <p:cNvPr id="66581" name="Group 2077"/>
              <p:cNvGrpSpPr>
                <a:grpSpLocks/>
              </p:cNvGrpSpPr>
              <p:nvPr/>
            </p:nvGrpSpPr>
            <p:grpSpPr bwMode="auto">
              <a:xfrm>
                <a:off x="1680" y="2754"/>
                <a:ext cx="212" cy="38"/>
                <a:chOff x="1680" y="2754"/>
                <a:chExt cx="212" cy="38"/>
              </a:xfrm>
            </p:grpSpPr>
            <p:sp>
              <p:nvSpPr>
                <p:cNvPr id="66582" name="Line 2074"/>
                <p:cNvSpPr>
                  <a:spLocks noChangeShapeType="1"/>
                </p:cNvSpPr>
                <p:nvPr/>
              </p:nvSpPr>
              <p:spPr bwMode="auto">
                <a:xfrm>
                  <a:off x="1695" y="2754"/>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66583" name="Line 2075"/>
                <p:cNvSpPr>
                  <a:spLocks noChangeShapeType="1"/>
                </p:cNvSpPr>
                <p:nvPr/>
              </p:nvSpPr>
              <p:spPr bwMode="auto">
                <a:xfrm flipH="1">
                  <a:off x="1680" y="2792"/>
                  <a:ext cx="197" cy="0"/>
                </a:xfrm>
                <a:prstGeom prst="line">
                  <a:avLst/>
                </a:prstGeom>
                <a:noFill/>
                <a:ln w="19050">
                  <a:solidFill>
                    <a:schemeClr val="tx1"/>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sp>
        <p:nvSpPr>
          <p:cNvPr id="27" name="矩形 2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8" name="Rectangle 6"/>
          <p:cNvSpPr>
            <a:spLocks noChangeArrowheads="1"/>
          </p:cNvSpPr>
          <p:nvPr/>
        </p:nvSpPr>
        <p:spPr bwMode="auto">
          <a:xfrm>
            <a:off x="2123728" y="122531"/>
            <a:ext cx="5112568" cy="762000"/>
          </a:xfrm>
          <a:prstGeom prst="rect">
            <a:avLst/>
          </a:prstGeom>
          <a:noFill/>
          <a:ln w="9525">
            <a:noFill/>
            <a:miter lim="800000"/>
            <a:headEnd/>
            <a:tailEnd/>
          </a:ln>
        </p:spPr>
        <p:txBody>
          <a:bodyPr anchor="ctr"/>
          <a:lstStyle/>
          <a:p>
            <a:pPr algn="ctr">
              <a:defRPr/>
            </a:pPr>
            <a:r>
              <a:rPr lang="zh-CN" altLang="en-US" sz="3200" dirty="0">
                <a:solidFill>
                  <a:srgbClr val="3333CC">
                    <a:lumMod val="50000"/>
                  </a:srgbClr>
                </a:solidFill>
                <a:latin typeface="Arial" panose="020B0604020202020204" pitchFamily="34" charset="0"/>
                <a:ea typeface="黑体"/>
                <a:cs typeface="Arial" panose="020B0604020202020204" pitchFamily="34" charset="0"/>
              </a:rPr>
              <a:t>基元反应</a:t>
            </a:r>
          </a:p>
        </p:txBody>
      </p:sp>
      <p:sp>
        <p:nvSpPr>
          <p:cNvPr id="2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9</a:t>
            </a:fld>
            <a:endParaRPr lang="en-US" altLang="zh-CN" dirty="0">
              <a:solidFill>
                <a:srgbClr val="000000"/>
              </a:solidFill>
            </a:endParaRPr>
          </a:p>
        </p:txBody>
      </p:sp>
    </p:spTree>
    <p:extLst>
      <p:ext uri="{BB962C8B-B14F-4D97-AF65-F5344CB8AC3E}">
        <p14:creationId xmlns:p14="http://schemas.microsoft.com/office/powerpoint/2010/main" val="3968000006"/>
      </p:ext>
    </p:extLst>
  </p:cSld>
  <p:clrMapOvr>
    <a:masterClrMapping/>
  </p:clrMapOvr>
</p:sld>
</file>

<file path=ppt/theme/theme1.xml><?xml version="1.0" encoding="utf-8"?>
<a:theme xmlns:a="http://schemas.openxmlformats.org/drawingml/2006/main" name="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21680</TotalTime>
  <Words>7643</Words>
  <Application>Microsoft Macintosh PowerPoint</Application>
  <PresentationFormat>全屏显示(4:3)</PresentationFormat>
  <Paragraphs>639</Paragraphs>
  <Slides>73</Slides>
  <Notes>9</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73</vt:i4>
      </vt:variant>
    </vt:vector>
  </HeadingPairs>
  <TitlesOfParts>
    <vt:vector size="86" baseType="lpstr">
      <vt:lpstr>黑体</vt:lpstr>
      <vt:lpstr>宋体</vt:lpstr>
      <vt:lpstr>Kaiti SC</vt:lpstr>
      <vt:lpstr>Arial</vt:lpstr>
      <vt:lpstr>Comic Sans MS</vt:lpstr>
      <vt:lpstr>Times New Roman</vt:lpstr>
      <vt:lpstr>Wingdings</vt:lpstr>
      <vt:lpstr>Wingdings 2</vt:lpstr>
      <vt:lpstr>template</vt:lpstr>
      <vt:lpstr>Equation</vt:lpstr>
      <vt:lpstr>ISISServer</vt:lpstr>
      <vt:lpstr>Photo Editor 照片</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wangbw@pku.edu.cn</cp:lastModifiedBy>
  <cp:revision>603</cp:revision>
  <dcterms:created xsi:type="dcterms:W3CDTF">2011-09-05T13:29:22Z</dcterms:created>
  <dcterms:modified xsi:type="dcterms:W3CDTF">2022-11-21T00:33:55Z</dcterms:modified>
</cp:coreProperties>
</file>